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D3570DB-BDA1-44C5-B941-ABE68B1D51F6}" type="datetimeFigureOut">
              <a:rPr lang="en-US" smtClean="0"/>
              <a:t>9/23/2010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FEA50DF-BDF0-4259-8482-487D826A2AD8}"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6BD4334-619F-418A-B3C2-7CFE9249B3EC}" type="datetimeFigureOut">
              <a:rPr lang="en-US" smtClean="0"/>
              <a:t>9/23/2010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3FDCCC4-653E-42E6-8BA7-9DE559BBA86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3FDCCC4-653E-42E6-8BA7-9DE559BBA863}"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F68C43D-1370-47AA-B534-7788E8BCB9B6}" type="datetimeFigureOut">
              <a:rPr lang="en-US" smtClean="0"/>
              <a:pPr/>
              <a:t>9/23/2010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C61C2C3B-97DC-4C2E-9915-984D496B05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68C43D-1370-47AA-B534-7788E8BCB9B6}" type="datetimeFigureOut">
              <a:rPr lang="en-US" smtClean="0"/>
              <a:pPr/>
              <a:t>9/23/2010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C2C3B-97DC-4C2E-9915-984D496B05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68C43D-1370-47AA-B534-7788E8BCB9B6}" type="datetimeFigureOut">
              <a:rPr lang="en-US" smtClean="0"/>
              <a:pPr/>
              <a:t>9/23/2010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C2C3B-97DC-4C2E-9915-984D496B05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F68C43D-1370-47AA-B534-7788E8BCB9B6}" type="datetimeFigureOut">
              <a:rPr lang="en-US" smtClean="0"/>
              <a:pPr/>
              <a:t>9/23/2010</a:t>
            </a:fld>
            <a:endParaRPr lang="en-US"/>
          </a:p>
        </p:txBody>
      </p:sp>
      <p:sp>
        <p:nvSpPr>
          <p:cNvPr id="9" name="Slide Number Placeholder 8"/>
          <p:cNvSpPr>
            <a:spLocks noGrp="1"/>
          </p:cNvSpPr>
          <p:nvPr>
            <p:ph type="sldNum" sz="quarter" idx="15"/>
          </p:nvPr>
        </p:nvSpPr>
        <p:spPr/>
        <p:txBody>
          <a:bodyPr rtlCol="0"/>
          <a:lstStyle/>
          <a:p>
            <a:fld id="{C61C2C3B-97DC-4C2E-9915-984D496B05FF}"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F68C43D-1370-47AA-B534-7788E8BCB9B6}" type="datetimeFigureOut">
              <a:rPr lang="en-US" smtClean="0"/>
              <a:pPr/>
              <a:t>9/23/2010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C61C2C3B-97DC-4C2E-9915-984D496B05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F68C43D-1370-47AA-B534-7788E8BCB9B6}" type="datetimeFigureOut">
              <a:rPr lang="en-US" smtClean="0"/>
              <a:pPr/>
              <a:t>9/23/2010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C2C3B-97DC-4C2E-9915-984D496B05FF}"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F68C43D-1370-47AA-B534-7788E8BCB9B6}" type="datetimeFigureOut">
              <a:rPr lang="en-US" smtClean="0"/>
              <a:pPr/>
              <a:t>9/23/2010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1C2C3B-97DC-4C2E-9915-984D496B05FF}"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F68C43D-1370-47AA-B534-7788E8BCB9B6}" type="datetimeFigureOut">
              <a:rPr lang="en-US" smtClean="0"/>
              <a:pPr/>
              <a:t>9/23/2010</a:t>
            </a:fld>
            <a:endParaRPr lang="en-US"/>
          </a:p>
        </p:txBody>
      </p:sp>
      <p:sp>
        <p:nvSpPr>
          <p:cNvPr id="7" name="Slide Number Placeholder 6"/>
          <p:cNvSpPr>
            <a:spLocks noGrp="1"/>
          </p:cNvSpPr>
          <p:nvPr>
            <p:ph type="sldNum" sz="quarter" idx="11"/>
          </p:nvPr>
        </p:nvSpPr>
        <p:spPr/>
        <p:txBody>
          <a:bodyPr rtlCol="0"/>
          <a:lstStyle/>
          <a:p>
            <a:fld id="{C61C2C3B-97DC-4C2E-9915-984D496B05FF}"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8C43D-1370-47AA-B534-7788E8BCB9B6}" type="datetimeFigureOut">
              <a:rPr lang="en-US" smtClean="0"/>
              <a:pPr/>
              <a:t>9/23/2010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1C2C3B-97DC-4C2E-9915-984D496B05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F68C43D-1370-47AA-B534-7788E8BCB9B6}" type="datetimeFigureOut">
              <a:rPr lang="en-US" smtClean="0"/>
              <a:pPr/>
              <a:t>9/23/2010</a:t>
            </a:fld>
            <a:endParaRPr lang="en-US"/>
          </a:p>
        </p:txBody>
      </p:sp>
      <p:sp>
        <p:nvSpPr>
          <p:cNvPr id="22" name="Slide Number Placeholder 21"/>
          <p:cNvSpPr>
            <a:spLocks noGrp="1"/>
          </p:cNvSpPr>
          <p:nvPr>
            <p:ph type="sldNum" sz="quarter" idx="15"/>
          </p:nvPr>
        </p:nvSpPr>
        <p:spPr/>
        <p:txBody>
          <a:bodyPr rtlCol="0"/>
          <a:lstStyle/>
          <a:p>
            <a:fld id="{C61C2C3B-97DC-4C2E-9915-984D496B05FF}"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F68C43D-1370-47AA-B534-7788E8BCB9B6}" type="datetimeFigureOut">
              <a:rPr lang="en-US" smtClean="0"/>
              <a:pPr/>
              <a:t>9/23/2010</a:t>
            </a:fld>
            <a:endParaRPr lang="en-US"/>
          </a:p>
        </p:txBody>
      </p:sp>
      <p:sp>
        <p:nvSpPr>
          <p:cNvPr id="18" name="Slide Number Placeholder 17"/>
          <p:cNvSpPr>
            <a:spLocks noGrp="1"/>
          </p:cNvSpPr>
          <p:nvPr>
            <p:ph type="sldNum" sz="quarter" idx="11"/>
          </p:nvPr>
        </p:nvSpPr>
        <p:spPr/>
        <p:txBody>
          <a:bodyPr rtlCol="0"/>
          <a:lstStyle/>
          <a:p>
            <a:fld id="{C61C2C3B-97DC-4C2E-9915-984D496B05FF}"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F68C43D-1370-47AA-B534-7788E8BCB9B6}" type="datetimeFigureOut">
              <a:rPr lang="en-US" smtClean="0"/>
              <a:pPr/>
              <a:t>9/23/2010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61C2C3B-97DC-4C2E-9915-984D496B05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lbanyinstitute.org/"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3657600"/>
            <a:ext cx="6400800" cy="1371600"/>
          </a:xfrm>
        </p:spPr>
        <p:txBody>
          <a:bodyPr>
            <a:normAutofit/>
          </a:bodyPr>
          <a:lstStyle/>
          <a:p>
            <a:r>
              <a:rPr lang="en-US" sz="2000" dirty="0" smtClean="0"/>
              <a:t>The Early Republic:</a:t>
            </a:r>
            <a:br>
              <a:rPr lang="en-US" sz="2000" dirty="0" smtClean="0"/>
            </a:br>
            <a:r>
              <a:rPr lang="en-US" sz="2000" dirty="0" smtClean="0"/>
              <a:t>Nation Building, print culture and </a:t>
            </a:r>
            <a:r>
              <a:rPr lang="en-US" sz="2000" dirty="0" smtClean="0"/>
              <a:t>the French Revolution</a:t>
            </a:r>
            <a:endParaRPr lang="en-US" sz="2000" dirty="0"/>
          </a:p>
        </p:txBody>
      </p:sp>
      <p:sp>
        <p:nvSpPr>
          <p:cNvPr id="3" name="Subtitle 2"/>
          <p:cNvSpPr>
            <a:spLocks noGrp="1"/>
          </p:cNvSpPr>
          <p:nvPr>
            <p:ph type="subTitle" idx="1"/>
          </p:nvPr>
        </p:nvSpPr>
        <p:spPr/>
        <p:txBody>
          <a:bodyPr/>
          <a:lstStyle/>
          <a:p>
            <a:r>
              <a:rPr lang="en-US" dirty="0" smtClean="0"/>
              <a:t>TAHP Cohorts</a:t>
            </a:r>
          </a:p>
          <a:p>
            <a:r>
              <a:rPr lang="en-US" dirty="0" smtClean="0"/>
              <a:t>Fall 2010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839200" cy="6477000"/>
          </a:xfrm>
        </p:spPr>
        <p:txBody>
          <a:bodyPr>
            <a:normAutofit lnSpcReduction="10000"/>
          </a:bodyPr>
          <a:lstStyle/>
          <a:p>
            <a:pPr lvl="0"/>
            <a:r>
              <a:rPr lang="en-US" sz="2200" b="1" dirty="0" smtClean="0"/>
              <a:t>Great Britain</a:t>
            </a:r>
          </a:p>
          <a:p>
            <a:r>
              <a:rPr lang="en-US" sz="2200" dirty="0" smtClean="0"/>
              <a:t>Lingering British Threat to US Sovereignty </a:t>
            </a:r>
          </a:p>
          <a:p>
            <a:r>
              <a:rPr lang="en-US" sz="2200" dirty="0" smtClean="0"/>
              <a:t>The Deeper Process of Economics: Anglo-American Trade</a:t>
            </a:r>
          </a:p>
          <a:p>
            <a:pPr lvl="0"/>
            <a:r>
              <a:rPr lang="en-US" sz="2200" dirty="0" smtClean="0"/>
              <a:t>Jay’s Treaty of 1795</a:t>
            </a:r>
          </a:p>
          <a:p>
            <a:r>
              <a:rPr lang="en-US" sz="2200" dirty="0" smtClean="0"/>
              <a:t>Anglo-American Rapprochement </a:t>
            </a:r>
            <a:endParaRPr lang="en-US" sz="2200" dirty="0" smtClean="0"/>
          </a:p>
          <a:p>
            <a:pPr>
              <a:buNone/>
            </a:pPr>
            <a:endParaRPr lang="en-US" sz="2200" dirty="0" smtClean="0"/>
          </a:p>
          <a:p>
            <a:pPr lvl="0"/>
            <a:r>
              <a:rPr lang="en-US" sz="2200" dirty="0" smtClean="0"/>
              <a:t>The Reign of </a:t>
            </a:r>
            <a:r>
              <a:rPr lang="en-US" sz="2200" dirty="0" smtClean="0"/>
              <a:t>Terror (Summer of 1793 to Summer of 1794) and Evaluations of the Revolution</a:t>
            </a:r>
          </a:p>
          <a:p>
            <a:pPr lvl="0"/>
            <a:endParaRPr lang="en-US" sz="2200" dirty="0" smtClean="0"/>
          </a:p>
          <a:p>
            <a:r>
              <a:rPr lang="en-US" sz="2000" dirty="0" smtClean="0"/>
              <a:t>Mary Wollstonecraft and John </a:t>
            </a:r>
            <a:r>
              <a:rPr lang="en-US" sz="2000" dirty="0" smtClean="0"/>
              <a:t>Adams</a:t>
            </a:r>
          </a:p>
          <a:p>
            <a:pPr>
              <a:buNone/>
            </a:pPr>
            <a:endParaRPr lang="en-US" sz="2000" dirty="0" smtClean="0"/>
          </a:p>
          <a:p>
            <a:r>
              <a:rPr lang="en-US" sz="2000" dirty="0" smtClean="0"/>
              <a:t>Mary Wollstonecraft, </a:t>
            </a:r>
            <a:r>
              <a:rPr lang="en-US" sz="2000" i="1" dirty="0" smtClean="0"/>
              <a:t>An Historical and Moral View of the Origin and Processes of the French Revolution; and the Effect it Has Produced in Europe</a:t>
            </a:r>
            <a:r>
              <a:rPr lang="en-US" sz="2000" dirty="0" smtClean="0"/>
              <a:t> (1794) Reproduced (Delmar, N.Y.: Scholars’ Facsimiles and Reprints, 1975</a:t>
            </a:r>
            <a:r>
              <a:rPr lang="en-US" sz="2000" dirty="0" smtClean="0"/>
              <a:t>)</a:t>
            </a:r>
          </a:p>
          <a:p>
            <a:pPr>
              <a:buNone/>
            </a:pPr>
            <a:endParaRPr lang="en-US" sz="2000" dirty="0" smtClean="0"/>
          </a:p>
          <a:p>
            <a:r>
              <a:rPr lang="en-US" sz="2000" i="1" dirty="0" smtClean="0"/>
              <a:t>Marginalia - John </a:t>
            </a:r>
            <a:r>
              <a:rPr lang="en-US" sz="2000" i="1" dirty="0" smtClean="0"/>
              <a:t>Adams commented directly in his copy of the French Revolution – Manuscript held at John Adams Library in the Boston Public Library over 15,000 words </a:t>
            </a:r>
            <a:endParaRPr lang="en-US" sz="2000" dirty="0" smtClean="0"/>
          </a:p>
          <a:p>
            <a:pPr lvl="0"/>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20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20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fade">
                                      <p:cBhvr>
                                        <p:cTn id="47"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839200" cy="6477000"/>
          </a:xfrm>
        </p:spPr>
        <p:txBody>
          <a:bodyPr>
            <a:normAutofit/>
          </a:bodyPr>
          <a:lstStyle/>
          <a:p>
            <a:r>
              <a:rPr lang="en-US" sz="2000" dirty="0" smtClean="0"/>
              <a:t>Adams and ‘Natural Aristocracy’</a:t>
            </a:r>
          </a:p>
          <a:p>
            <a:pPr lvl="0"/>
            <a:r>
              <a:rPr lang="en-US" sz="2000" dirty="0" smtClean="0"/>
              <a:t>Human Nature is to seek ‘reputation and approbation’</a:t>
            </a:r>
          </a:p>
          <a:p>
            <a:pPr lvl="0"/>
            <a:r>
              <a:rPr lang="en-US" sz="2000" dirty="0" smtClean="0"/>
              <a:t>Recognition of the Distinctions amongst Men</a:t>
            </a:r>
          </a:p>
          <a:p>
            <a:pPr lvl="0"/>
            <a:r>
              <a:rPr lang="en-US" sz="2000" dirty="0" smtClean="0"/>
              <a:t>Institutions and Emulation Necessary</a:t>
            </a:r>
          </a:p>
          <a:p>
            <a:pPr lvl="0"/>
            <a:r>
              <a:rPr lang="en-US" sz="2000" dirty="0" smtClean="0"/>
              <a:t>Or Democratic </a:t>
            </a:r>
            <a:r>
              <a:rPr lang="en-US" sz="2000" dirty="0" smtClean="0"/>
              <a:t>Excess </a:t>
            </a:r>
            <a:r>
              <a:rPr lang="en-US" sz="2000" dirty="0" smtClean="0"/>
              <a:t>Unleashed</a:t>
            </a:r>
          </a:p>
          <a:p>
            <a:pPr lvl="0"/>
            <a:endParaRPr lang="en-US" sz="2000" dirty="0" smtClean="0"/>
          </a:p>
          <a:p>
            <a:pPr lvl="0"/>
            <a:r>
              <a:rPr lang="en-US" sz="2000" dirty="0" smtClean="0"/>
              <a:t>Wollstonecraft</a:t>
            </a:r>
          </a:p>
          <a:p>
            <a:pPr lvl="0"/>
            <a:r>
              <a:rPr lang="en-US" sz="2000" dirty="0" smtClean="0"/>
              <a:t>Agreed with ‘reputation and approbation’</a:t>
            </a:r>
          </a:p>
          <a:p>
            <a:pPr lvl="0"/>
            <a:r>
              <a:rPr lang="en-US" sz="2000" dirty="0" smtClean="0"/>
              <a:t>Reason Could Educate, Tame, and Control </a:t>
            </a:r>
            <a:r>
              <a:rPr lang="en-US" sz="2000" i="1" dirty="0" smtClean="0"/>
              <a:t>‘</a:t>
            </a:r>
            <a:r>
              <a:rPr lang="en-US" sz="2000" i="1" dirty="0" err="1" smtClean="0"/>
              <a:t>naturale</a:t>
            </a:r>
            <a:r>
              <a:rPr lang="en-US" sz="2000" i="1" dirty="0" smtClean="0"/>
              <a:t> affect’</a:t>
            </a:r>
            <a:endParaRPr lang="en-US" sz="2000" dirty="0" smtClean="0"/>
          </a:p>
          <a:p>
            <a:r>
              <a:rPr lang="en-US" sz="2000" dirty="0" smtClean="0"/>
              <a:t>The ‘Civilizing’ Effect of Institutions – the Instruments of Hierarchy</a:t>
            </a:r>
          </a:p>
          <a:p>
            <a:pPr>
              <a:buNone/>
            </a:pPr>
            <a:endParaRPr lang="en-US" sz="2000" dirty="0" smtClean="0"/>
          </a:p>
          <a:p>
            <a:r>
              <a:rPr lang="en-US" sz="2000" dirty="0" smtClean="0"/>
              <a:t>Analogous </a:t>
            </a:r>
            <a:r>
              <a:rPr lang="en-US" sz="2000" dirty="0" smtClean="0"/>
              <a:t> to Federalist – Republican Difference</a:t>
            </a:r>
            <a:endParaRPr lang="en-US" sz="2000" dirty="0" smtClean="0"/>
          </a:p>
          <a:p>
            <a:pPr lvl="0"/>
            <a:endParaRPr lang="en-US"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2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839200" cy="6477000"/>
          </a:xfrm>
        </p:spPr>
        <p:txBody>
          <a:bodyPr/>
          <a:lstStyle/>
          <a:p>
            <a:r>
              <a:rPr lang="en-US" dirty="0" smtClean="0"/>
              <a:t>“The rich have for ages tyrannized over the poor, teaching them how to act when possessed of power and must now feel the consequence.  People are rendered vicious by misery… How, in fact, can we expect to see men live together like brothers, when we only see master and servant in society</a:t>
            </a:r>
            <a:r>
              <a:rPr lang="en-US" dirty="0" smtClean="0"/>
              <a:t>?” </a:t>
            </a:r>
          </a:p>
          <a:p>
            <a:pPr lvl="2">
              <a:buNone/>
            </a:pPr>
            <a:r>
              <a:rPr lang="en-US" dirty="0" smtClean="0"/>
              <a:t>Wollstonecraft, </a:t>
            </a:r>
            <a:r>
              <a:rPr lang="en-US" i="1" dirty="0" smtClean="0"/>
              <a:t>French Revolution</a:t>
            </a:r>
            <a:r>
              <a:rPr lang="en-US" dirty="0" smtClean="0"/>
              <a:t>, 71</a:t>
            </a:r>
          </a:p>
          <a:p>
            <a:pPr lvl="2">
              <a:buNone/>
            </a:pPr>
            <a:endParaRPr lang="en-US" dirty="0" smtClean="0"/>
          </a:p>
          <a:p>
            <a:r>
              <a:rPr lang="en-US" dirty="0" smtClean="0"/>
              <a:t>“The Gentlemen must be compelled to agree.  They never will, from Reason and free Will.  Nothing short of an independent Power above them able to check their majorities can ever keep then within bounds.  It is the interest and true Policy of the People, for their own safety always to erect and maintain such a Power…”</a:t>
            </a:r>
            <a:endParaRPr lang="en-US" sz="2000" dirty="0" smtClean="0"/>
          </a:p>
          <a:p>
            <a:pPr>
              <a:buNone/>
            </a:pPr>
            <a:r>
              <a:rPr lang="en-US" dirty="0" smtClean="0"/>
              <a:t> </a:t>
            </a:r>
            <a:r>
              <a:rPr lang="en-US" dirty="0" smtClean="0"/>
              <a:t>		</a:t>
            </a:r>
            <a:r>
              <a:rPr lang="en-US" sz="2000" dirty="0" smtClean="0"/>
              <a:t>Adams</a:t>
            </a:r>
            <a:r>
              <a:rPr lang="en-US" sz="2000" dirty="0" smtClean="0"/>
              <a:t>, Marginalia to Wollstonecraft</a:t>
            </a:r>
          </a:p>
          <a:p>
            <a:pPr lvl="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20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763000" cy="6477000"/>
          </a:xfrm>
        </p:spPr>
        <p:txBody>
          <a:bodyPr/>
          <a:lstStyle/>
          <a:p>
            <a:r>
              <a:rPr lang="en-US" sz="2200" dirty="0" smtClean="0"/>
              <a:t>Adams as President</a:t>
            </a:r>
          </a:p>
          <a:p>
            <a:pPr lvl="0"/>
            <a:r>
              <a:rPr lang="en-US" sz="2200" dirty="0" smtClean="0"/>
              <a:t>Nation-Building</a:t>
            </a:r>
            <a:endParaRPr lang="en-US" sz="2200" dirty="0" smtClean="0"/>
          </a:p>
          <a:p>
            <a:pPr>
              <a:buNone/>
            </a:pPr>
            <a:endParaRPr lang="en-US" sz="2200" dirty="0" smtClean="0"/>
          </a:p>
          <a:p>
            <a:r>
              <a:rPr lang="en-US" sz="2200" dirty="0" smtClean="0"/>
              <a:t>“</a:t>
            </a:r>
            <a:r>
              <a:rPr lang="en-US" sz="2200" dirty="0" smtClean="0"/>
              <a:t>Our own infant republic has scarcely had time to cement its strength or decide its own practicable form.”</a:t>
            </a:r>
          </a:p>
          <a:p>
            <a:pPr>
              <a:buNone/>
            </a:pPr>
            <a:r>
              <a:rPr lang="en-US" sz="2200" dirty="0" smtClean="0"/>
              <a:t> </a:t>
            </a:r>
            <a:r>
              <a:rPr lang="en-US" sz="2200" dirty="0" smtClean="0"/>
              <a:t>	</a:t>
            </a:r>
            <a:r>
              <a:rPr lang="en-US" sz="2200" dirty="0" smtClean="0"/>
              <a:t>	</a:t>
            </a:r>
            <a:r>
              <a:rPr lang="en-US" sz="1400" dirty="0" smtClean="0"/>
              <a:t>John Adams “To the Inhabitants of the County </a:t>
            </a:r>
            <a:r>
              <a:rPr lang="en-US" sz="1400" dirty="0" smtClean="0"/>
              <a:t>of Lancaster Pennsylvania</a:t>
            </a:r>
            <a:r>
              <a:rPr lang="en-US" sz="1400" dirty="0" smtClean="0"/>
              <a:t>,” May 8 1798, in </a:t>
            </a:r>
            <a:r>
              <a:rPr lang="en-US" sz="1400" dirty="0" smtClean="0"/>
              <a:t>	</a:t>
            </a:r>
            <a:r>
              <a:rPr lang="en-US" sz="1400" i="1" dirty="0" smtClean="0"/>
              <a:t>The </a:t>
            </a:r>
            <a:r>
              <a:rPr lang="en-US" sz="1400" i="1" dirty="0" smtClean="0"/>
              <a:t>Works of </a:t>
            </a:r>
            <a:r>
              <a:rPr lang="en-US" sz="1400" i="1" dirty="0" smtClean="0"/>
              <a:t>John </a:t>
            </a:r>
            <a:r>
              <a:rPr lang="en-US" sz="1400" i="1" dirty="0" smtClean="0"/>
              <a:t>Adams</a:t>
            </a:r>
            <a:r>
              <a:rPr lang="en-US" sz="1400" dirty="0" smtClean="0"/>
              <a:t>, </a:t>
            </a:r>
            <a:r>
              <a:rPr lang="en-US" sz="1400" dirty="0" smtClean="0"/>
              <a:t>Volume </a:t>
            </a:r>
            <a:r>
              <a:rPr lang="en-US" sz="1400" dirty="0" smtClean="0"/>
              <a:t>9 (</a:t>
            </a:r>
            <a:r>
              <a:rPr lang="en-US" sz="1400" dirty="0" err="1" smtClean="0"/>
              <a:t>Boston:Little</a:t>
            </a:r>
            <a:r>
              <a:rPr lang="en-US" sz="1400" dirty="0" smtClean="0"/>
              <a:t>: 1854), 190</a:t>
            </a:r>
            <a:r>
              <a:rPr lang="en-US" sz="1400" dirty="0" smtClean="0"/>
              <a:t>.</a:t>
            </a:r>
          </a:p>
          <a:p>
            <a:pPr>
              <a:buNone/>
            </a:pPr>
            <a:endParaRPr lang="en-US" sz="2200" dirty="0" smtClean="0"/>
          </a:p>
          <a:p>
            <a:pPr lvl="0"/>
            <a:r>
              <a:rPr lang="en-US" sz="2200" dirty="0" smtClean="0"/>
              <a:t>Federalists Modernizing Agenda – State Driven International Trade</a:t>
            </a:r>
          </a:p>
          <a:p>
            <a:pPr lvl="0"/>
            <a:r>
              <a:rPr lang="en-US" sz="2200" dirty="0" smtClean="0"/>
              <a:t>Meets the Reality of the High Seas</a:t>
            </a:r>
          </a:p>
          <a:p>
            <a:pPr lvl="0"/>
            <a:r>
              <a:rPr lang="en-US" sz="2200" dirty="0" smtClean="0"/>
              <a:t>France and Interference with US Maritime Commerce</a:t>
            </a:r>
          </a:p>
          <a:p>
            <a:pPr lvl="0"/>
            <a:r>
              <a:rPr lang="en-US" sz="2200" dirty="0" smtClean="0"/>
              <a:t>1797 French Capture over 300 US ships </a:t>
            </a:r>
          </a:p>
          <a:p>
            <a:pPr>
              <a:buNone/>
            </a:pPr>
            <a:endParaRPr lang="en-US" sz="22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20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686800" cy="6477000"/>
          </a:xfrm>
        </p:spPr>
        <p:txBody>
          <a:bodyPr>
            <a:normAutofit/>
          </a:bodyPr>
          <a:lstStyle/>
          <a:p>
            <a:pPr lvl="0"/>
            <a:r>
              <a:rPr lang="en-US" sz="2200" b="1" dirty="0" smtClean="0"/>
              <a:t>XYZ Affair</a:t>
            </a:r>
          </a:p>
          <a:p>
            <a:r>
              <a:rPr lang="en-US" sz="2200" dirty="0" smtClean="0"/>
              <a:t>Adams reveals to Congress </a:t>
            </a:r>
            <a:r>
              <a:rPr lang="en-US" sz="2200" dirty="0" smtClean="0"/>
              <a:t>(Writings </a:t>
            </a:r>
            <a:r>
              <a:rPr lang="en-US" sz="2200" dirty="0" smtClean="0"/>
              <a:t>from the </a:t>
            </a:r>
            <a:r>
              <a:rPr lang="en-US" sz="2200" dirty="0" smtClean="0"/>
              <a:t>French ministers </a:t>
            </a:r>
            <a:r>
              <a:rPr lang="en-US" sz="2200" dirty="0" smtClean="0"/>
              <a:t>referred to as XYZ)</a:t>
            </a:r>
          </a:p>
          <a:p>
            <a:r>
              <a:rPr lang="en-US" sz="2200" dirty="0" smtClean="0"/>
              <a:t>Talks Contingent on Pay-Off</a:t>
            </a:r>
          </a:p>
          <a:p>
            <a:r>
              <a:rPr lang="en-US" sz="2200" dirty="0" smtClean="0"/>
              <a:t>Strong ‘French Party in America’</a:t>
            </a:r>
          </a:p>
          <a:p>
            <a:r>
              <a:rPr lang="en-US" sz="2200" dirty="0" smtClean="0"/>
              <a:t>Federalist Papers in Philadelphia – Corbett’s </a:t>
            </a:r>
            <a:r>
              <a:rPr lang="en-US" sz="2200" i="1" dirty="0" smtClean="0"/>
              <a:t>Porcupine Gazette</a:t>
            </a:r>
            <a:r>
              <a:rPr lang="en-US" sz="2200" dirty="0" smtClean="0"/>
              <a:t> and </a:t>
            </a:r>
            <a:r>
              <a:rPr lang="en-US" sz="2200" dirty="0" err="1" smtClean="0"/>
              <a:t>Fenno’s</a:t>
            </a:r>
            <a:r>
              <a:rPr lang="en-US" sz="2200" dirty="0" smtClean="0"/>
              <a:t> </a:t>
            </a:r>
            <a:r>
              <a:rPr lang="en-US" sz="2200" i="1" dirty="0" smtClean="0"/>
              <a:t>The Gazette of the United States</a:t>
            </a:r>
            <a:endParaRPr lang="en-US" sz="2200" dirty="0" smtClean="0"/>
          </a:p>
          <a:p>
            <a:r>
              <a:rPr lang="en-US" sz="2200" dirty="0" smtClean="0"/>
              <a:t>Looming War with </a:t>
            </a:r>
            <a:r>
              <a:rPr lang="en-US" sz="2200" dirty="0" smtClean="0"/>
              <a:t>France</a:t>
            </a:r>
          </a:p>
          <a:p>
            <a:pPr>
              <a:buNone/>
            </a:pPr>
            <a:endParaRPr lang="en-US" sz="2200" dirty="0" smtClean="0"/>
          </a:p>
          <a:p>
            <a:pPr lvl="0"/>
            <a:r>
              <a:rPr lang="en-US" sz="2200" dirty="0" smtClean="0"/>
              <a:t>In </a:t>
            </a:r>
            <a:r>
              <a:rPr lang="en-US" sz="2200" dirty="0" smtClean="0"/>
              <a:t>Reality</a:t>
            </a:r>
          </a:p>
          <a:p>
            <a:r>
              <a:rPr lang="en-US" sz="2200" dirty="0" smtClean="0"/>
              <a:t>Growing </a:t>
            </a:r>
            <a:r>
              <a:rPr lang="en-US" sz="2200" dirty="0" smtClean="0"/>
              <a:t>US Naval Strength</a:t>
            </a:r>
          </a:p>
          <a:p>
            <a:r>
              <a:rPr lang="en-US" sz="2200" dirty="0" smtClean="0"/>
              <a:t>The Battle of the Nile (1798)</a:t>
            </a:r>
          </a:p>
          <a:p>
            <a:r>
              <a:rPr lang="en-US" sz="2200" dirty="0" smtClean="0"/>
              <a:t>Language of National Security, perhaps Serving Domestic Politics?</a:t>
            </a:r>
          </a:p>
          <a:p>
            <a:pPr lvl="0"/>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2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228600"/>
            <a:ext cx="8534400" cy="6400800"/>
          </a:xfrm>
        </p:spPr>
        <p:txBody>
          <a:bodyPr>
            <a:normAutofit/>
          </a:bodyPr>
          <a:lstStyle/>
          <a:p>
            <a:pPr lvl="0"/>
            <a:r>
              <a:rPr lang="en-US" sz="2000" dirty="0" smtClean="0"/>
              <a:t>Alien and Sedition Acts as part of War </a:t>
            </a:r>
            <a:r>
              <a:rPr lang="en-US" sz="2000" dirty="0" smtClean="0"/>
              <a:t>Preparation</a:t>
            </a:r>
          </a:p>
          <a:p>
            <a:pPr lvl="0">
              <a:buNone/>
            </a:pPr>
            <a:endParaRPr lang="en-US" sz="2000" dirty="0" smtClean="0"/>
          </a:p>
          <a:p>
            <a:r>
              <a:rPr lang="en-US" sz="2000" dirty="0" smtClean="0"/>
              <a:t>Naturalization Act – June 18, 1798</a:t>
            </a:r>
          </a:p>
          <a:p>
            <a:r>
              <a:rPr lang="en-US" sz="2000" dirty="0" smtClean="0"/>
              <a:t>Longer Residency Requirement for Immigrants </a:t>
            </a:r>
          </a:p>
          <a:p>
            <a:r>
              <a:rPr lang="en-US" sz="2000" dirty="0" smtClean="0"/>
              <a:t>“The hordes of Foreigners</a:t>
            </a:r>
            <a:r>
              <a:rPr lang="en-US" sz="2000" dirty="0" smtClean="0"/>
              <a:t>”</a:t>
            </a:r>
          </a:p>
          <a:p>
            <a:pPr>
              <a:buNone/>
            </a:pPr>
            <a:endParaRPr lang="en-US" sz="2000" dirty="0" smtClean="0"/>
          </a:p>
          <a:p>
            <a:r>
              <a:rPr lang="en-US" sz="2000" dirty="0" smtClean="0"/>
              <a:t>Act Concerning Aliens – June 25, 1798</a:t>
            </a:r>
          </a:p>
          <a:p>
            <a:r>
              <a:rPr lang="en-US" sz="2000" dirty="0" smtClean="0"/>
              <a:t>Grants the President the power to order aliens ‘judged dangerous to the peace and safety of the United States’ to deportation </a:t>
            </a:r>
            <a:endParaRPr lang="en-US" sz="2000" dirty="0" smtClean="0"/>
          </a:p>
          <a:p>
            <a:pPr>
              <a:buNone/>
            </a:pPr>
            <a:endParaRPr lang="en-US" sz="2000" dirty="0" smtClean="0"/>
          </a:p>
          <a:p>
            <a:r>
              <a:rPr lang="en-US" sz="2000" dirty="0" smtClean="0"/>
              <a:t>Alien Enemies Act – July 6, 1798</a:t>
            </a:r>
          </a:p>
          <a:p>
            <a:r>
              <a:rPr lang="en-US" sz="2000" dirty="0" smtClean="0"/>
              <a:t>‘Apprehend, restrain, secure and remove’ all citizens of another </a:t>
            </a:r>
            <a:r>
              <a:rPr lang="en-US" sz="2000" dirty="0" smtClean="0"/>
              <a:t>nation</a:t>
            </a:r>
          </a:p>
          <a:p>
            <a:pPr>
              <a:buNone/>
            </a:pPr>
            <a:endParaRPr lang="en-US" sz="2000" dirty="0" smtClean="0"/>
          </a:p>
          <a:p>
            <a:r>
              <a:rPr lang="en-US" sz="2000" dirty="0" smtClean="0"/>
              <a:t>Sedition Act – July 14, 1798</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20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20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fade">
                                      <p:cBhvr>
                                        <p:cTn id="47"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763000" cy="6400800"/>
          </a:xfrm>
        </p:spPr>
        <p:txBody>
          <a:bodyPr>
            <a:normAutofit lnSpcReduction="10000"/>
          </a:bodyPr>
          <a:lstStyle/>
          <a:p>
            <a:r>
              <a:rPr lang="en-US" sz="2600" b="1" dirty="0"/>
              <a:t>Nationalism</a:t>
            </a:r>
          </a:p>
          <a:p>
            <a:pPr lvl="0"/>
            <a:r>
              <a:rPr lang="en-US" sz="2600" dirty="0"/>
              <a:t>Early Republic (1780-1830) as Nation-building </a:t>
            </a:r>
            <a:r>
              <a:rPr lang="en-US" sz="2600" dirty="0" smtClean="0"/>
              <a:t>Period</a:t>
            </a:r>
          </a:p>
          <a:p>
            <a:pPr lvl="0">
              <a:buNone/>
            </a:pPr>
            <a:endParaRPr lang="en-US" sz="2600" dirty="0"/>
          </a:p>
          <a:p>
            <a:r>
              <a:rPr lang="en-US" sz="2600" dirty="0"/>
              <a:t>The Nation: ‘primarily a principle which holds that the political and national unit should be congruent.’</a:t>
            </a:r>
          </a:p>
          <a:p>
            <a:r>
              <a:rPr lang="en-US" sz="2600" dirty="0"/>
              <a:t>The Nation ‘Overrides’ other Public Obligations</a:t>
            </a:r>
          </a:p>
          <a:p>
            <a:r>
              <a:rPr lang="en-US" sz="2600" dirty="0"/>
              <a:t>Contested, Overlapping Authorities </a:t>
            </a:r>
            <a:endParaRPr lang="en-US" sz="2600" dirty="0" smtClean="0"/>
          </a:p>
          <a:p>
            <a:pPr>
              <a:buNone/>
            </a:pPr>
            <a:endParaRPr lang="en-US" sz="2600" dirty="0"/>
          </a:p>
          <a:p>
            <a:r>
              <a:rPr lang="en-US" sz="2600" b="1" dirty="0"/>
              <a:t>The Nation not Static</a:t>
            </a:r>
          </a:p>
          <a:p>
            <a:r>
              <a:rPr lang="en-US" sz="2600" dirty="0"/>
              <a:t>Subject to Historical Context</a:t>
            </a:r>
          </a:p>
          <a:p>
            <a:r>
              <a:rPr lang="en-US" sz="2600" dirty="0" smtClean="0"/>
              <a:t>“Nationalism </a:t>
            </a:r>
            <a:r>
              <a:rPr lang="en-US" sz="2600" dirty="0"/>
              <a:t>makes </a:t>
            </a:r>
            <a:r>
              <a:rPr lang="en-US" sz="2600" dirty="0" smtClean="0"/>
              <a:t>Nations” </a:t>
            </a:r>
            <a:endParaRPr lang="en-US" sz="2600" dirty="0"/>
          </a:p>
          <a:p>
            <a:r>
              <a:rPr lang="en-US" sz="2600" dirty="0"/>
              <a:t>Deeper Process</a:t>
            </a:r>
          </a:p>
          <a:p>
            <a:r>
              <a:rPr lang="en-US" sz="2600" dirty="0" smtClean="0"/>
              <a:t>Actors </a:t>
            </a:r>
            <a:r>
              <a:rPr lang="en-US" sz="2600" dirty="0"/>
              <a:t>of the ‘official mind</a:t>
            </a:r>
            <a:r>
              <a:rPr lang="en-US" sz="2600" dirty="0" smtClean="0"/>
              <a:t>’</a:t>
            </a:r>
          </a:p>
          <a:p>
            <a:r>
              <a:rPr lang="en-US" sz="2600" dirty="0" smtClean="0"/>
              <a:t>Framed </a:t>
            </a:r>
            <a:r>
              <a:rPr lang="en-US" sz="2600" dirty="0"/>
              <a:t>from Below</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20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20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20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2000"/>
                                        <p:tgtEl>
                                          <p:spTgt spid="3">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fade">
                                      <p:cBhvr>
                                        <p:cTn id="57"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noAutofit/>
          </a:bodyPr>
          <a:lstStyle/>
          <a:p>
            <a:pPr lvl="0"/>
            <a:r>
              <a:rPr lang="en-US" sz="2000" b="1" dirty="0"/>
              <a:t>Intersection of Politics, Technology and Social Conditions</a:t>
            </a:r>
          </a:p>
          <a:p>
            <a:r>
              <a:rPr lang="en-US" sz="2000" dirty="0"/>
              <a:t>Modern Nationalism intimately bound in the technology of Knowledge Production</a:t>
            </a:r>
          </a:p>
          <a:p>
            <a:pPr lvl="0"/>
            <a:r>
              <a:rPr lang="en-US" sz="2000" dirty="0"/>
              <a:t>Print Culture as Formative to Modern </a:t>
            </a:r>
            <a:r>
              <a:rPr lang="en-US" sz="2000" dirty="0" smtClean="0"/>
              <a:t>Nationalism</a:t>
            </a:r>
          </a:p>
          <a:p>
            <a:pPr lvl="0">
              <a:buNone/>
            </a:pPr>
            <a:endParaRPr lang="en-US" sz="2000" dirty="0"/>
          </a:p>
          <a:p>
            <a:r>
              <a:rPr lang="en-US" sz="2000" b="1" dirty="0"/>
              <a:t>Imagined </a:t>
            </a:r>
            <a:r>
              <a:rPr lang="en-US" sz="2000" b="1" dirty="0" smtClean="0"/>
              <a:t>Communities</a:t>
            </a:r>
            <a:endParaRPr lang="en-US" sz="2000" dirty="0" smtClean="0"/>
          </a:p>
          <a:p>
            <a:r>
              <a:rPr lang="en-US" sz="2000" dirty="0"/>
              <a:t>Nation-Building, Communicative Advances and Capitalism </a:t>
            </a:r>
            <a:endParaRPr lang="en-US" sz="2000" dirty="0" smtClean="0"/>
          </a:p>
          <a:p>
            <a:pPr>
              <a:buNone/>
            </a:pPr>
            <a:endParaRPr lang="en-US" sz="2000" dirty="0"/>
          </a:p>
          <a:p>
            <a:r>
              <a:rPr lang="en-US" sz="2000" dirty="0"/>
              <a:t>“What, in a positive sense, made the new communities imaginable was a half-fortuitous, but explosive, interaction between a system of production and productive relations (capitalism), a technology of communications (print), and the fatality of human linguistic diversity.”</a:t>
            </a:r>
          </a:p>
          <a:p>
            <a:endParaRPr lang="en-US" sz="2000" dirty="0"/>
          </a:p>
          <a:p>
            <a:r>
              <a:rPr lang="en-US" sz="2000" dirty="0"/>
              <a:t>“Print Culture is what invents nationalism</a:t>
            </a:r>
            <a:r>
              <a:rPr lang="en-US" sz="2000" dirty="0" smtClean="0"/>
              <a:t>…”</a:t>
            </a:r>
          </a:p>
          <a:p>
            <a:pPr>
              <a:buNone/>
            </a:pPr>
            <a:endParaRPr lang="en-US" sz="2000" dirty="0" smtClean="0"/>
          </a:p>
          <a:p>
            <a:r>
              <a:rPr lang="en-US" sz="2000" dirty="0"/>
              <a:t> </a:t>
            </a:r>
            <a:r>
              <a:rPr lang="en-US" sz="2000" dirty="0" smtClean="0"/>
              <a:t>Benedict </a:t>
            </a:r>
            <a:r>
              <a:rPr lang="en-US" sz="2000" dirty="0"/>
              <a:t>Anderson, </a:t>
            </a:r>
            <a:r>
              <a:rPr lang="en-US" sz="2000" i="1" dirty="0"/>
              <a:t>Imagined Communities: Reflections on the Origins and Spread of Nationalism</a:t>
            </a:r>
            <a:r>
              <a:rPr lang="en-US" sz="2000" dirty="0"/>
              <a:t>, 2nd edition (London: Verso, 1991), 42-43, 24. </a:t>
            </a:r>
          </a:p>
          <a:p>
            <a:pPr lvl="0"/>
            <a:endParaRPr lang="en-US" sz="2000" dirty="0"/>
          </a:p>
          <a:p>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20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763000" cy="6477000"/>
          </a:xfrm>
        </p:spPr>
        <p:txBody>
          <a:bodyPr/>
          <a:lstStyle/>
          <a:p>
            <a:pPr lvl="0"/>
            <a:r>
              <a:rPr lang="en-US" sz="2400" b="1" dirty="0" smtClean="0"/>
              <a:t>“Rip Van Winkle” </a:t>
            </a:r>
          </a:p>
          <a:p>
            <a:r>
              <a:rPr lang="en-US" sz="2400" dirty="0" smtClean="0"/>
              <a:t>Short Story by Washington Irving (1818</a:t>
            </a:r>
            <a:r>
              <a:rPr lang="en-US" sz="2400" dirty="0" smtClean="0"/>
              <a:t>)</a:t>
            </a:r>
          </a:p>
          <a:p>
            <a:r>
              <a:rPr lang="en-US" sz="2400" dirty="0" smtClean="0"/>
              <a:t>The Story</a:t>
            </a:r>
            <a:endParaRPr lang="en-US" sz="2400" dirty="0" smtClean="0"/>
          </a:p>
          <a:p>
            <a:pPr lvl="0"/>
            <a:r>
              <a:rPr lang="en-US" sz="2400" dirty="0" smtClean="0"/>
              <a:t>Rip Awakes, Longing for a Colonial World</a:t>
            </a:r>
          </a:p>
          <a:p>
            <a:r>
              <a:rPr lang="en-US" sz="2400" dirty="0" smtClean="0"/>
              <a:t>Paternalism and Deference</a:t>
            </a:r>
          </a:p>
          <a:p>
            <a:r>
              <a:rPr lang="en-US" sz="2400" dirty="0" smtClean="0"/>
              <a:t>Village Patriarch Nicholas </a:t>
            </a:r>
            <a:r>
              <a:rPr lang="en-US" sz="2400" dirty="0" err="1" smtClean="0"/>
              <a:t>Vedder</a:t>
            </a:r>
            <a:r>
              <a:rPr lang="en-US" sz="2400" dirty="0" smtClean="0"/>
              <a:t> </a:t>
            </a:r>
          </a:p>
          <a:p>
            <a:pPr lvl="0"/>
            <a:r>
              <a:rPr lang="en-US" sz="2400" dirty="0" smtClean="0"/>
              <a:t>Van Winkle wakes up, heads to </a:t>
            </a:r>
            <a:r>
              <a:rPr lang="en-US" sz="2400" dirty="0" smtClean="0"/>
              <a:t>Town</a:t>
            </a:r>
            <a:endParaRPr lang="en-US" sz="2400" dirty="0" smtClean="0"/>
          </a:p>
          <a:p>
            <a:pPr lvl="0"/>
            <a:r>
              <a:rPr lang="en-US" sz="2400" dirty="0" err="1" smtClean="0"/>
              <a:t>Vedder</a:t>
            </a:r>
            <a:r>
              <a:rPr lang="en-US" sz="2400" dirty="0" smtClean="0"/>
              <a:t> Long Dead and Forgotten</a:t>
            </a:r>
          </a:p>
          <a:p>
            <a:pPr lvl="0"/>
            <a:r>
              <a:rPr lang="en-US" sz="2400" dirty="0" smtClean="0"/>
              <a:t>Queried about being a ‘Federal or Democrat’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686800" cy="6400800"/>
          </a:xfrm>
        </p:spPr>
        <p:txBody>
          <a:bodyPr/>
          <a:lstStyle/>
          <a:p>
            <a:pPr lvl="0"/>
            <a:r>
              <a:rPr lang="en-US" sz="2400" b="1" dirty="0" smtClean="0"/>
              <a:t>Hamiltonian Federalists</a:t>
            </a:r>
          </a:p>
          <a:p>
            <a:r>
              <a:rPr lang="en-US" sz="2400" dirty="0" smtClean="0"/>
              <a:t>Capital tied to the National State </a:t>
            </a:r>
          </a:p>
          <a:p>
            <a:r>
              <a:rPr lang="en-US" sz="2400" dirty="0" smtClean="0"/>
              <a:t>Paternalism and </a:t>
            </a:r>
            <a:r>
              <a:rPr lang="en-US" sz="2400" dirty="0" smtClean="0"/>
              <a:t>Deference</a:t>
            </a:r>
          </a:p>
          <a:p>
            <a:pPr>
              <a:buNone/>
            </a:pPr>
            <a:endParaRPr lang="en-US" sz="2400" dirty="0" smtClean="0"/>
          </a:p>
          <a:p>
            <a:pPr lvl="0"/>
            <a:r>
              <a:rPr lang="en-US" sz="2400" b="1" dirty="0" smtClean="0"/>
              <a:t>Jeffersonian Democratic-Republicans</a:t>
            </a:r>
          </a:p>
          <a:p>
            <a:r>
              <a:rPr lang="en-US" sz="2400" dirty="0" smtClean="0"/>
              <a:t>Independent man to be an Unbridled </a:t>
            </a:r>
            <a:r>
              <a:rPr lang="en-US" sz="2400" dirty="0" smtClean="0"/>
              <a:t>Capitalist</a:t>
            </a:r>
          </a:p>
          <a:p>
            <a:pPr>
              <a:buNone/>
            </a:pPr>
            <a:endParaRPr lang="en-US" sz="2400" dirty="0" smtClean="0"/>
          </a:p>
          <a:p>
            <a:pPr lvl="0"/>
            <a:r>
              <a:rPr lang="en-US" sz="2400" dirty="0" smtClean="0"/>
              <a:t>Both are about the Triumph of the </a:t>
            </a:r>
            <a:r>
              <a:rPr lang="en-US" sz="2400" dirty="0" smtClean="0"/>
              <a:t>Marketplace</a:t>
            </a:r>
          </a:p>
          <a:p>
            <a:pPr lvl="0"/>
            <a:endParaRPr lang="en-US" sz="2400" dirty="0" smtClean="0"/>
          </a:p>
          <a:p>
            <a:pPr lvl="0">
              <a:buNone/>
            </a:pPr>
            <a:endParaRPr lang="en-US" sz="24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686800" cy="6400800"/>
          </a:xfrm>
        </p:spPr>
        <p:txBody>
          <a:bodyPr>
            <a:normAutofit lnSpcReduction="10000"/>
          </a:bodyPr>
          <a:lstStyle/>
          <a:p>
            <a:pPr lvl="0"/>
            <a:r>
              <a:rPr lang="en-US" sz="2400" b="1" dirty="0" smtClean="0"/>
              <a:t>Money Itself</a:t>
            </a:r>
          </a:p>
          <a:p>
            <a:pPr lvl="0"/>
            <a:r>
              <a:rPr lang="en-US" sz="2400" dirty="0" smtClean="0"/>
              <a:t>Rise of Chartered Banks </a:t>
            </a:r>
          </a:p>
          <a:p>
            <a:r>
              <a:rPr lang="en-US" sz="2400" dirty="0" smtClean="0"/>
              <a:t>First Bank of the United States (1791)</a:t>
            </a:r>
          </a:p>
          <a:p>
            <a:r>
              <a:rPr lang="en-US" sz="2400" dirty="0" smtClean="0"/>
              <a:t> </a:t>
            </a:r>
            <a:r>
              <a:rPr lang="en-US" sz="2400" dirty="0" smtClean="0"/>
              <a:t>Some </a:t>
            </a:r>
            <a:r>
              <a:rPr lang="en-US" sz="2400" dirty="0" smtClean="0"/>
              <a:t>form of Regulation </a:t>
            </a:r>
          </a:p>
          <a:p>
            <a:r>
              <a:rPr lang="en-US" sz="2400" dirty="0" smtClean="0"/>
              <a:t>Creation of Further Capital </a:t>
            </a:r>
            <a:endParaRPr lang="en-US" sz="2400" dirty="0" smtClean="0"/>
          </a:p>
          <a:p>
            <a:endParaRPr lang="en-US" sz="2400" dirty="0" smtClean="0"/>
          </a:p>
          <a:p>
            <a:pPr lvl="0"/>
            <a:r>
              <a:rPr lang="en-US" sz="2600" b="1" dirty="0" smtClean="0"/>
              <a:t>Expansion </a:t>
            </a:r>
          </a:p>
          <a:p>
            <a:r>
              <a:rPr lang="en-US" sz="2600" dirty="0" smtClean="0"/>
              <a:t>Land about Product and Trade </a:t>
            </a:r>
          </a:p>
          <a:p>
            <a:r>
              <a:rPr lang="en-US" sz="2600" dirty="0" smtClean="0"/>
              <a:t>US as Agricultural Powerhouse</a:t>
            </a:r>
          </a:p>
          <a:p>
            <a:r>
              <a:rPr lang="en-US" sz="2600" dirty="0" smtClean="0"/>
              <a:t>Prolific Birthrates </a:t>
            </a:r>
          </a:p>
          <a:p>
            <a:r>
              <a:rPr lang="en-US" sz="2600" dirty="0" smtClean="0"/>
              <a:t>Growing Domestic Market</a:t>
            </a:r>
          </a:p>
          <a:p>
            <a:r>
              <a:rPr lang="en-US" sz="2600" dirty="0" smtClean="0"/>
              <a:t>Cotton Gin </a:t>
            </a:r>
          </a:p>
          <a:p>
            <a:r>
              <a:rPr lang="en-US" sz="2600" dirty="0" smtClean="0"/>
              <a:t>Consumption </a:t>
            </a:r>
            <a:r>
              <a:rPr lang="en-US" sz="2600" dirty="0" smtClean="0"/>
              <a:t>– Chairs, not stools Porcelain not Wooden Bowls, Factory-spun Cloth instead of Home-spun, Oil (whale) instead of Candles</a:t>
            </a:r>
          </a:p>
          <a:p>
            <a:endParaRPr lang="en-US" sz="24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2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20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fade">
                                      <p:cBhvr>
                                        <p:cTn id="57" dur="20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fade">
                                      <p:cBhvr>
                                        <p:cTn id="62"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686800" cy="6324600"/>
          </a:xfrm>
        </p:spPr>
        <p:txBody>
          <a:bodyPr>
            <a:normAutofit fontScale="92500"/>
          </a:bodyPr>
          <a:lstStyle/>
          <a:p>
            <a:r>
              <a:rPr lang="en-US" sz="2400" b="1" dirty="0" smtClean="0"/>
              <a:t>Technological Improvements</a:t>
            </a:r>
          </a:p>
          <a:p>
            <a:r>
              <a:rPr lang="en-US" sz="2400" dirty="0" smtClean="0"/>
              <a:t>Rise of the Corporation </a:t>
            </a:r>
          </a:p>
          <a:p>
            <a:r>
              <a:rPr lang="en-US" sz="2400" dirty="0" smtClean="0"/>
              <a:t>Corporate Status needed Legislature Approval</a:t>
            </a:r>
          </a:p>
          <a:p>
            <a:r>
              <a:rPr lang="en-US" sz="2400" dirty="0" smtClean="0"/>
              <a:t>“Public Interest”</a:t>
            </a:r>
          </a:p>
          <a:p>
            <a:r>
              <a:rPr lang="en-US" sz="2400" dirty="0" smtClean="0"/>
              <a:t>Fades </a:t>
            </a:r>
            <a:r>
              <a:rPr lang="en-US" sz="2400" dirty="0" smtClean="0"/>
              <a:t>Out</a:t>
            </a:r>
          </a:p>
          <a:p>
            <a:pPr>
              <a:buNone/>
            </a:pPr>
            <a:endParaRPr lang="en-US" sz="2400" dirty="0" smtClean="0"/>
          </a:p>
          <a:p>
            <a:r>
              <a:rPr lang="en-US" sz="2400" b="1" dirty="0" smtClean="0"/>
              <a:t>Middle Class Expansion</a:t>
            </a:r>
          </a:p>
          <a:p>
            <a:r>
              <a:rPr lang="en-US" sz="2400" dirty="0" smtClean="0"/>
              <a:t>Capital Accumulation</a:t>
            </a:r>
          </a:p>
          <a:p>
            <a:r>
              <a:rPr lang="en-US" sz="2400" dirty="0" smtClean="0"/>
              <a:t>Work Ethic </a:t>
            </a:r>
          </a:p>
          <a:p>
            <a:r>
              <a:rPr lang="en-US" sz="2400" dirty="0" smtClean="0"/>
              <a:t>Delayed Gratification Modified by Sense of Material Possession</a:t>
            </a:r>
          </a:p>
          <a:p>
            <a:r>
              <a:rPr lang="en-US" sz="2400" dirty="0" smtClean="0"/>
              <a:t>Evangelical Fervor</a:t>
            </a:r>
          </a:p>
          <a:p>
            <a:r>
              <a:rPr lang="en-US" sz="2400" dirty="0" smtClean="0"/>
              <a:t>Self-Discipline</a:t>
            </a:r>
          </a:p>
          <a:p>
            <a:r>
              <a:rPr lang="en-US" sz="2400" dirty="0" smtClean="0"/>
              <a:t>Reformer Impulse to Remake society along these Lines</a:t>
            </a:r>
          </a:p>
          <a:p>
            <a:pPr lvl="0"/>
            <a:r>
              <a:rPr lang="en-US" sz="2400" dirty="0" smtClean="0"/>
              <a:t>Van Winkle’s world of Deference gone</a:t>
            </a:r>
          </a:p>
          <a:p>
            <a:pPr lvl="0"/>
            <a:r>
              <a:rPr lang="en-US" sz="2400" dirty="0" smtClean="0"/>
              <a:t>Print as the Marketplace of Ideas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2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20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fade">
                                      <p:cBhvr>
                                        <p:cTn id="57" dur="20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fade">
                                      <p:cBhvr>
                                        <p:cTn id="62" dur="20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fade">
                                      <p:cBhvr>
                                        <p:cTn id="67" dur="2000"/>
                                        <p:tgtEl>
                                          <p:spTgt spid="3">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fade">
                                      <p:cBhvr>
                                        <p:cTn id="72" dur="2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brossarddesigns.com/AIHA-kiosk/images/RipVanWinklesReturn.jpg"/>
          <p:cNvPicPr>
            <a:picLocks noChangeAspect="1" noChangeArrowheads="1"/>
          </p:cNvPicPr>
          <p:nvPr/>
        </p:nvPicPr>
        <p:blipFill>
          <a:blip r:embed="rId2" cstate="print"/>
          <a:srcRect/>
          <a:stretch>
            <a:fillRect/>
          </a:stretch>
        </p:blipFill>
        <p:spPr bwMode="auto">
          <a:xfrm>
            <a:off x="1600200" y="228600"/>
            <a:ext cx="6096000" cy="5008903"/>
          </a:xfrm>
          <a:prstGeom prst="rect">
            <a:avLst/>
          </a:prstGeom>
          <a:noFill/>
        </p:spPr>
      </p:pic>
      <p:sp>
        <p:nvSpPr>
          <p:cNvPr id="5" name="TextBox 4"/>
          <p:cNvSpPr txBox="1"/>
          <p:nvPr/>
        </p:nvSpPr>
        <p:spPr>
          <a:xfrm>
            <a:off x="2438400" y="5410200"/>
            <a:ext cx="4495800" cy="1200329"/>
          </a:xfrm>
          <a:prstGeom prst="rect">
            <a:avLst/>
          </a:prstGeom>
          <a:noFill/>
        </p:spPr>
        <p:txBody>
          <a:bodyPr wrap="square" rtlCol="0">
            <a:spAutoFit/>
          </a:bodyPr>
          <a:lstStyle/>
          <a:p>
            <a:pPr algn="ctr"/>
            <a:r>
              <a:rPr lang="en-US" sz="1200" i="1" dirty="0" smtClean="0"/>
              <a:t>Rip Van Winkle’s Return</a:t>
            </a:r>
          </a:p>
          <a:p>
            <a:pPr algn="ctr"/>
            <a:r>
              <a:rPr lang="en-US" sz="1200" dirty="0" smtClean="0"/>
              <a:t>Tompkins H. Matteson</a:t>
            </a:r>
          </a:p>
          <a:p>
            <a:pPr algn="ctr"/>
            <a:r>
              <a:rPr lang="en-US" sz="1200" dirty="0" smtClean="0"/>
              <a:t>Oil on Canvas, 1860</a:t>
            </a:r>
          </a:p>
          <a:p>
            <a:pPr algn="ctr"/>
            <a:r>
              <a:rPr lang="en-US" sz="1200" dirty="0" smtClean="0"/>
              <a:t>Albany Institute of History and Art</a:t>
            </a:r>
          </a:p>
          <a:p>
            <a:pPr algn="ctr"/>
            <a:r>
              <a:rPr lang="en-US" sz="1200" dirty="0" smtClean="0">
                <a:hlinkClick r:id="rId3"/>
              </a:rPr>
              <a:t>www.albanyinstitute.org</a:t>
            </a:r>
            <a:endParaRPr lang="en-US" sz="1200" dirty="0" smtClean="0"/>
          </a:p>
          <a:p>
            <a:pPr algn="ctr"/>
            <a:r>
              <a:rPr lang="en-US" sz="1200" dirty="0" smtClean="0"/>
              <a:t>Accessed September 15 2010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839200" cy="6553200"/>
          </a:xfrm>
        </p:spPr>
        <p:txBody>
          <a:bodyPr>
            <a:normAutofit/>
          </a:bodyPr>
          <a:lstStyle/>
          <a:p>
            <a:pPr lvl="0"/>
            <a:r>
              <a:rPr lang="en-US" sz="2200" dirty="0" smtClean="0"/>
              <a:t>The International Sources of US Nation-Building</a:t>
            </a:r>
          </a:p>
          <a:p>
            <a:pPr lvl="0"/>
            <a:r>
              <a:rPr lang="en-US" sz="2200" dirty="0" smtClean="0"/>
              <a:t>America’s Fortunes really linked to the Growing Global Trade</a:t>
            </a:r>
          </a:p>
          <a:p>
            <a:pPr lvl="0">
              <a:buNone/>
            </a:pPr>
            <a:endParaRPr lang="en-US" sz="2200" dirty="0" smtClean="0"/>
          </a:p>
          <a:p>
            <a:r>
              <a:rPr lang="en-US" sz="2200" dirty="0" smtClean="0"/>
              <a:t>Tom Paine in </a:t>
            </a:r>
            <a:r>
              <a:rPr lang="en-US" sz="2200" i="1" dirty="0" smtClean="0"/>
              <a:t>Common Sense</a:t>
            </a:r>
            <a:r>
              <a:rPr lang="en-US" sz="2200" dirty="0" smtClean="0"/>
              <a:t> “our plan is commerce, and that, well attended to, will secure us peace and friendship of all Europe.” </a:t>
            </a:r>
          </a:p>
          <a:p>
            <a:pPr>
              <a:buNone/>
            </a:pPr>
            <a:endParaRPr lang="en-US" sz="2200" dirty="0" smtClean="0"/>
          </a:p>
          <a:p>
            <a:r>
              <a:rPr lang="en-US" sz="2200" dirty="0" smtClean="0"/>
              <a:t>Ongoing War between the Two Superpowers: GB and France</a:t>
            </a:r>
          </a:p>
          <a:p>
            <a:pPr>
              <a:buNone/>
            </a:pPr>
            <a:endParaRPr lang="en-US" sz="2200" dirty="0" smtClean="0"/>
          </a:p>
          <a:p>
            <a:pPr lvl="0"/>
            <a:r>
              <a:rPr lang="en-US" sz="2200" dirty="0" smtClean="0"/>
              <a:t>The French Revolution</a:t>
            </a:r>
          </a:p>
          <a:p>
            <a:pPr lvl="0"/>
            <a:r>
              <a:rPr lang="en-US" sz="2200" dirty="0" smtClean="0"/>
              <a:t>1789 Rights of Man and Citizen </a:t>
            </a:r>
          </a:p>
          <a:p>
            <a:pPr lvl="0"/>
            <a:r>
              <a:rPr lang="en-US" sz="2200" dirty="0" smtClean="0"/>
              <a:t>1792 Execution of Louis XVI</a:t>
            </a:r>
          </a:p>
          <a:p>
            <a:pPr lvl="0"/>
            <a:r>
              <a:rPr lang="en-US" sz="2200" dirty="0" smtClean="0"/>
              <a:t>1793 Britain’s entrance into European Wars against France</a:t>
            </a:r>
          </a:p>
          <a:p>
            <a:pPr lvl="0"/>
            <a:r>
              <a:rPr lang="en-US" sz="2200" dirty="0" smtClean="0"/>
              <a:t>Generally created strong US Links to the French Cause</a:t>
            </a:r>
          </a:p>
          <a:p>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20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20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20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20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fade">
                                      <p:cBhvr>
                                        <p:cTn id="47"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960</TotalTime>
  <Words>916</Words>
  <Application>Microsoft Office PowerPoint</Application>
  <PresentationFormat>On-screen Show (4:3)</PresentationFormat>
  <Paragraphs>157</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Oriel</vt:lpstr>
      <vt:lpstr>The Early Republic: Nation Building, print culture and the French Revolution</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Early Republic: The Nation, Republicanism/Liberalism and the French Revolution</dc:title>
  <dc:creator>tesmith</dc:creator>
  <cp:lastModifiedBy>tesmith</cp:lastModifiedBy>
  <cp:revision>98</cp:revision>
  <dcterms:created xsi:type="dcterms:W3CDTF">2010-09-22T21:50:34Z</dcterms:created>
  <dcterms:modified xsi:type="dcterms:W3CDTF">2010-09-24T06:02:32Z</dcterms:modified>
</cp:coreProperties>
</file>