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 id="2147483766" r:id="rId2"/>
    <p:sldMasterId id="2147483778" r:id="rId3"/>
  </p:sldMasterIdLst>
  <p:notesMasterIdLst>
    <p:notesMasterId r:id="rId47"/>
  </p:notesMasterIdLst>
  <p:sldIdLst>
    <p:sldId id="256" r:id="rId4"/>
    <p:sldId id="259" r:id="rId5"/>
    <p:sldId id="260" r:id="rId6"/>
    <p:sldId id="261" r:id="rId7"/>
    <p:sldId id="262" r:id="rId8"/>
    <p:sldId id="264" r:id="rId9"/>
    <p:sldId id="266" r:id="rId10"/>
    <p:sldId id="313" r:id="rId11"/>
    <p:sldId id="310" r:id="rId12"/>
    <p:sldId id="309" r:id="rId13"/>
    <p:sldId id="275" r:id="rId14"/>
    <p:sldId id="274" r:id="rId15"/>
    <p:sldId id="314" r:id="rId16"/>
    <p:sldId id="278" r:id="rId17"/>
    <p:sldId id="279" r:id="rId18"/>
    <p:sldId id="316" r:id="rId19"/>
    <p:sldId id="280" r:id="rId20"/>
    <p:sldId id="317" r:id="rId21"/>
    <p:sldId id="286" r:id="rId22"/>
    <p:sldId id="281" r:id="rId23"/>
    <p:sldId id="282" r:id="rId24"/>
    <p:sldId id="284" r:id="rId25"/>
    <p:sldId id="283" r:id="rId26"/>
    <p:sldId id="287" r:id="rId27"/>
    <p:sldId id="288" r:id="rId28"/>
    <p:sldId id="304" r:id="rId29"/>
    <p:sldId id="305" r:id="rId30"/>
    <p:sldId id="318" r:id="rId31"/>
    <p:sldId id="289" r:id="rId32"/>
    <p:sldId id="296" r:id="rId33"/>
    <p:sldId id="306" r:id="rId34"/>
    <p:sldId id="292" r:id="rId35"/>
    <p:sldId id="293" r:id="rId36"/>
    <p:sldId id="319" r:id="rId37"/>
    <p:sldId id="294" r:id="rId38"/>
    <p:sldId id="321" r:id="rId39"/>
    <p:sldId id="320" r:id="rId40"/>
    <p:sldId id="303" r:id="rId41"/>
    <p:sldId id="299" r:id="rId42"/>
    <p:sldId id="300" r:id="rId43"/>
    <p:sldId id="301" r:id="rId44"/>
    <p:sldId id="302" r:id="rId45"/>
    <p:sldId id="29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14" autoAdjust="0"/>
  </p:normalViewPr>
  <p:slideViewPr>
    <p:cSldViewPr snapToGrid="0" snapToObjects="1">
      <p:cViewPr varScale="1">
        <p:scale>
          <a:sx n="41" d="100"/>
          <a:sy n="41" d="100"/>
        </p:scale>
        <p:origin x="-816"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77ECE-935C-4548-BABD-D326B2199F7F}" type="datetimeFigureOut">
              <a:rPr lang="en-US" smtClean="0"/>
              <a:t>3/3/2012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F3A56-2DCE-194E-9C2D-37BA53DDF389}" type="slidenum">
              <a:rPr lang="en-US" smtClean="0"/>
              <a:t>‹#›</a:t>
            </a:fld>
            <a:endParaRPr lang="en-US"/>
          </a:p>
        </p:txBody>
      </p:sp>
    </p:spTree>
    <p:extLst>
      <p:ext uri="{BB962C8B-B14F-4D97-AF65-F5344CB8AC3E}">
        <p14:creationId xmlns:p14="http://schemas.microsoft.com/office/powerpoint/2010/main" val="474954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ssociate_Justice_of_the_Supreme_Court_of_the_United_Stat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Oliver_Wendell_Holmes,_J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Plessy_v._Ferguson" TargetMode="External"/><Relationship Id="rId13" Type="http://schemas.openxmlformats.org/officeDocument/2006/relationships/hyperlink" Target="http://en.wikipedia.org/wiki/Charles_Hamilton_Houston" TargetMode="External"/><Relationship Id="rId18" Type="http://schemas.openxmlformats.org/officeDocument/2006/relationships/hyperlink" Target="http://en.wikipedia.org/wiki/U.S._Constitution" TargetMode="External"/><Relationship Id="rId3" Type="http://schemas.openxmlformats.org/officeDocument/2006/relationships/hyperlink" Target="http://en.wikipedia.org/wiki/Donald_Gaines_Murray" TargetMode="External"/><Relationship Id="rId7" Type="http://schemas.openxmlformats.org/officeDocument/2006/relationships/hyperlink" Target="http://en.wikipedia.org/wiki/Murray_v._Pearson" TargetMode="External"/><Relationship Id="rId12" Type="http://schemas.openxmlformats.org/officeDocument/2006/relationships/hyperlink" Target="http://en.wikipedia.org/wiki/Belford_Lawson,_Jr." TargetMode="External"/><Relationship Id="rId17" Type="http://schemas.openxmlformats.org/officeDocument/2006/relationships/hyperlink" Target="http://en.wikipedia.org/wiki/Fourteenth_Amendment_to_the_United_States_Constitution" TargetMode="External"/><Relationship Id="rId2" Type="http://schemas.openxmlformats.org/officeDocument/2006/relationships/slide" Target="../slides/slide26.xml"/><Relationship Id="rId16" Type="http://schemas.openxmlformats.org/officeDocument/2006/relationships/hyperlink" Target="http://en.wikipedia.org/wiki/Equal_protection_clause" TargetMode="External"/><Relationship Id="rId20" Type="http://schemas.openxmlformats.org/officeDocument/2006/relationships/hyperlink" Target="http://en.wikipedia.org/wiki/Unconstitutional" TargetMode="External"/><Relationship Id="rId1" Type="http://schemas.openxmlformats.org/officeDocument/2006/relationships/notesMaster" Target="../notesMasters/notesMaster1.xml"/><Relationship Id="rId6" Type="http://schemas.openxmlformats.org/officeDocument/2006/relationships/hyperlink" Target="http://en.wikipedia.org/wiki/Negro" TargetMode="External"/><Relationship Id="rId11" Type="http://schemas.openxmlformats.org/officeDocument/2006/relationships/hyperlink" Target="http://en.wikipedia.org/wiki/Alpha_Phi_Alpha" TargetMode="External"/><Relationship Id="rId5" Type="http://schemas.openxmlformats.org/officeDocument/2006/relationships/hyperlink" Target="http://en.wikipedia.org/wiki/Black_people" TargetMode="External"/><Relationship Id="rId15" Type="http://schemas.openxmlformats.org/officeDocument/2006/relationships/hyperlink" Target="http://en.wikipedia.org/wiki/National_Association_for_the_Advancement_of_Colored_People" TargetMode="External"/><Relationship Id="rId10" Type="http://schemas.openxmlformats.org/officeDocument/2006/relationships/hyperlink" Target="http://en.wikipedia.org/wiki/Fraternities_and_sororities" TargetMode="External"/><Relationship Id="rId19" Type="http://schemas.openxmlformats.org/officeDocument/2006/relationships/hyperlink" Target="http://en.wikipedia.org/wiki/Yick_Wo_v._Hopkins" TargetMode="External"/><Relationship Id="rId4" Type="http://schemas.openxmlformats.org/officeDocument/2006/relationships/hyperlink" Target="http://en.wikipedia.org/wiki/University_of_Maryland_School_of_Law" TargetMode="External"/><Relationship Id="rId9" Type="http://schemas.openxmlformats.org/officeDocument/2006/relationships/hyperlink" Target="http://en.wikipedia.org/wiki/Separate_but_equal" TargetMode="External"/><Relationship Id="rId14" Type="http://schemas.openxmlformats.org/officeDocument/2006/relationships/hyperlink" Target="http://en.wikipedia.org/wiki/Thurgood_Marshall"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Plessy_v._Ferguson" TargetMode="External"/><Relationship Id="rId13" Type="http://schemas.openxmlformats.org/officeDocument/2006/relationships/hyperlink" Target="http://en.wikipedia.org/wiki/Charles_Hamilton_Houston" TargetMode="External"/><Relationship Id="rId18" Type="http://schemas.openxmlformats.org/officeDocument/2006/relationships/hyperlink" Target="http://en.wikipedia.org/wiki/U.S._Constitution" TargetMode="External"/><Relationship Id="rId3" Type="http://schemas.openxmlformats.org/officeDocument/2006/relationships/hyperlink" Target="http://en.wikipedia.org/wiki/Donald_Gaines_Murray" TargetMode="External"/><Relationship Id="rId7" Type="http://schemas.openxmlformats.org/officeDocument/2006/relationships/hyperlink" Target="http://en.wikipedia.org/wiki/Murray_v._Pearson" TargetMode="External"/><Relationship Id="rId12" Type="http://schemas.openxmlformats.org/officeDocument/2006/relationships/hyperlink" Target="http://en.wikipedia.org/wiki/Belford_Lawson,_Jr." TargetMode="External"/><Relationship Id="rId17" Type="http://schemas.openxmlformats.org/officeDocument/2006/relationships/hyperlink" Target="http://en.wikipedia.org/wiki/Fourteenth_Amendment_to_the_United_States_Constitution" TargetMode="External"/><Relationship Id="rId2" Type="http://schemas.openxmlformats.org/officeDocument/2006/relationships/slide" Target="../slides/slide27.xml"/><Relationship Id="rId16" Type="http://schemas.openxmlformats.org/officeDocument/2006/relationships/hyperlink" Target="http://en.wikipedia.org/wiki/Equal_protection_clause" TargetMode="External"/><Relationship Id="rId20" Type="http://schemas.openxmlformats.org/officeDocument/2006/relationships/hyperlink" Target="http://en.wikipedia.org/wiki/Unconstitutional" TargetMode="External"/><Relationship Id="rId1" Type="http://schemas.openxmlformats.org/officeDocument/2006/relationships/notesMaster" Target="../notesMasters/notesMaster1.xml"/><Relationship Id="rId6" Type="http://schemas.openxmlformats.org/officeDocument/2006/relationships/hyperlink" Target="http://en.wikipedia.org/wiki/Negro" TargetMode="External"/><Relationship Id="rId11" Type="http://schemas.openxmlformats.org/officeDocument/2006/relationships/hyperlink" Target="http://en.wikipedia.org/wiki/Alpha_Phi_Alpha" TargetMode="External"/><Relationship Id="rId5" Type="http://schemas.openxmlformats.org/officeDocument/2006/relationships/hyperlink" Target="http://en.wikipedia.org/wiki/Black_people" TargetMode="External"/><Relationship Id="rId15" Type="http://schemas.openxmlformats.org/officeDocument/2006/relationships/hyperlink" Target="http://en.wikipedia.org/wiki/National_Association_for_the_Advancement_of_Colored_People" TargetMode="External"/><Relationship Id="rId10" Type="http://schemas.openxmlformats.org/officeDocument/2006/relationships/hyperlink" Target="http://en.wikipedia.org/wiki/Fraternities_and_sororities" TargetMode="External"/><Relationship Id="rId19" Type="http://schemas.openxmlformats.org/officeDocument/2006/relationships/hyperlink" Target="http://en.wikipedia.org/wiki/Yick_Wo_v._Hopkins" TargetMode="External"/><Relationship Id="rId4" Type="http://schemas.openxmlformats.org/officeDocument/2006/relationships/hyperlink" Target="http://en.wikipedia.org/wiki/University_of_Maryland_School_of_Law" TargetMode="External"/><Relationship Id="rId9" Type="http://schemas.openxmlformats.org/officeDocument/2006/relationships/hyperlink" Target="http://en.wikipedia.org/wiki/Separate_but_equal" TargetMode="External"/><Relationship Id="rId14" Type="http://schemas.openxmlformats.org/officeDocument/2006/relationships/hyperlink" Target="http://en.wikipedia.org/wiki/Thurgood_Marshal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Public_university" TargetMode="External"/><Relationship Id="rId13" Type="http://schemas.openxmlformats.org/officeDocument/2006/relationships/hyperlink" Target="http://en.wikipedia.org/wiki/Plessy_v._Ferguson" TargetMode="External"/><Relationship Id="rId3" Type="http://schemas.openxmlformats.org/officeDocument/2006/relationships/hyperlink" Target="http://en.wikipedia.org/wiki/Case_citation" TargetMode="External"/><Relationship Id="rId7" Type="http://schemas.openxmlformats.org/officeDocument/2006/relationships/hyperlink" Target="http://en.wikipedia.org/wiki/Racial_segregation" TargetMode="External"/><Relationship Id="rId12" Type="http://schemas.openxmlformats.org/officeDocument/2006/relationships/hyperlink" Target="http://en.wikipedia.org/wiki/Separate_but_equa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African-American" TargetMode="External"/><Relationship Id="rId11" Type="http://schemas.openxmlformats.org/officeDocument/2006/relationships/hyperlink" Target="http://en.wikipedia.org/wiki/Sweatt_v._Painter" TargetMode="External"/><Relationship Id="rId5" Type="http://schemas.openxmlformats.org/officeDocument/2006/relationships/hyperlink" Target="http://en.wikipedia.org/wiki/University_of_Oklahoma" TargetMode="External"/><Relationship Id="rId10" Type="http://schemas.openxmlformats.org/officeDocument/2006/relationships/hyperlink" Target="http://en.wikipedia.org/wiki/Plaintiff" TargetMode="External"/><Relationship Id="rId4" Type="http://schemas.openxmlformats.org/officeDocument/2006/relationships/hyperlink" Target="http://en.wikipedia.org/wiki/Supreme_Court_of_the_United_States" TargetMode="External"/><Relationship Id="rId9" Type="http://schemas.openxmlformats.org/officeDocument/2006/relationships/hyperlink" Target="http://en.wikipedia.org/wiki/Fourteenth_Amendment_to_the_United_States_Constitu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Nobel_Peace_Prize" TargetMode="External"/><Relationship Id="rId13" Type="http://schemas.openxmlformats.org/officeDocument/2006/relationships/hyperlink" Target="http://en.wikipedia.org/wiki/John_F._Kennedy" TargetMode="External"/><Relationship Id="rId3" Type="http://schemas.openxmlformats.org/officeDocument/2006/relationships/hyperlink" Target="http://en.wikipedia.org/wiki/Wikipedia:IPA_for_English" TargetMode="External"/><Relationship Id="rId7" Type="http://schemas.openxmlformats.org/officeDocument/2006/relationships/hyperlink" Target="http://en.wikipedia.org/wiki/Diplomat" TargetMode="External"/><Relationship Id="rId12" Type="http://schemas.openxmlformats.org/officeDocument/2006/relationships/hyperlink" Target="http://en.wikipedia.org/wiki/Presidential_Medal_of_Freedo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olitical_scientist" TargetMode="External"/><Relationship Id="rId11" Type="http://schemas.openxmlformats.org/officeDocument/2006/relationships/hyperlink" Target="http://en.wikipedia.org/wiki/United_Nations"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Person_of_color" TargetMode="External"/><Relationship Id="rId4" Type="http://schemas.openxmlformats.org/officeDocument/2006/relationships/hyperlink" Target="http://en.wikipedia.org/wiki/Ralph_Bunche" TargetMode="External"/><Relationship Id="rId9" Type="http://schemas.openxmlformats.org/officeDocument/2006/relationships/hyperlink" Target="http://en.wikipedia.org/wiki/Palestin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1</a:t>
            </a:fld>
            <a:endParaRPr lang="en-US"/>
          </a:p>
        </p:txBody>
      </p:sp>
    </p:spTree>
    <p:extLst>
      <p:ext uri="{BB962C8B-B14F-4D97-AF65-F5344CB8AC3E}">
        <p14:creationId xmlns:p14="http://schemas.microsoft.com/office/powerpoint/2010/main" val="52846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A6747-4638-4F77-92BC-A91012E39A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the 20th century, the allure of Lincoln's association and jobs in bustling coal mines and factories made Springfield a magnet for African-Americans fleeing deepening racial oppression across the Southern states. By 1900, Springfield had the highest percentage of black residents of any city in Illinois.</a:t>
            </a:r>
          </a:p>
          <a:p>
            <a:r>
              <a:rPr lang="en-US" dirty="0" smtClean="0"/>
              <a:t>But the influx also stirred racial resentments among whites. On Aug. 14, 1908, after a white woman in Springfield claimed to have been raped by a black man, large crowds gathered outside the county jail, intent on lynching the man accused of the rape and another black prisoner charged with killing a local white man, according to historical accounts. The woman later admitted her allegation of rape was fabricated.</a:t>
            </a:r>
          </a:p>
          <a:p>
            <a:r>
              <a:rPr lang="en-US" dirty="0" smtClean="0"/>
              <a:t>Without the crowd realizing what was happening, the sheriff -- Mr. Werner's grandfather, also named Charles Werner -- spirited the defendants to safety. After the mob learned the African-American prisoners were gone, thousands of whites swirled through the city for two days, looting and shooting within sight of the old state capitol building where Lincoln proclaimed 50 years earlier that "a house divided against itself cannot stand."</a:t>
            </a:r>
          </a:p>
          <a:p>
            <a:r>
              <a:rPr lang="en-US" dirty="0" smtClean="0"/>
              <a:t>By the time 4,000 state militiamen re-established order, most of the black residential areas of the city were razed. More than 40 houses were burned. The African-American business district was gutted. A black barber was lynched when he tried to fight off attackers. Five white men had been killed in stampedes, unintentional shootings or militia gunfire.</a:t>
            </a:r>
          </a:p>
          <a:p>
            <a:r>
              <a:rPr lang="en-US" dirty="0" smtClean="0"/>
              <a:t>The last person to die was an elderly black man named William </a:t>
            </a:r>
            <a:r>
              <a:rPr lang="en-US" dirty="0" err="1" smtClean="0"/>
              <a:t>Donnegan</a:t>
            </a:r>
            <a:r>
              <a:rPr lang="en-US" dirty="0" smtClean="0"/>
              <a:t>. He had once been a shoe maker and was reputed to have had a passing acquaintance with Abraham Lincoln. By 1908, he was one of the city's most prominent and prosperous African-Americans, with real-estate holdings, a large home and a white wife. On the second day of the attacks, a mob dragged him from his home, cut his throat and hung him from a tree.</a:t>
            </a:r>
          </a:p>
          <a:p>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11</a:t>
            </a:fld>
            <a:endParaRPr lang="en-US"/>
          </a:p>
        </p:txBody>
      </p:sp>
    </p:spTree>
    <p:extLst>
      <p:ext uri="{BB962C8B-B14F-4D97-AF65-F5344CB8AC3E}">
        <p14:creationId xmlns:p14="http://schemas.microsoft.com/office/powerpoint/2010/main" val="120837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12</a:t>
            </a:fld>
            <a:endParaRPr lang="en-US"/>
          </a:p>
        </p:txBody>
      </p:sp>
    </p:spTree>
    <p:extLst>
      <p:ext uri="{BB962C8B-B14F-4D97-AF65-F5344CB8AC3E}">
        <p14:creationId xmlns:p14="http://schemas.microsoft.com/office/powerpoint/2010/main" val="303898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13</a:t>
            </a:fld>
            <a:endParaRPr lang="en-US"/>
          </a:p>
        </p:txBody>
      </p:sp>
    </p:spTree>
    <p:extLst>
      <p:ext uri="{BB962C8B-B14F-4D97-AF65-F5344CB8AC3E}">
        <p14:creationId xmlns:p14="http://schemas.microsoft.com/office/powerpoint/2010/main" val="66861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14</a:t>
            </a:fld>
            <a:endParaRPr lang="en-US"/>
          </a:p>
        </p:txBody>
      </p:sp>
    </p:spTree>
    <p:extLst>
      <p:ext uri="{BB962C8B-B14F-4D97-AF65-F5344CB8AC3E}">
        <p14:creationId xmlns:p14="http://schemas.microsoft.com/office/powerpoint/2010/main" val="341486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unanimous Court, speaking through </a:t>
            </a:r>
            <a:r>
              <a:rPr lang="en-US" dirty="0" smtClean="0">
                <a:hlinkClick r:id="rId3" tooltip="Associate Justice of the Supreme Court of the United States"/>
              </a:rPr>
              <a:t>Justice</a:t>
            </a:r>
            <a:r>
              <a:rPr lang="en-US" dirty="0" smtClean="0"/>
              <a:t> </a:t>
            </a:r>
            <a:r>
              <a:rPr lang="en-US" dirty="0" smtClean="0">
                <a:hlinkClick r:id="rId4" tooltip="Oliver Wendell Holmes, Jr."/>
              </a:rPr>
              <a:t>Oliver Wendell Holmes</a:t>
            </a:r>
            <a:r>
              <a:rPr lang="en-US" dirty="0" smtClean="0"/>
              <a:t>, rejected the argument that the political question doctrine barred the Court from deciding the case. The argument, said the Court, was "little more than a play upon words." While the injury which the plaintiff alleged "involved political action," his suit "allege[d] and s[ought] to recover for private damage."</a:t>
            </a:r>
          </a:p>
          <a:p>
            <a:r>
              <a:rPr lang="en-US" dirty="0" smtClean="0"/>
              <a:t>The Court then turned to the merits of the suit. It stated that it was unnecessary to discuss whether the statute violated the Fifteenth Amendment, "because it seems to us hard to imagine a more direct and obvious infringement of the Fourteenth." The Court continued:</a:t>
            </a:r>
          </a:p>
          <a:p>
            <a:r>
              <a:rPr lang="en-US" sz="1200" b="1" kern="1200" dirty="0" smtClean="0">
                <a:solidFill>
                  <a:schemeClr val="tx1"/>
                </a:solidFill>
                <a:effectLst/>
                <a:latin typeface="+mn-lt"/>
                <a:ea typeface="+mn-ea"/>
                <a:cs typeface="+mn-cs"/>
              </a:rPr>
              <a:t>“</a:t>
            </a:r>
            <a:r>
              <a:rPr lang="en-US" dirty="0" smtClean="0"/>
              <a:t> </a:t>
            </a:r>
            <a:r>
              <a:rPr lang="en-US" dirty="0" smtClean="0">
                <a:effectLst/>
              </a:rPr>
              <a:t>The [Fourteenth Amendment] ... was passed, as we know, with a special intent to protect the blacks from discrimination against them. ... The statute of Texas ... assumes to forbid negroes to take part in a primary election the importance of which we have indicated, discriminating against them by the distinction of color alone. States may do a good deal of classifying that it is difficult to believe rational, but there are limits, and it is too clear for extended argument that color cannot be made the basis of a statutory classification affecting the right set up in this case.</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15</a:t>
            </a:fld>
            <a:endParaRPr lang="en-US"/>
          </a:p>
        </p:txBody>
      </p:sp>
    </p:spTree>
    <p:extLst>
      <p:ext uri="{BB962C8B-B14F-4D97-AF65-F5344CB8AC3E}">
        <p14:creationId xmlns:p14="http://schemas.microsoft.com/office/powerpoint/2010/main" val="344031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16</a:t>
            </a:fld>
            <a:endParaRPr lang="en-US"/>
          </a:p>
        </p:txBody>
      </p:sp>
    </p:spTree>
    <p:extLst>
      <p:ext uri="{BB962C8B-B14F-4D97-AF65-F5344CB8AC3E}">
        <p14:creationId xmlns:p14="http://schemas.microsoft.com/office/powerpoint/2010/main" val="26873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Quote from</a:t>
            </a:r>
            <a:r>
              <a:rPr lang="en-US" baseline="0" dirty="0" smtClean="0"/>
              <a:t> Leon Higginbotham</a:t>
            </a:r>
          </a:p>
          <a:p>
            <a:pPr marL="171450" indent="-171450">
              <a:buFont typeface="Arial"/>
              <a:buChar char="•"/>
            </a:pPr>
            <a:r>
              <a:rPr lang="en-US" baseline="0" dirty="0" smtClean="0"/>
              <a:t>Harvard trained and first black elected to </a:t>
            </a:r>
            <a:r>
              <a:rPr lang="en-US" baseline="0" dirty="0" err="1" smtClean="0"/>
              <a:t>Havard</a:t>
            </a:r>
            <a:r>
              <a:rPr lang="en-US" baseline="0" dirty="0" smtClean="0"/>
              <a:t> Law Review</a:t>
            </a:r>
          </a:p>
          <a:p>
            <a:pPr marL="628650" lvl="1" indent="-171450">
              <a:buFont typeface="Arial"/>
              <a:buChar char="•"/>
            </a:pPr>
            <a:r>
              <a:rPr lang="en-US" baseline="0" dirty="0" smtClean="0"/>
              <a:t>Trained by Felix Frankfurter and legal realism – the idea that law served certain social interests and reflected the preferences and biases of those who made and interpreted it (not a formal abstract </a:t>
            </a:r>
            <a:r>
              <a:rPr lang="en-US" baseline="0" dirty="0" err="1" smtClean="0"/>
              <a:t>logial</a:t>
            </a:r>
            <a:r>
              <a:rPr lang="en-US" baseline="0" dirty="0" smtClean="0"/>
              <a:t> process). Given this, judicial activism was </a:t>
            </a:r>
            <a:r>
              <a:rPr lang="en-US" baseline="0" dirty="0" err="1" smtClean="0"/>
              <a:t>appropirate</a:t>
            </a:r>
            <a:endParaRPr lang="en-US" baseline="0" dirty="0" smtClean="0"/>
          </a:p>
          <a:p>
            <a:pPr marL="628650" lvl="1" indent="-171450">
              <a:buFont typeface="Arial"/>
              <a:buChar char="•"/>
            </a:pPr>
            <a:r>
              <a:rPr lang="en-US" baseline="0" dirty="0" smtClean="0"/>
              <a:t>He came to believe that black lawyers should be social engineers – use law to solve the problems of the black community</a:t>
            </a:r>
          </a:p>
          <a:p>
            <a:pPr marL="628650" lvl="1" indent="-171450">
              <a:buFont typeface="Arial"/>
              <a:buChar char="•"/>
            </a:pPr>
            <a:r>
              <a:rPr lang="en-US" baseline="0" dirty="0" smtClean="0"/>
              <a:t>His reasoning opened the door for sociological evidence</a:t>
            </a:r>
          </a:p>
          <a:p>
            <a:pPr marL="171450" indent="-171450">
              <a:buFont typeface="Arial"/>
              <a:buChar char="•"/>
            </a:pPr>
            <a:r>
              <a:rPr lang="en-US" baseline="0" dirty="0" smtClean="0"/>
              <a:t>Left private practice to become dean of Howard Univ. Law School</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17</a:t>
            </a:fld>
            <a:endParaRPr lang="en-US"/>
          </a:p>
        </p:txBody>
      </p:sp>
    </p:spTree>
    <p:extLst>
      <p:ext uri="{BB962C8B-B14F-4D97-AF65-F5344CB8AC3E}">
        <p14:creationId xmlns:p14="http://schemas.microsoft.com/office/powerpoint/2010/main" val="103019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Quote from</a:t>
            </a:r>
            <a:r>
              <a:rPr lang="en-US" baseline="0" dirty="0" smtClean="0"/>
              <a:t> Leon Higginbotham</a:t>
            </a:r>
          </a:p>
          <a:p>
            <a:pPr marL="171450" indent="-171450">
              <a:buFont typeface="Arial"/>
              <a:buChar char="•"/>
            </a:pPr>
            <a:r>
              <a:rPr lang="en-US" baseline="0" dirty="0" smtClean="0"/>
              <a:t>Harvard trained and first black elected to </a:t>
            </a:r>
            <a:r>
              <a:rPr lang="en-US" baseline="0" dirty="0" err="1" smtClean="0"/>
              <a:t>Havard</a:t>
            </a:r>
            <a:r>
              <a:rPr lang="en-US" baseline="0" dirty="0" smtClean="0"/>
              <a:t> Law Review</a:t>
            </a:r>
          </a:p>
          <a:p>
            <a:pPr marL="628650" lvl="1" indent="-171450">
              <a:buFont typeface="Arial"/>
              <a:buChar char="•"/>
            </a:pPr>
            <a:r>
              <a:rPr lang="en-US" baseline="0" dirty="0" smtClean="0"/>
              <a:t>Trained by Felix Frankfurter and legal realism – the idea that law served certain social interests and reflected the preferences and biases of those who made and interpreted it (not a formal abstract </a:t>
            </a:r>
            <a:r>
              <a:rPr lang="en-US" baseline="0" dirty="0" err="1" smtClean="0"/>
              <a:t>logial</a:t>
            </a:r>
            <a:r>
              <a:rPr lang="en-US" baseline="0" dirty="0" smtClean="0"/>
              <a:t> process). Given this, judicial activism was </a:t>
            </a:r>
            <a:r>
              <a:rPr lang="en-US" baseline="0" dirty="0" err="1" smtClean="0"/>
              <a:t>appropirate</a:t>
            </a:r>
            <a:endParaRPr lang="en-US" baseline="0" dirty="0" smtClean="0"/>
          </a:p>
          <a:p>
            <a:pPr marL="628650" lvl="1" indent="-171450">
              <a:buFont typeface="Arial"/>
              <a:buChar char="•"/>
            </a:pPr>
            <a:r>
              <a:rPr lang="en-US" baseline="0" dirty="0" smtClean="0"/>
              <a:t>He came to believe that black lawyers should be social engineers – use law to solve the problems of the black community</a:t>
            </a:r>
          </a:p>
          <a:p>
            <a:pPr marL="628650" lvl="1" indent="-171450">
              <a:buFont typeface="Arial"/>
              <a:buChar char="•"/>
            </a:pPr>
            <a:r>
              <a:rPr lang="en-US" baseline="0" dirty="0" smtClean="0"/>
              <a:t>His reasoning opened the door for sociological evidence</a:t>
            </a:r>
          </a:p>
          <a:p>
            <a:pPr marL="171450" indent="-171450">
              <a:buFont typeface="Arial"/>
              <a:buChar char="•"/>
            </a:pPr>
            <a:r>
              <a:rPr lang="en-US" baseline="0" dirty="0" smtClean="0"/>
              <a:t>Left private practice to become dean of Howard Univ. Law School</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18</a:t>
            </a:fld>
            <a:endParaRPr lang="en-US"/>
          </a:p>
        </p:txBody>
      </p:sp>
    </p:spTree>
    <p:extLst>
      <p:ext uri="{BB962C8B-B14F-4D97-AF65-F5344CB8AC3E}">
        <p14:creationId xmlns:p14="http://schemas.microsoft.com/office/powerpoint/2010/main" val="103019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Quote from</a:t>
            </a:r>
            <a:r>
              <a:rPr lang="en-US" baseline="0" dirty="0" smtClean="0"/>
              <a:t> Leon Higginbotham</a:t>
            </a:r>
          </a:p>
          <a:p>
            <a:pPr marL="171450" indent="-171450">
              <a:buFont typeface="Arial"/>
              <a:buChar char="•"/>
            </a:pPr>
            <a:r>
              <a:rPr lang="en-US" baseline="0" dirty="0" smtClean="0"/>
              <a:t>Harvard trained and first black elected to </a:t>
            </a:r>
            <a:r>
              <a:rPr lang="en-US" baseline="0" dirty="0" err="1" smtClean="0"/>
              <a:t>Havard</a:t>
            </a:r>
            <a:r>
              <a:rPr lang="en-US" baseline="0" dirty="0" smtClean="0"/>
              <a:t> Law Review</a:t>
            </a:r>
          </a:p>
          <a:p>
            <a:pPr marL="171450" indent="-171450">
              <a:buFont typeface="Arial"/>
              <a:buChar char="•"/>
            </a:pPr>
            <a:r>
              <a:rPr lang="en-US" baseline="0" dirty="0" smtClean="0"/>
              <a:t>Left private practice to become dean of Howard Univ. Law School</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19</a:t>
            </a:fld>
            <a:endParaRPr lang="en-US"/>
          </a:p>
        </p:txBody>
      </p:sp>
    </p:spTree>
    <p:extLst>
      <p:ext uri="{BB962C8B-B14F-4D97-AF65-F5344CB8AC3E}">
        <p14:creationId xmlns:p14="http://schemas.microsoft.com/office/powerpoint/2010/main" val="103019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a:t>
            </a:fld>
            <a:endParaRPr lang="en-US"/>
          </a:p>
        </p:txBody>
      </p:sp>
    </p:spTree>
    <p:extLst>
      <p:ext uri="{BB962C8B-B14F-4D97-AF65-F5344CB8AC3E}">
        <p14:creationId xmlns:p14="http://schemas.microsoft.com/office/powerpoint/2010/main" val="686693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20</a:t>
            </a:fld>
            <a:endParaRPr lang="en-US"/>
          </a:p>
        </p:txBody>
      </p:sp>
    </p:spTree>
    <p:extLst>
      <p:ext uri="{BB962C8B-B14F-4D97-AF65-F5344CB8AC3E}">
        <p14:creationId xmlns:p14="http://schemas.microsoft.com/office/powerpoint/2010/main" val="331885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21</a:t>
            </a:fld>
            <a:endParaRPr lang="en-US"/>
          </a:p>
        </p:txBody>
      </p:sp>
    </p:spTree>
    <p:extLst>
      <p:ext uri="{BB962C8B-B14F-4D97-AF65-F5344CB8AC3E}">
        <p14:creationId xmlns:p14="http://schemas.microsoft.com/office/powerpoint/2010/main" val="2040103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22</a:t>
            </a:fld>
            <a:endParaRPr lang="en-US"/>
          </a:p>
        </p:txBody>
      </p:sp>
    </p:spTree>
    <p:extLst>
      <p:ext uri="{BB962C8B-B14F-4D97-AF65-F5344CB8AC3E}">
        <p14:creationId xmlns:p14="http://schemas.microsoft.com/office/powerpoint/2010/main" val="313714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23</a:t>
            </a:fld>
            <a:endParaRPr lang="en-US"/>
          </a:p>
        </p:txBody>
      </p:sp>
    </p:spTree>
    <p:extLst>
      <p:ext uri="{BB962C8B-B14F-4D97-AF65-F5344CB8AC3E}">
        <p14:creationId xmlns:p14="http://schemas.microsoft.com/office/powerpoint/2010/main" val="99873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24</a:t>
            </a:fld>
            <a:endParaRPr lang="en-US"/>
          </a:p>
        </p:txBody>
      </p:sp>
    </p:spTree>
    <p:extLst>
      <p:ext uri="{BB962C8B-B14F-4D97-AF65-F5344CB8AC3E}">
        <p14:creationId xmlns:p14="http://schemas.microsoft.com/office/powerpoint/2010/main" val="49032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25</a:t>
            </a:fld>
            <a:endParaRPr lang="en-US"/>
          </a:p>
        </p:txBody>
      </p:sp>
    </p:spTree>
    <p:extLst>
      <p:ext uri="{BB962C8B-B14F-4D97-AF65-F5344CB8AC3E}">
        <p14:creationId xmlns:p14="http://schemas.microsoft.com/office/powerpoint/2010/main" val="63740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Circuit court case</a:t>
            </a:r>
          </a:p>
          <a:p>
            <a:r>
              <a:rPr lang="en-US" dirty="0" smtClean="0">
                <a:hlinkClick r:id="rId3" tooltip="Donald Gaines Murray"/>
              </a:rPr>
              <a:t>Donald Gaines Murray</a:t>
            </a:r>
            <a:r>
              <a:rPr lang="en-US" dirty="0" smtClean="0"/>
              <a:t> sought admission to the </a:t>
            </a:r>
            <a:r>
              <a:rPr lang="en-US" dirty="0" smtClean="0">
                <a:hlinkClick r:id="rId4" tooltip="University of Maryland School of Law"/>
              </a:rPr>
              <a:t>University of Maryland School of Law</a:t>
            </a:r>
            <a:r>
              <a:rPr lang="en-US" dirty="0" smtClean="0"/>
              <a:t> on January 24, 1935, but his application was rejected on account of his </a:t>
            </a:r>
            <a:r>
              <a:rPr lang="en-US" dirty="0" smtClean="0">
                <a:hlinkClick r:id="rId5" tooltip="Black people"/>
              </a:rPr>
              <a:t>race</a:t>
            </a:r>
            <a:r>
              <a:rPr lang="en-US" dirty="0" smtClean="0"/>
              <a:t>. The rejection letter stated, "The University of Maryland does not admit </a:t>
            </a:r>
            <a:r>
              <a:rPr lang="en-US" dirty="0" smtClean="0">
                <a:hlinkClick r:id="rId6" tooltip="Negro"/>
              </a:rPr>
              <a:t>Negro</a:t>
            </a:r>
            <a:r>
              <a:rPr lang="en-US" dirty="0" smtClean="0"/>
              <a:t> students and your application is accordingly rejected."</a:t>
            </a:r>
            <a:r>
              <a:rPr lang="en-US" baseline="30000" dirty="0" smtClean="0">
                <a:hlinkClick r:id="rId7"/>
              </a:rPr>
              <a:t>[2]</a:t>
            </a:r>
            <a:r>
              <a:rPr lang="en-US" dirty="0" smtClean="0"/>
              <a:t> The letter noted the university's duty under the </a:t>
            </a:r>
            <a:r>
              <a:rPr lang="en-US" i="1" dirty="0" smtClean="0">
                <a:hlinkClick r:id="rId8" tooltip="Plessy v. Ferguson"/>
              </a:rPr>
              <a:t>Plessy v. Ferguson</a:t>
            </a:r>
            <a:r>
              <a:rPr lang="en-US" dirty="0" smtClean="0"/>
              <a:t> doctrine of </a:t>
            </a:r>
            <a:r>
              <a:rPr lang="en-US" dirty="0" smtClean="0">
                <a:hlinkClick r:id="rId9" tooltip="Separate but equal"/>
              </a:rPr>
              <a:t>separate but equal</a:t>
            </a:r>
            <a:r>
              <a:rPr lang="en-US" dirty="0" smtClean="0"/>
              <a:t> to assist him in studying elsewhere, even at a law school located out-of-state. Murray appealed this rejection to the Board of Regents of the university, but was refused admittance.</a:t>
            </a:r>
          </a:p>
          <a:p>
            <a:r>
              <a:rPr lang="en-US" dirty="0" smtClean="0"/>
              <a:t>The nation's oldest black collegiate </a:t>
            </a:r>
            <a:r>
              <a:rPr lang="en-US" dirty="0" smtClean="0">
                <a:hlinkClick r:id="rId10" tooltip="Fraternities and sororities"/>
              </a:rPr>
              <a:t>fraternity</a:t>
            </a:r>
            <a:r>
              <a:rPr lang="en-US" dirty="0" smtClean="0"/>
              <a:t>, </a:t>
            </a:r>
            <a:r>
              <a:rPr lang="en-US" dirty="0" smtClean="0">
                <a:hlinkClick r:id="rId11" tooltip="Alpha Phi Alpha"/>
              </a:rPr>
              <a:t>Alpha Phi Alpha</a:t>
            </a:r>
            <a:r>
              <a:rPr lang="en-US" dirty="0" smtClean="0"/>
              <a:t>, initiated </a:t>
            </a:r>
            <a:r>
              <a:rPr lang="en-US" i="1" dirty="0" smtClean="0"/>
              <a:t>Pearson v. Murray</a:t>
            </a:r>
            <a:r>
              <a:rPr lang="en-US" dirty="0" smtClean="0"/>
              <a:t> on June 25, 1935 as part of its widening social program, and retained </a:t>
            </a:r>
            <a:r>
              <a:rPr lang="en-US" dirty="0" smtClean="0">
                <a:hlinkClick r:id="rId12" tooltip="Belford Lawson, Jr."/>
              </a:rPr>
              <a:t>Belford Lawson</a:t>
            </a:r>
            <a:r>
              <a:rPr lang="en-US" dirty="0" smtClean="0"/>
              <a:t> to litigate the case. By the time the case reached court, Murray was represented by </a:t>
            </a:r>
            <a:r>
              <a:rPr lang="en-US" dirty="0" smtClean="0">
                <a:hlinkClick r:id="rId13" tooltip="Charles Hamilton Houston"/>
              </a:rPr>
              <a:t>Charles Hamilton Houston</a:t>
            </a:r>
            <a:r>
              <a:rPr lang="en-US" dirty="0" smtClean="0"/>
              <a:t> and </a:t>
            </a:r>
            <a:r>
              <a:rPr lang="en-US" dirty="0" smtClean="0">
                <a:hlinkClick r:id="rId14" tooltip="Thurgood Marshall"/>
              </a:rPr>
              <a:t>Thurgood Marshall</a:t>
            </a:r>
            <a:r>
              <a:rPr lang="en-US" dirty="0" smtClean="0"/>
              <a:t> of the Baltimore </a:t>
            </a:r>
            <a:r>
              <a:rPr lang="en-US" dirty="0" smtClean="0">
                <a:hlinkClick r:id="rId15" tooltip="National Association for the Advancement of Colored People"/>
              </a:rPr>
              <a:t>National Association for the Advancement of Colored People</a:t>
            </a:r>
            <a:r>
              <a:rPr lang="en-US" dirty="0" smtClean="0"/>
              <a:t> (NAACP).</a:t>
            </a:r>
            <a:r>
              <a:rPr lang="en-US" baseline="30000" dirty="0" smtClean="0">
                <a:hlinkClick r:id="rId7"/>
              </a:rPr>
              <a:t>[3]</a:t>
            </a:r>
            <a:r>
              <a:rPr lang="en-US" dirty="0" smtClean="0"/>
              <a:t> Houston and Marshall used </a:t>
            </a:r>
            <a:r>
              <a:rPr lang="en-US" i="1" dirty="0" smtClean="0"/>
              <a:t>Pearson v. Murray</a:t>
            </a:r>
            <a:r>
              <a:rPr lang="en-US" dirty="0" smtClean="0"/>
              <a:t> as the NAACP's first case to test Nathan Ross </a:t>
            </a:r>
            <a:r>
              <a:rPr lang="en-US" dirty="0" err="1" smtClean="0"/>
              <a:t>Margold's</a:t>
            </a:r>
            <a:r>
              <a:rPr lang="en-US" dirty="0" smtClean="0"/>
              <a:t> strategy to attack the '</a:t>
            </a:r>
            <a:r>
              <a:rPr lang="en-US" dirty="0" smtClean="0">
                <a:hlinkClick r:id="rId9" tooltip="Separate but equal"/>
              </a:rPr>
              <a:t>separate but equal</a:t>
            </a:r>
            <a:r>
              <a:rPr lang="en-US" dirty="0" smtClean="0"/>
              <a:t>' doctrine using the </a:t>
            </a:r>
            <a:r>
              <a:rPr lang="en-US" dirty="0" smtClean="0">
                <a:hlinkClick r:id="rId16" tooltip="Equal protection clause"/>
              </a:rPr>
              <a:t>equal protection clause</a:t>
            </a:r>
            <a:r>
              <a:rPr lang="en-US" dirty="0" smtClean="0"/>
              <a:t> of the </a:t>
            </a:r>
            <a:r>
              <a:rPr lang="en-US" dirty="0" smtClean="0">
                <a:hlinkClick r:id="rId17" tooltip="Fourteenth Amendment to the United States Constitution"/>
              </a:rPr>
              <a:t>Fourteenth Amendment</a:t>
            </a:r>
            <a:r>
              <a:rPr lang="en-US" dirty="0" smtClean="0"/>
              <a:t> to the </a:t>
            </a:r>
            <a:r>
              <a:rPr lang="en-US" dirty="0" smtClean="0">
                <a:hlinkClick r:id="rId18" tooltip="U.S. Constitution"/>
              </a:rPr>
              <a:t>U.S. Constitution</a:t>
            </a:r>
            <a:r>
              <a:rPr lang="en-US" dirty="0" smtClean="0"/>
              <a:t>. </a:t>
            </a:r>
            <a:r>
              <a:rPr lang="en-US" dirty="0" err="1" smtClean="0"/>
              <a:t>Margold</a:t>
            </a:r>
            <a:r>
              <a:rPr lang="en-US" dirty="0" smtClean="0"/>
              <a:t> concluded "such laws administering such a system were denying equal protection of law under the </a:t>
            </a:r>
            <a:r>
              <a:rPr lang="en-US" i="1" dirty="0" smtClean="0">
                <a:hlinkClick r:id="rId19" tooltip="Yick Wo v. Hopkins"/>
              </a:rPr>
              <a:t>Yick Wo v. Hopkins</a:t>
            </a:r>
            <a:r>
              <a:rPr lang="en-US" dirty="0" smtClean="0"/>
              <a:t> ruling of 1886 and therefore were </a:t>
            </a:r>
            <a:r>
              <a:rPr lang="en-US" dirty="0" smtClean="0">
                <a:hlinkClick r:id="rId20" tooltip="Unconstitutional"/>
              </a:rPr>
              <a:t>unconstitutional</a:t>
            </a:r>
            <a:r>
              <a:rPr lang="en-US" dirty="0" smtClean="0"/>
              <a:t>.</a:t>
            </a:r>
            <a:r>
              <a:rPr lang="en-US" baseline="30000" dirty="0" smtClean="0">
                <a:hlinkClick r:id="rId7"/>
              </a:rPr>
              <a:t>[4]</a:t>
            </a:r>
            <a:endParaRPr lang="en-US" dirty="0" smtClean="0"/>
          </a:p>
          <a:p>
            <a:r>
              <a:rPr lang="en-US" dirty="0" smtClean="0"/>
              <a:t>At the circuit court hearing, Marshall stated that Maryland failed to provide a 'separate but equal' education for Murray as required by the Fourteenth Amendment (using the legal standard at that time).</a:t>
            </a:r>
            <a:r>
              <a:rPr lang="en-US" baseline="30000" dirty="0" smtClean="0">
                <a:hlinkClick r:id="rId7"/>
              </a:rPr>
              <a:t>[2]</a:t>
            </a:r>
            <a:r>
              <a:rPr lang="en-US" dirty="0" smtClean="0"/>
              <a:t> Since laws differ from state to state, a law school located in another state could not prepare a future attorney for a career in Maryland. Marshall argued in principle that "since the State of Maryland had not provided a comparable law school for blacks that Murray should be allowed to attend the white university"</a:t>
            </a:r>
            <a:r>
              <a:rPr lang="en-US" baseline="30000" dirty="0" smtClean="0">
                <a:hlinkClick r:id="rId7"/>
              </a:rPr>
              <a:t>[5]</a:t>
            </a:r>
            <a:r>
              <a:rPr lang="en-US" dirty="0" smtClean="0"/>
              <a:t> and stated</a:t>
            </a:r>
          </a:p>
          <a:p>
            <a:r>
              <a:rPr lang="en-US" sz="1200" b="1" kern="1200" dirty="0" smtClean="0">
                <a:solidFill>
                  <a:schemeClr val="tx1"/>
                </a:solidFill>
                <a:effectLst/>
                <a:latin typeface="+mn-lt"/>
                <a:ea typeface="+mn-ea"/>
                <a:cs typeface="+mn-cs"/>
              </a:rPr>
              <a:t>“</a:t>
            </a:r>
            <a:r>
              <a:rPr lang="en-US" dirty="0" smtClean="0"/>
              <a:t> </a:t>
            </a:r>
            <a:r>
              <a:rPr lang="en-US" dirty="0" smtClean="0">
                <a:effectLst/>
              </a:rPr>
              <a:t>What's at stake here is more than the rights of my client. It's the moral commitment stated in our country's creed.</a:t>
            </a:r>
            <a:r>
              <a:rPr lang="en-US" baseline="30000" dirty="0" smtClean="0">
                <a:effectLst/>
                <a:hlinkClick r:id="rId7"/>
              </a:rPr>
              <a:t>[6]</a:t>
            </a:r>
            <a:r>
              <a:rPr lang="en-US" dirty="0" smtClean="0"/>
              <a:t> </a:t>
            </a:r>
            <a:r>
              <a:rPr lang="en-US" sz="1200" b="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26</a:t>
            </a:fld>
            <a:endParaRPr lang="en-US"/>
          </a:p>
        </p:txBody>
      </p:sp>
    </p:spTree>
    <p:extLst>
      <p:ext uri="{BB962C8B-B14F-4D97-AF65-F5344CB8AC3E}">
        <p14:creationId xmlns:p14="http://schemas.microsoft.com/office/powerpoint/2010/main" val="3224225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Circuit court case</a:t>
            </a:r>
          </a:p>
          <a:p>
            <a:r>
              <a:rPr lang="en-US" dirty="0" smtClean="0">
                <a:hlinkClick r:id="rId3" tooltip="Donald Gaines Murray"/>
              </a:rPr>
              <a:t>Donald Gaines Murray</a:t>
            </a:r>
            <a:r>
              <a:rPr lang="en-US" dirty="0" smtClean="0"/>
              <a:t> sought admission to the </a:t>
            </a:r>
            <a:r>
              <a:rPr lang="en-US" dirty="0" smtClean="0">
                <a:hlinkClick r:id="rId4" tooltip="University of Maryland School of Law"/>
              </a:rPr>
              <a:t>University of Maryland School of Law</a:t>
            </a:r>
            <a:r>
              <a:rPr lang="en-US" dirty="0" smtClean="0"/>
              <a:t> on January 24, 1935, but his application was rejected on account of his </a:t>
            </a:r>
            <a:r>
              <a:rPr lang="en-US" dirty="0" smtClean="0">
                <a:hlinkClick r:id="rId5" tooltip="Black people"/>
              </a:rPr>
              <a:t>race</a:t>
            </a:r>
            <a:r>
              <a:rPr lang="en-US" dirty="0" smtClean="0"/>
              <a:t>. The rejection letter stated, "The University of Maryland does not admit </a:t>
            </a:r>
            <a:r>
              <a:rPr lang="en-US" dirty="0" smtClean="0">
                <a:hlinkClick r:id="rId6" tooltip="Negro"/>
              </a:rPr>
              <a:t>Negro</a:t>
            </a:r>
            <a:r>
              <a:rPr lang="en-US" dirty="0" smtClean="0"/>
              <a:t> students and your application is accordingly rejected."</a:t>
            </a:r>
            <a:r>
              <a:rPr lang="en-US" baseline="30000" dirty="0" smtClean="0">
                <a:hlinkClick r:id="rId7"/>
              </a:rPr>
              <a:t>[2]</a:t>
            </a:r>
            <a:r>
              <a:rPr lang="en-US" dirty="0" smtClean="0"/>
              <a:t> The letter noted the university's duty under the </a:t>
            </a:r>
            <a:r>
              <a:rPr lang="en-US" i="1" dirty="0" smtClean="0">
                <a:hlinkClick r:id="rId8" tooltip="Plessy v. Ferguson"/>
              </a:rPr>
              <a:t>Plessy v. Ferguson</a:t>
            </a:r>
            <a:r>
              <a:rPr lang="en-US" dirty="0" smtClean="0"/>
              <a:t> doctrine of </a:t>
            </a:r>
            <a:r>
              <a:rPr lang="en-US" dirty="0" smtClean="0">
                <a:hlinkClick r:id="rId9" tooltip="Separate but equal"/>
              </a:rPr>
              <a:t>separate but equal</a:t>
            </a:r>
            <a:r>
              <a:rPr lang="en-US" dirty="0" smtClean="0"/>
              <a:t> to assist him in studying elsewhere, even at a law school located out-of-state. Murray appealed this rejection to the Board of Regents of the university, but was refused admittance.</a:t>
            </a:r>
          </a:p>
          <a:p>
            <a:r>
              <a:rPr lang="en-US" dirty="0" smtClean="0"/>
              <a:t>The nation's oldest black collegiate </a:t>
            </a:r>
            <a:r>
              <a:rPr lang="en-US" dirty="0" smtClean="0">
                <a:hlinkClick r:id="rId10" tooltip="Fraternities and sororities"/>
              </a:rPr>
              <a:t>fraternity</a:t>
            </a:r>
            <a:r>
              <a:rPr lang="en-US" dirty="0" smtClean="0"/>
              <a:t>, </a:t>
            </a:r>
            <a:r>
              <a:rPr lang="en-US" dirty="0" smtClean="0">
                <a:hlinkClick r:id="rId11" tooltip="Alpha Phi Alpha"/>
              </a:rPr>
              <a:t>Alpha Phi Alpha</a:t>
            </a:r>
            <a:r>
              <a:rPr lang="en-US" dirty="0" smtClean="0"/>
              <a:t>, initiated </a:t>
            </a:r>
            <a:r>
              <a:rPr lang="en-US" i="1" dirty="0" smtClean="0"/>
              <a:t>Pearson v. Murray</a:t>
            </a:r>
            <a:r>
              <a:rPr lang="en-US" dirty="0" smtClean="0"/>
              <a:t> on June 25, 1935 as part of its widening social program, and retained </a:t>
            </a:r>
            <a:r>
              <a:rPr lang="en-US" dirty="0" smtClean="0">
                <a:hlinkClick r:id="rId12" tooltip="Belford Lawson, Jr."/>
              </a:rPr>
              <a:t>Belford Lawson</a:t>
            </a:r>
            <a:r>
              <a:rPr lang="en-US" dirty="0" smtClean="0"/>
              <a:t> to litigate the case. By the time the case reached court, Murray was represented by </a:t>
            </a:r>
            <a:r>
              <a:rPr lang="en-US" dirty="0" smtClean="0">
                <a:hlinkClick r:id="rId13" tooltip="Charles Hamilton Houston"/>
              </a:rPr>
              <a:t>Charles Hamilton Houston</a:t>
            </a:r>
            <a:r>
              <a:rPr lang="en-US" dirty="0" smtClean="0"/>
              <a:t> and </a:t>
            </a:r>
            <a:r>
              <a:rPr lang="en-US" dirty="0" smtClean="0">
                <a:hlinkClick r:id="rId14" tooltip="Thurgood Marshall"/>
              </a:rPr>
              <a:t>Thurgood Marshall</a:t>
            </a:r>
            <a:r>
              <a:rPr lang="en-US" dirty="0" smtClean="0"/>
              <a:t> of the Baltimore </a:t>
            </a:r>
            <a:r>
              <a:rPr lang="en-US" dirty="0" smtClean="0">
                <a:hlinkClick r:id="rId15" tooltip="National Association for the Advancement of Colored People"/>
              </a:rPr>
              <a:t>National Association for the Advancement of Colored People</a:t>
            </a:r>
            <a:r>
              <a:rPr lang="en-US" dirty="0" smtClean="0"/>
              <a:t> (NAACP).</a:t>
            </a:r>
            <a:r>
              <a:rPr lang="en-US" baseline="30000" dirty="0" smtClean="0">
                <a:hlinkClick r:id="rId7"/>
              </a:rPr>
              <a:t>[3]</a:t>
            </a:r>
            <a:r>
              <a:rPr lang="en-US" dirty="0" smtClean="0"/>
              <a:t> Houston and Marshall used </a:t>
            </a:r>
            <a:r>
              <a:rPr lang="en-US" i="1" dirty="0" smtClean="0"/>
              <a:t>Pearson v. Murray</a:t>
            </a:r>
            <a:r>
              <a:rPr lang="en-US" dirty="0" smtClean="0"/>
              <a:t> as the NAACP's first case to test Nathan Ross </a:t>
            </a:r>
            <a:r>
              <a:rPr lang="en-US" dirty="0" err="1" smtClean="0"/>
              <a:t>Margold's</a:t>
            </a:r>
            <a:r>
              <a:rPr lang="en-US" dirty="0" smtClean="0"/>
              <a:t> strategy to attack the '</a:t>
            </a:r>
            <a:r>
              <a:rPr lang="en-US" dirty="0" smtClean="0">
                <a:hlinkClick r:id="rId9" tooltip="Separate but equal"/>
              </a:rPr>
              <a:t>separate but equal</a:t>
            </a:r>
            <a:r>
              <a:rPr lang="en-US" dirty="0" smtClean="0"/>
              <a:t>' doctrine using the </a:t>
            </a:r>
            <a:r>
              <a:rPr lang="en-US" dirty="0" smtClean="0">
                <a:hlinkClick r:id="rId16" tooltip="Equal protection clause"/>
              </a:rPr>
              <a:t>equal protection clause</a:t>
            </a:r>
            <a:r>
              <a:rPr lang="en-US" dirty="0" smtClean="0"/>
              <a:t> of the </a:t>
            </a:r>
            <a:r>
              <a:rPr lang="en-US" dirty="0" smtClean="0">
                <a:hlinkClick r:id="rId17" tooltip="Fourteenth Amendment to the United States Constitution"/>
              </a:rPr>
              <a:t>Fourteenth Amendment</a:t>
            </a:r>
            <a:r>
              <a:rPr lang="en-US" dirty="0" smtClean="0"/>
              <a:t> to the </a:t>
            </a:r>
            <a:r>
              <a:rPr lang="en-US" dirty="0" smtClean="0">
                <a:hlinkClick r:id="rId18" tooltip="U.S. Constitution"/>
              </a:rPr>
              <a:t>U.S. Constitution</a:t>
            </a:r>
            <a:r>
              <a:rPr lang="en-US" dirty="0" smtClean="0"/>
              <a:t>. </a:t>
            </a:r>
            <a:r>
              <a:rPr lang="en-US" dirty="0" err="1" smtClean="0"/>
              <a:t>Margold</a:t>
            </a:r>
            <a:r>
              <a:rPr lang="en-US" dirty="0" smtClean="0"/>
              <a:t> concluded "such laws administering such a system were denying equal protection of law under the </a:t>
            </a:r>
            <a:r>
              <a:rPr lang="en-US" i="1" dirty="0" smtClean="0">
                <a:hlinkClick r:id="rId19" tooltip="Yick Wo v. Hopkins"/>
              </a:rPr>
              <a:t>Yick Wo v. Hopkins</a:t>
            </a:r>
            <a:r>
              <a:rPr lang="en-US" dirty="0" smtClean="0"/>
              <a:t> ruling of 1886 and therefore were </a:t>
            </a:r>
            <a:r>
              <a:rPr lang="en-US" dirty="0" smtClean="0">
                <a:hlinkClick r:id="rId20" tooltip="Unconstitutional"/>
              </a:rPr>
              <a:t>unconstitutional</a:t>
            </a:r>
            <a:r>
              <a:rPr lang="en-US" dirty="0" smtClean="0"/>
              <a:t>.</a:t>
            </a:r>
            <a:r>
              <a:rPr lang="en-US" baseline="30000" dirty="0" smtClean="0">
                <a:hlinkClick r:id="rId7"/>
              </a:rPr>
              <a:t>[4]</a:t>
            </a:r>
            <a:endParaRPr lang="en-US" dirty="0" smtClean="0"/>
          </a:p>
          <a:p>
            <a:r>
              <a:rPr lang="en-US" dirty="0" smtClean="0"/>
              <a:t>At the circuit court hearing, Marshall stated that Maryland failed to provide a 'separate but equal' education for Murray as required by the Fourteenth Amendment (using the legal standard at that time).</a:t>
            </a:r>
            <a:r>
              <a:rPr lang="en-US" baseline="30000" dirty="0" smtClean="0">
                <a:hlinkClick r:id="rId7"/>
              </a:rPr>
              <a:t>[2]</a:t>
            </a:r>
            <a:r>
              <a:rPr lang="en-US" dirty="0" smtClean="0"/>
              <a:t> Since laws differ from state to state, a law school located in another state could not prepare a future attorney for a career in Maryland. Marshall argued in principle that "since the State of Maryland had not provided a comparable law school for blacks that Murray should be allowed to attend the white university"</a:t>
            </a:r>
            <a:r>
              <a:rPr lang="en-US" baseline="30000" dirty="0" smtClean="0">
                <a:hlinkClick r:id="rId7"/>
              </a:rPr>
              <a:t>[5]</a:t>
            </a:r>
            <a:r>
              <a:rPr lang="en-US" dirty="0" smtClean="0"/>
              <a:t> and stated</a:t>
            </a:r>
          </a:p>
          <a:p>
            <a:r>
              <a:rPr lang="en-US" sz="1200" b="1" kern="1200" dirty="0" smtClean="0">
                <a:solidFill>
                  <a:schemeClr val="tx1"/>
                </a:solidFill>
                <a:effectLst/>
                <a:latin typeface="+mn-lt"/>
                <a:ea typeface="+mn-ea"/>
                <a:cs typeface="+mn-cs"/>
              </a:rPr>
              <a:t>“</a:t>
            </a:r>
            <a:r>
              <a:rPr lang="en-US" dirty="0" smtClean="0"/>
              <a:t> </a:t>
            </a:r>
            <a:r>
              <a:rPr lang="en-US" dirty="0" smtClean="0">
                <a:effectLst/>
              </a:rPr>
              <a:t>What's at stake here is more than the rights of my client. </a:t>
            </a:r>
            <a:r>
              <a:rPr lang="en-US" smtClean="0">
                <a:effectLst/>
              </a:rPr>
              <a:t>It's the moral commitment stated in our country's creed.</a:t>
            </a:r>
            <a:r>
              <a:rPr lang="en-US" baseline="30000" smtClean="0">
                <a:effectLst/>
                <a:hlinkClick r:id="rId7"/>
              </a:rPr>
              <a:t>[6]</a:t>
            </a:r>
            <a:r>
              <a:rPr lang="en-US" smtClean="0"/>
              <a:t> </a:t>
            </a:r>
            <a:r>
              <a:rPr lang="en-US" sz="1200" b="1" kern="120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27</a:t>
            </a:fld>
            <a:endParaRPr lang="en-US"/>
          </a:p>
        </p:txBody>
      </p:sp>
    </p:spTree>
    <p:extLst>
      <p:ext uri="{BB962C8B-B14F-4D97-AF65-F5344CB8AC3E}">
        <p14:creationId xmlns:p14="http://schemas.microsoft.com/office/powerpoint/2010/main" val="3224225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28</a:t>
            </a:fld>
            <a:endParaRPr lang="en-US"/>
          </a:p>
        </p:txBody>
      </p:sp>
    </p:spTree>
    <p:extLst>
      <p:ext uri="{BB962C8B-B14F-4D97-AF65-F5344CB8AC3E}">
        <p14:creationId xmlns:p14="http://schemas.microsoft.com/office/powerpoint/2010/main" val="398680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29</a:t>
            </a:fld>
            <a:endParaRPr lang="en-US"/>
          </a:p>
        </p:txBody>
      </p:sp>
    </p:spTree>
    <p:extLst>
      <p:ext uri="{BB962C8B-B14F-4D97-AF65-F5344CB8AC3E}">
        <p14:creationId xmlns:p14="http://schemas.microsoft.com/office/powerpoint/2010/main" val="155940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a:t>
            </a:fld>
            <a:endParaRPr lang="en-US"/>
          </a:p>
        </p:txBody>
      </p:sp>
    </p:spTree>
    <p:extLst>
      <p:ext uri="{BB962C8B-B14F-4D97-AF65-F5344CB8AC3E}">
        <p14:creationId xmlns:p14="http://schemas.microsoft.com/office/powerpoint/2010/main" val="80414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30</a:t>
            </a:fld>
            <a:endParaRPr lang="en-US"/>
          </a:p>
        </p:txBody>
      </p:sp>
    </p:spTree>
    <p:extLst>
      <p:ext uri="{BB962C8B-B14F-4D97-AF65-F5344CB8AC3E}">
        <p14:creationId xmlns:p14="http://schemas.microsoft.com/office/powerpoint/2010/main" val="2218375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31</a:t>
            </a:fld>
            <a:endParaRPr lang="en-US"/>
          </a:p>
        </p:txBody>
      </p:sp>
    </p:spTree>
    <p:extLst>
      <p:ext uri="{BB962C8B-B14F-4D97-AF65-F5344CB8AC3E}">
        <p14:creationId xmlns:p14="http://schemas.microsoft.com/office/powerpoint/2010/main" val="76409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smtClean="0"/>
              <a:t>McLaurin</a:t>
            </a:r>
            <a:r>
              <a:rPr lang="en-US" b="1" i="1" dirty="0" smtClean="0"/>
              <a:t> v. Oklahoma State Regents</a:t>
            </a:r>
            <a:r>
              <a:rPr lang="en-US" dirty="0" smtClean="0"/>
              <a:t>, </a:t>
            </a:r>
            <a:r>
              <a:rPr lang="en-US" dirty="0" smtClean="0">
                <a:hlinkClick r:id="rId3" tooltip="Case citation"/>
              </a:rPr>
              <a:t>339 U.S. 637</a:t>
            </a:r>
            <a:r>
              <a:rPr lang="en-US" dirty="0" smtClean="0"/>
              <a:t> (1950), was a </a:t>
            </a:r>
            <a:r>
              <a:rPr lang="en-US" dirty="0" smtClean="0">
                <a:hlinkClick r:id="rId4" tooltip="Supreme Court of the United States"/>
              </a:rPr>
              <a:t>United States Supreme Court</a:t>
            </a:r>
            <a:r>
              <a:rPr lang="en-US" dirty="0" smtClean="0"/>
              <a:t> case that reversed a lower court decision upholding the efforts of the state-supported </a:t>
            </a:r>
            <a:r>
              <a:rPr lang="en-US" dirty="0" smtClean="0">
                <a:hlinkClick r:id="rId5" tooltip="University of Oklahoma"/>
              </a:rPr>
              <a:t>University of Oklahoma</a:t>
            </a:r>
            <a:r>
              <a:rPr lang="en-US" dirty="0" smtClean="0"/>
              <a:t> to adhere to the state law requiring </a:t>
            </a:r>
            <a:r>
              <a:rPr lang="en-US" dirty="0" smtClean="0">
                <a:hlinkClick r:id="rId6" tooltip="African-American"/>
              </a:rPr>
              <a:t>African-Americans</a:t>
            </a:r>
            <a:r>
              <a:rPr lang="en-US" dirty="0" smtClean="0"/>
              <a:t> to be provided graduate or professional education on a </a:t>
            </a:r>
            <a:r>
              <a:rPr lang="en-US" dirty="0" smtClean="0">
                <a:hlinkClick r:id="rId7" tooltip="Racial segregation"/>
              </a:rPr>
              <a:t>segregated</a:t>
            </a:r>
            <a:r>
              <a:rPr lang="en-US" dirty="0" smtClean="0"/>
              <a:t> basis.</a:t>
            </a:r>
          </a:p>
          <a:p>
            <a:r>
              <a:rPr lang="en-US" dirty="0" smtClean="0"/>
              <a:t>On June 5, 1950, the </a:t>
            </a:r>
            <a:r>
              <a:rPr lang="en-US" dirty="0" smtClean="0">
                <a:hlinkClick r:id="rId4" tooltip="Supreme Court of the United States"/>
              </a:rPr>
              <a:t>United States Supreme Court</a:t>
            </a:r>
            <a:r>
              <a:rPr lang="en-US" dirty="0" smtClean="0"/>
              <a:t> ruled that a </a:t>
            </a:r>
            <a:r>
              <a:rPr lang="en-US" dirty="0" smtClean="0">
                <a:hlinkClick r:id="rId8" tooltip="Public university"/>
              </a:rPr>
              <a:t>public institution of higher learning</a:t>
            </a:r>
            <a:r>
              <a:rPr lang="en-US" dirty="0" smtClean="0"/>
              <a:t> could not provide different treatment to a student solely because of his/her race as doing so deprived the student of his/her </a:t>
            </a:r>
            <a:r>
              <a:rPr lang="en-US" dirty="0" smtClean="0">
                <a:hlinkClick r:id="rId9" tooltip="Fourteenth Amendment to the United States Constitution"/>
              </a:rPr>
              <a:t>Fourteenth Amendment</a:t>
            </a:r>
            <a:r>
              <a:rPr lang="en-US" dirty="0" smtClean="0"/>
              <a:t> rights of Equal Protection.</a:t>
            </a:r>
          </a:p>
          <a:p>
            <a:r>
              <a:rPr lang="en-US" dirty="0" smtClean="0"/>
              <a:t>The </a:t>
            </a:r>
            <a:r>
              <a:rPr lang="en-US" dirty="0" smtClean="0">
                <a:hlinkClick r:id="rId10" tooltip="Plaintiff"/>
              </a:rPr>
              <a:t>plaintiff</a:t>
            </a:r>
            <a:r>
              <a:rPr lang="en-US" dirty="0" smtClean="0"/>
              <a:t>, George </a:t>
            </a:r>
            <a:r>
              <a:rPr lang="en-US" dirty="0" err="1" smtClean="0"/>
              <a:t>McLaurin</a:t>
            </a:r>
            <a:r>
              <a:rPr lang="en-US" dirty="0" smtClean="0"/>
              <a:t>, who already had a Masters Degree in Education, was first denied admission to the University of Oklahoma to pursue a Doctor of Education degree. </a:t>
            </a:r>
            <a:r>
              <a:rPr lang="en-US" dirty="0" err="1" smtClean="0"/>
              <a:t>McLaurin</a:t>
            </a:r>
            <a:r>
              <a:rPr lang="en-US" dirty="0" smtClean="0"/>
              <a:t> successfully sued in the US District Court for the Western District of Oklahoma to gain admission to the institution (87 F. Supp. 526; 1948 U.S. Dist.) basing his argument on the Fourteenth Amendment. At the time, Oklahoma law prohibited schools from instructing blacks and whites together. The court found that the university's inaction in providing separate facilities, in order to meet Oklahoma state law, allowing </a:t>
            </a:r>
            <a:r>
              <a:rPr lang="en-US" dirty="0" err="1" smtClean="0"/>
              <a:t>McLaurin</a:t>
            </a:r>
            <a:r>
              <a:rPr lang="en-US" dirty="0" smtClean="0"/>
              <a:t> to attend the institution was a violation of his Constitutional rights. However the court did not issue any injunctive relief as requested by the plaintiff but rather relied "on the assumption that the law having been declared, the State will comply."</a:t>
            </a:r>
          </a:p>
          <a:p>
            <a:r>
              <a:rPr lang="en-US" dirty="0" smtClean="0"/>
              <a:t>The University admitted </a:t>
            </a:r>
            <a:r>
              <a:rPr lang="en-US" dirty="0" err="1" smtClean="0"/>
              <a:t>McLaurin</a:t>
            </a:r>
            <a:r>
              <a:rPr lang="en-US" dirty="0" smtClean="0"/>
              <a:t> but provided him separate facilities, including a special table in the cafeteria, a designated desk in the library, and a desk just outside the classroom doorway.</a:t>
            </a:r>
          </a:p>
          <a:p>
            <a:r>
              <a:rPr lang="en-US" dirty="0" err="1" smtClean="0"/>
              <a:t>McLaurin</a:t>
            </a:r>
            <a:r>
              <a:rPr lang="en-US" dirty="0" smtClean="0"/>
              <a:t> returned to the US District court and petitioned to require the University of Oklahoma to remove the separate facilities allowing him to interact with the other students fully (87 F. Supp. 528; 1949 U.S. Dist.) The court denied </a:t>
            </a:r>
            <a:r>
              <a:rPr lang="en-US" dirty="0" err="1" smtClean="0"/>
              <a:t>McLaurin's</a:t>
            </a:r>
            <a:r>
              <a:rPr lang="en-US" dirty="0" smtClean="0"/>
              <a:t> petition.</a:t>
            </a:r>
          </a:p>
          <a:p>
            <a:r>
              <a:rPr lang="en-US" dirty="0" err="1" smtClean="0"/>
              <a:t>McLaurin</a:t>
            </a:r>
            <a:r>
              <a:rPr lang="en-US" dirty="0" smtClean="0"/>
              <a:t> then appealed to the US Supreme Court, which subsequently reversed the decision of the US District Court, requiring the University of Oklahoma to remove the restrictions under which </a:t>
            </a:r>
            <a:r>
              <a:rPr lang="en-US" dirty="0" err="1" smtClean="0"/>
              <a:t>McLaurin</a:t>
            </a:r>
            <a:r>
              <a:rPr lang="en-US" dirty="0" smtClean="0"/>
              <a:t> was attending the institution. This case together with </a:t>
            </a:r>
            <a:r>
              <a:rPr lang="en-US" i="1" dirty="0" smtClean="0">
                <a:hlinkClick r:id="rId11" tooltip="Sweatt v. Painter"/>
              </a:rPr>
              <a:t>Sweatt v. Painter</a:t>
            </a:r>
            <a:r>
              <a:rPr lang="en-US" dirty="0" smtClean="0"/>
              <a:t>, which was decided the same day, marked the end of the </a:t>
            </a:r>
            <a:r>
              <a:rPr lang="en-US" dirty="0" smtClean="0">
                <a:hlinkClick r:id="rId12" tooltip="Separate but equal"/>
              </a:rPr>
              <a:t>separate but equal</a:t>
            </a:r>
            <a:r>
              <a:rPr lang="en-US" dirty="0" smtClean="0"/>
              <a:t> doctrine of </a:t>
            </a:r>
            <a:r>
              <a:rPr lang="en-US" i="1" dirty="0" smtClean="0">
                <a:hlinkClick r:id="rId13" tooltip="Plessy v. Ferguson"/>
              </a:rPr>
              <a:t>Plessy v. Ferguson</a:t>
            </a:r>
            <a:r>
              <a:rPr lang="en-US" dirty="0" smtClean="0"/>
              <a:t> in graduate and professional education.</a:t>
            </a:r>
          </a:p>
          <a:p>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32</a:t>
            </a:fld>
            <a:endParaRPr lang="en-US"/>
          </a:p>
        </p:txBody>
      </p:sp>
    </p:spTree>
    <p:extLst>
      <p:ext uri="{BB962C8B-B14F-4D97-AF65-F5344CB8AC3E}">
        <p14:creationId xmlns:p14="http://schemas.microsoft.com/office/powerpoint/2010/main" val="1379624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33</a:t>
            </a:fld>
            <a:endParaRPr lang="en-US"/>
          </a:p>
        </p:txBody>
      </p:sp>
    </p:spTree>
    <p:extLst>
      <p:ext uri="{BB962C8B-B14F-4D97-AF65-F5344CB8AC3E}">
        <p14:creationId xmlns:p14="http://schemas.microsoft.com/office/powerpoint/2010/main" val="48627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34</a:t>
            </a:fld>
            <a:endParaRPr lang="en-US"/>
          </a:p>
        </p:txBody>
      </p:sp>
    </p:spTree>
    <p:extLst>
      <p:ext uri="{BB962C8B-B14F-4D97-AF65-F5344CB8AC3E}">
        <p14:creationId xmlns:p14="http://schemas.microsoft.com/office/powerpoint/2010/main" val="3996569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35</a:t>
            </a:fld>
            <a:endParaRPr lang="en-US"/>
          </a:p>
        </p:txBody>
      </p:sp>
    </p:spTree>
    <p:extLst>
      <p:ext uri="{BB962C8B-B14F-4D97-AF65-F5344CB8AC3E}">
        <p14:creationId xmlns:p14="http://schemas.microsoft.com/office/powerpoint/2010/main" val="2002328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36</a:t>
            </a:fld>
            <a:endParaRPr lang="en-US"/>
          </a:p>
        </p:txBody>
      </p:sp>
    </p:spTree>
    <p:extLst>
      <p:ext uri="{BB962C8B-B14F-4D97-AF65-F5344CB8AC3E}">
        <p14:creationId xmlns:p14="http://schemas.microsoft.com/office/powerpoint/2010/main" val="3299068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37</a:t>
            </a:fld>
            <a:endParaRPr lang="en-US"/>
          </a:p>
        </p:txBody>
      </p:sp>
    </p:spTree>
    <p:extLst>
      <p:ext uri="{BB962C8B-B14F-4D97-AF65-F5344CB8AC3E}">
        <p14:creationId xmlns:p14="http://schemas.microsoft.com/office/powerpoint/2010/main" val="590972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38</a:t>
            </a:fld>
            <a:endParaRPr lang="en-US"/>
          </a:p>
        </p:txBody>
      </p:sp>
    </p:spTree>
    <p:extLst>
      <p:ext uri="{BB962C8B-B14F-4D97-AF65-F5344CB8AC3E}">
        <p14:creationId xmlns:p14="http://schemas.microsoft.com/office/powerpoint/2010/main" val="3386308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Walter White, Houston, others – NAACP Legal Team, 1933</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39</a:t>
            </a:fld>
            <a:endParaRPr lang="en-US"/>
          </a:p>
        </p:txBody>
      </p:sp>
    </p:spTree>
    <p:extLst>
      <p:ext uri="{BB962C8B-B14F-4D97-AF65-F5344CB8AC3E}">
        <p14:creationId xmlns:p14="http://schemas.microsoft.com/office/powerpoint/2010/main" val="58379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4</a:t>
            </a:fld>
            <a:endParaRPr lang="en-US"/>
          </a:p>
        </p:txBody>
      </p:sp>
    </p:spTree>
    <p:extLst>
      <p:ext uri="{BB962C8B-B14F-4D97-AF65-F5344CB8AC3E}">
        <p14:creationId xmlns:p14="http://schemas.microsoft.com/office/powerpoint/2010/main" val="1391824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house Virginia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40</a:t>
            </a:fld>
            <a:endParaRPr lang="en-US"/>
          </a:p>
        </p:txBody>
      </p:sp>
    </p:spTree>
    <p:extLst>
      <p:ext uri="{BB962C8B-B14F-4D97-AF65-F5344CB8AC3E}">
        <p14:creationId xmlns:p14="http://schemas.microsoft.com/office/powerpoint/2010/main" val="2003524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Marshall and Houston with Murray</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41</a:t>
            </a:fld>
            <a:endParaRPr lang="en-US"/>
          </a:p>
        </p:txBody>
      </p:sp>
    </p:spTree>
    <p:extLst>
      <p:ext uri="{BB962C8B-B14F-4D97-AF65-F5344CB8AC3E}">
        <p14:creationId xmlns:p14="http://schemas.microsoft.com/office/powerpoint/2010/main" val="688610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house</a:t>
            </a:r>
            <a:r>
              <a:rPr lang="en-US" baseline="0" dirty="0" smtClean="0"/>
              <a:t> SC 1936</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42</a:t>
            </a:fld>
            <a:endParaRPr lang="en-US"/>
          </a:p>
        </p:txBody>
      </p:sp>
    </p:spTree>
    <p:extLst>
      <p:ext uri="{BB962C8B-B14F-4D97-AF65-F5344CB8AC3E}">
        <p14:creationId xmlns:p14="http://schemas.microsoft.com/office/powerpoint/2010/main" val="1245923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43</a:t>
            </a:fld>
            <a:endParaRPr lang="en-US"/>
          </a:p>
        </p:txBody>
      </p:sp>
    </p:spTree>
    <p:extLst>
      <p:ext uri="{BB962C8B-B14F-4D97-AF65-F5344CB8AC3E}">
        <p14:creationId xmlns:p14="http://schemas.microsoft.com/office/powerpoint/2010/main" val="27580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Ralph Bunche</a:t>
            </a:r>
            <a:r>
              <a:rPr lang="en-US" dirty="0" smtClean="0"/>
              <a:t> (English pronunciation: </a:t>
            </a:r>
            <a:r>
              <a:rPr lang="en-US" dirty="0" smtClean="0">
                <a:hlinkClick r:id="rId3" tooltip="Wikipedia:IPA for English"/>
              </a:rPr>
              <a:t>/bʌntʃ/</a:t>
            </a:r>
            <a:r>
              <a:rPr lang="en-US" dirty="0" smtClean="0"/>
              <a:t>; August 7, 1903 (disputed) or 1904</a:t>
            </a:r>
            <a:r>
              <a:rPr lang="en-US" baseline="30000" dirty="0" smtClean="0">
                <a:hlinkClick r:id="rId4"/>
              </a:rPr>
              <a:t>[1][2][3][4]</a:t>
            </a:r>
            <a:r>
              <a:rPr lang="en-US" dirty="0" smtClean="0"/>
              <a:t> – December 9, 1971) was an </a:t>
            </a:r>
            <a:r>
              <a:rPr lang="en-US" dirty="0" smtClean="0">
                <a:hlinkClick r:id="rId5" tooltip="United States"/>
              </a:rPr>
              <a:t>American</a:t>
            </a:r>
            <a:r>
              <a:rPr lang="en-US" dirty="0" smtClean="0"/>
              <a:t> </a:t>
            </a:r>
            <a:r>
              <a:rPr lang="en-US" dirty="0" smtClean="0">
                <a:hlinkClick r:id="rId6" tooltip="Political scientist"/>
              </a:rPr>
              <a:t>political scientist</a:t>
            </a:r>
            <a:r>
              <a:rPr lang="en-US" dirty="0" smtClean="0"/>
              <a:t> and </a:t>
            </a:r>
            <a:r>
              <a:rPr lang="en-US" dirty="0" smtClean="0">
                <a:hlinkClick r:id="rId7" tooltip="Diplomat"/>
              </a:rPr>
              <a:t>diplomat</a:t>
            </a:r>
            <a:r>
              <a:rPr lang="en-US" dirty="0" smtClean="0"/>
              <a:t> who received the 1950 </a:t>
            </a:r>
            <a:r>
              <a:rPr lang="en-US" dirty="0" smtClean="0">
                <a:hlinkClick r:id="rId8" tooltip="Nobel Peace Prize"/>
              </a:rPr>
              <a:t>Nobel Peace Prize</a:t>
            </a:r>
            <a:r>
              <a:rPr lang="en-US" dirty="0" smtClean="0"/>
              <a:t> for his late 1940s mediation in </a:t>
            </a:r>
            <a:r>
              <a:rPr lang="en-US" dirty="0" smtClean="0">
                <a:hlinkClick r:id="rId9" tooltip="Palestine"/>
              </a:rPr>
              <a:t>Palestine</a:t>
            </a:r>
            <a:r>
              <a:rPr lang="en-US" dirty="0" smtClean="0"/>
              <a:t>. He was the first </a:t>
            </a:r>
            <a:r>
              <a:rPr lang="en-US" dirty="0" smtClean="0">
                <a:hlinkClick r:id="rId10" tooltip="Person of color"/>
              </a:rPr>
              <a:t>person of color</a:t>
            </a:r>
            <a:r>
              <a:rPr lang="en-US" dirty="0" smtClean="0"/>
              <a:t> to be so honored in the history of the Prize.</a:t>
            </a:r>
            <a:r>
              <a:rPr lang="en-US" baseline="30000" dirty="0" smtClean="0">
                <a:hlinkClick r:id="rId4"/>
              </a:rPr>
              <a:t>[5]</a:t>
            </a:r>
            <a:r>
              <a:rPr lang="en-US" dirty="0" smtClean="0"/>
              <a:t> He was involved in the formation and administration of the </a:t>
            </a:r>
            <a:r>
              <a:rPr lang="en-US" dirty="0" smtClean="0">
                <a:hlinkClick r:id="rId11" tooltip="United Nations"/>
              </a:rPr>
              <a:t>United Nations</a:t>
            </a:r>
            <a:r>
              <a:rPr lang="en-US" dirty="0" smtClean="0"/>
              <a:t> and in 1963, received the </a:t>
            </a:r>
            <a:r>
              <a:rPr lang="en-US" dirty="0" smtClean="0">
                <a:hlinkClick r:id="rId12" tooltip="Presidential Medal of Freedom"/>
              </a:rPr>
              <a:t>Medal of Freedom</a:t>
            </a:r>
            <a:r>
              <a:rPr lang="en-US" dirty="0" smtClean="0"/>
              <a:t> from President </a:t>
            </a:r>
            <a:r>
              <a:rPr lang="en-US" dirty="0" smtClean="0">
                <a:hlinkClick r:id="rId13" tooltip="John F. Kennedy"/>
              </a:rPr>
              <a:t>John F. Kennedy</a:t>
            </a:r>
            <a:r>
              <a:rPr lang="en-US" dirty="0" smtClean="0"/>
              <a:t>.</a:t>
            </a:r>
            <a:r>
              <a:rPr lang="en-US" b="1" dirty="0" smtClean="0"/>
              <a:t> </a:t>
            </a:r>
            <a:endParaRPr lang="en-US" dirty="0"/>
          </a:p>
        </p:txBody>
      </p:sp>
      <p:sp>
        <p:nvSpPr>
          <p:cNvPr id="4" name="Slide Number Placeholder 3"/>
          <p:cNvSpPr>
            <a:spLocks noGrp="1"/>
          </p:cNvSpPr>
          <p:nvPr>
            <p:ph type="sldNum" sz="quarter" idx="10"/>
          </p:nvPr>
        </p:nvSpPr>
        <p:spPr/>
        <p:txBody>
          <a:bodyPr/>
          <a:lstStyle/>
          <a:p>
            <a:fld id="{E3AF3A56-2DCE-194E-9C2D-37BA53DDF389}" type="slidenum">
              <a:rPr lang="en-US" smtClean="0"/>
              <a:t>5</a:t>
            </a:fld>
            <a:endParaRPr lang="en-US"/>
          </a:p>
        </p:txBody>
      </p:sp>
    </p:spTree>
    <p:extLst>
      <p:ext uri="{BB962C8B-B14F-4D97-AF65-F5344CB8AC3E}">
        <p14:creationId xmlns:p14="http://schemas.microsoft.com/office/powerpoint/2010/main" val="240572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6</a:t>
            </a:fld>
            <a:endParaRPr lang="en-US"/>
          </a:p>
        </p:txBody>
      </p:sp>
    </p:spTree>
    <p:extLst>
      <p:ext uri="{BB962C8B-B14F-4D97-AF65-F5344CB8AC3E}">
        <p14:creationId xmlns:p14="http://schemas.microsoft.com/office/powerpoint/2010/main" val="235877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7</a:t>
            </a:fld>
            <a:endParaRPr lang="en-US"/>
          </a:p>
        </p:txBody>
      </p:sp>
    </p:spTree>
    <p:extLst>
      <p:ext uri="{BB962C8B-B14F-4D97-AF65-F5344CB8AC3E}">
        <p14:creationId xmlns:p14="http://schemas.microsoft.com/office/powerpoint/2010/main" val="39011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F3A56-2DCE-194E-9C2D-37BA53DDF389}" type="slidenum">
              <a:rPr lang="en-US" smtClean="0"/>
              <a:t>8</a:t>
            </a:fld>
            <a:endParaRPr lang="en-US"/>
          </a:p>
        </p:txBody>
      </p:sp>
    </p:spTree>
    <p:extLst>
      <p:ext uri="{BB962C8B-B14F-4D97-AF65-F5344CB8AC3E}">
        <p14:creationId xmlns:p14="http://schemas.microsoft.com/office/powerpoint/2010/main" val="338298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A6747-4638-4F77-92BC-A91012E39A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B82B4-F44A-2D4E-8AA7-3387EBC2477E}" type="datetimeFigureOut">
              <a:rPr lang="en-US" smtClean="0"/>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50539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8194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3875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6" name="Footer Placeholder 5"/>
          <p:cNvSpPr>
            <a:spLocks noGrp="1"/>
          </p:cNvSpPr>
          <p:nvPr>
            <p:ph type="ftr" sz="quarter" idx="11"/>
          </p:nvPr>
        </p:nvSpPr>
        <p:spPr/>
        <p:txBody>
          <a:bodyPr/>
          <a:lstStyle/>
          <a:p>
            <a:endParaRPr lang="en-US">
              <a:solidFill>
                <a:srgbClr val="C3AFCC"/>
              </a:solidFill>
              <a:latin typeface="Calibri"/>
            </a:endParaRPr>
          </a:p>
        </p:txBody>
      </p:sp>
      <p:sp>
        <p:nvSpPr>
          <p:cNvPr id="7" name="Slide Number Placeholder 6"/>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23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8" name="Footer Placeholder 7"/>
          <p:cNvSpPr>
            <a:spLocks noGrp="1"/>
          </p:cNvSpPr>
          <p:nvPr>
            <p:ph type="ftr" sz="quarter" idx="11"/>
          </p:nvPr>
        </p:nvSpPr>
        <p:spPr/>
        <p:txBody>
          <a:bodyPr/>
          <a:lstStyle/>
          <a:p>
            <a:endParaRPr lang="en-US">
              <a:solidFill>
                <a:srgbClr val="C3AFCC"/>
              </a:solidFill>
              <a:latin typeface="Calibri"/>
            </a:endParaRPr>
          </a:p>
        </p:txBody>
      </p:sp>
      <p:sp>
        <p:nvSpPr>
          <p:cNvPr id="9" name="Slide Number Placeholder 8"/>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6739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4" name="Footer Placeholder 3"/>
          <p:cNvSpPr>
            <a:spLocks noGrp="1"/>
          </p:cNvSpPr>
          <p:nvPr>
            <p:ph type="ftr" sz="quarter" idx="11"/>
          </p:nvPr>
        </p:nvSpPr>
        <p:spPr/>
        <p:txBody>
          <a:bodyPr/>
          <a:lstStyle/>
          <a:p>
            <a:endParaRPr lang="en-US">
              <a:solidFill>
                <a:srgbClr val="C3AFCC"/>
              </a:solidFill>
              <a:latin typeface="Calibri"/>
            </a:endParaRPr>
          </a:p>
        </p:txBody>
      </p:sp>
      <p:sp>
        <p:nvSpPr>
          <p:cNvPr id="5" name="Slide Number Placeholder 4"/>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3116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3" name="Footer Placeholder 2"/>
          <p:cNvSpPr>
            <a:spLocks noGrp="1"/>
          </p:cNvSpPr>
          <p:nvPr>
            <p:ph type="ftr" sz="quarter" idx="11"/>
          </p:nvPr>
        </p:nvSpPr>
        <p:spPr/>
        <p:txBody>
          <a:bodyPr/>
          <a:lstStyle/>
          <a:p>
            <a:endParaRPr lang="en-US">
              <a:solidFill>
                <a:srgbClr val="C3AFCC"/>
              </a:solidFill>
              <a:latin typeface="Calibri"/>
            </a:endParaRPr>
          </a:p>
        </p:txBody>
      </p:sp>
      <p:sp>
        <p:nvSpPr>
          <p:cNvPr id="4" name="Slide Number Placeholder 3"/>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70226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6" name="Footer Placeholder 5"/>
          <p:cNvSpPr>
            <a:spLocks noGrp="1"/>
          </p:cNvSpPr>
          <p:nvPr>
            <p:ph type="ftr" sz="quarter" idx="11"/>
          </p:nvPr>
        </p:nvSpPr>
        <p:spPr/>
        <p:txBody>
          <a:bodyPr/>
          <a:lstStyle/>
          <a:p>
            <a:endParaRPr lang="en-US">
              <a:solidFill>
                <a:srgbClr val="C3AFCC"/>
              </a:solidFill>
              <a:latin typeface="Calibri"/>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latin typeface="Calibri"/>
              </a:rPr>
              <a:pPr/>
              <a:t>‹#›</a:t>
            </a:fld>
            <a:endParaRPr lang="en-US">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3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9" name="Slide Number Placeholder 8"/>
          <p:cNvSpPr>
            <a:spLocks noGrp="1"/>
          </p:cNvSpPr>
          <p:nvPr>
            <p:ph type="sldNum" sz="quarter" idx="11"/>
          </p:nvPr>
        </p:nvSpPr>
        <p:spPr/>
        <p:txBody>
          <a:bodyPr/>
          <a:lstStyle/>
          <a:p>
            <a:fld id="{8A9B0DF8-EFA1-B04C-9298-C60EBCBF2589}" type="slidenum">
              <a:rPr lang="en-US" smtClean="0">
                <a:latin typeface="Calibri"/>
              </a:rPr>
              <a:pPr/>
              <a:t>‹#›</a:t>
            </a:fld>
            <a:endParaRPr lang="en-US">
              <a:latin typeface="Calibri"/>
            </a:endParaRPr>
          </a:p>
        </p:txBody>
      </p:sp>
      <p:sp>
        <p:nvSpPr>
          <p:cNvPr id="10" name="Footer Placeholder 9"/>
          <p:cNvSpPr>
            <a:spLocks noGrp="1"/>
          </p:cNvSpPr>
          <p:nvPr>
            <p:ph type="ftr" sz="quarter" idx="12"/>
          </p:nvPr>
        </p:nvSpPr>
        <p:spPr/>
        <p:txBody>
          <a:bodyPr/>
          <a:lstStyle/>
          <a:p>
            <a:endParaRPr lang="en-US">
              <a:solidFill>
                <a:srgbClr val="C3AFCC"/>
              </a:solidFill>
              <a:latin typeface="Calibri"/>
            </a:endParaRPr>
          </a:p>
        </p:txBody>
      </p:sp>
    </p:spTree>
    <p:extLst>
      <p:ext uri="{BB962C8B-B14F-4D97-AF65-F5344CB8AC3E}">
        <p14:creationId xmlns:p14="http://schemas.microsoft.com/office/powerpoint/2010/main" val="273337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5647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03860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4163132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18748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43284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6" name="Footer Placeholder 5"/>
          <p:cNvSpPr>
            <a:spLocks noGrp="1"/>
          </p:cNvSpPr>
          <p:nvPr>
            <p:ph type="ftr" sz="quarter" idx="11"/>
          </p:nvPr>
        </p:nvSpPr>
        <p:spPr/>
        <p:txBody>
          <a:bodyPr/>
          <a:lstStyle/>
          <a:p>
            <a:endParaRPr lang="en-US">
              <a:solidFill>
                <a:srgbClr val="C3AFCC"/>
              </a:solidFill>
              <a:latin typeface="Calibri"/>
            </a:endParaRPr>
          </a:p>
        </p:txBody>
      </p:sp>
      <p:sp>
        <p:nvSpPr>
          <p:cNvPr id="7" name="Slide Number Placeholder 6"/>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94163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8" name="Footer Placeholder 7"/>
          <p:cNvSpPr>
            <a:spLocks noGrp="1"/>
          </p:cNvSpPr>
          <p:nvPr>
            <p:ph type="ftr" sz="quarter" idx="11"/>
          </p:nvPr>
        </p:nvSpPr>
        <p:spPr/>
        <p:txBody>
          <a:bodyPr/>
          <a:lstStyle/>
          <a:p>
            <a:endParaRPr lang="en-US">
              <a:solidFill>
                <a:srgbClr val="C3AFCC"/>
              </a:solidFill>
              <a:latin typeface="Calibri"/>
            </a:endParaRPr>
          </a:p>
        </p:txBody>
      </p:sp>
      <p:sp>
        <p:nvSpPr>
          <p:cNvPr id="9" name="Slide Number Placeholder 8"/>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9603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4" name="Footer Placeholder 3"/>
          <p:cNvSpPr>
            <a:spLocks noGrp="1"/>
          </p:cNvSpPr>
          <p:nvPr>
            <p:ph type="ftr" sz="quarter" idx="11"/>
          </p:nvPr>
        </p:nvSpPr>
        <p:spPr/>
        <p:txBody>
          <a:bodyPr/>
          <a:lstStyle/>
          <a:p>
            <a:endParaRPr lang="en-US">
              <a:solidFill>
                <a:srgbClr val="C3AFCC"/>
              </a:solidFill>
              <a:latin typeface="Calibri"/>
            </a:endParaRPr>
          </a:p>
        </p:txBody>
      </p:sp>
      <p:sp>
        <p:nvSpPr>
          <p:cNvPr id="5" name="Slide Number Placeholder 4"/>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32562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3" name="Footer Placeholder 2"/>
          <p:cNvSpPr>
            <a:spLocks noGrp="1"/>
          </p:cNvSpPr>
          <p:nvPr>
            <p:ph type="ftr" sz="quarter" idx="11"/>
          </p:nvPr>
        </p:nvSpPr>
        <p:spPr/>
        <p:txBody>
          <a:bodyPr/>
          <a:lstStyle/>
          <a:p>
            <a:endParaRPr lang="en-US">
              <a:solidFill>
                <a:srgbClr val="C3AFCC"/>
              </a:solidFill>
              <a:latin typeface="Calibri"/>
            </a:endParaRPr>
          </a:p>
        </p:txBody>
      </p:sp>
      <p:sp>
        <p:nvSpPr>
          <p:cNvPr id="4" name="Slide Number Placeholder 3"/>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19509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B82B4-F44A-2D4E-8AA7-3387EBC2477E}" type="datetimeFigureOut">
              <a:rPr lang="en-US" smtClean="0"/>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6" name="Footer Placeholder 5"/>
          <p:cNvSpPr>
            <a:spLocks noGrp="1"/>
          </p:cNvSpPr>
          <p:nvPr>
            <p:ph type="ftr" sz="quarter" idx="11"/>
          </p:nvPr>
        </p:nvSpPr>
        <p:spPr/>
        <p:txBody>
          <a:bodyPr/>
          <a:lstStyle/>
          <a:p>
            <a:endParaRPr lang="en-US">
              <a:solidFill>
                <a:srgbClr val="C3AFCC"/>
              </a:solidFill>
              <a:latin typeface="Calibri"/>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latin typeface="Calibri"/>
              </a:rPr>
              <a:pPr/>
              <a:t>‹#›</a:t>
            </a:fld>
            <a:endParaRPr lang="en-US">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9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9" name="Slide Number Placeholder 8"/>
          <p:cNvSpPr>
            <a:spLocks noGrp="1"/>
          </p:cNvSpPr>
          <p:nvPr>
            <p:ph type="sldNum" sz="quarter" idx="11"/>
          </p:nvPr>
        </p:nvSpPr>
        <p:spPr/>
        <p:txBody>
          <a:bodyPr/>
          <a:lstStyle/>
          <a:p>
            <a:fld id="{8A9B0DF8-EFA1-B04C-9298-C60EBCBF2589}" type="slidenum">
              <a:rPr lang="en-US" smtClean="0">
                <a:latin typeface="Calibri"/>
              </a:rPr>
              <a:pPr/>
              <a:t>‹#›</a:t>
            </a:fld>
            <a:endParaRPr lang="en-US">
              <a:latin typeface="Calibri"/>
            </a:endParaRPr>
          </a:p>
        </p:txBody>
      </p:sp>
      <p:sp>
        <p:nvSpPr>
          <p:cNvPr id="10" name="Footer Placeholder 9"/>
          <p:cNvSpPr>
            <a:spLocks noGrp="1"/>
          </p:cNvSpPr>
          <p:nvPr>
            <p:ph type="ftr" sz="quarter" idx="12"/>
          </p:nvPr>
        </p:nvSpPr>
        <p:spPr/>
        <p:txBody>
          <a:bodyPr/>
          <a:lstStyle/>
          <a:p>
            <a:endParaRPr lang="en-US">
              <a:solidFill>
                <a:srgbClr val="C3AFCC"/>
              </a:solidFill>
              <a:latin typeface="Calibri"/>
            </a:endParaRPr>
          </a:p>
        </p:txBody>
      </p:sp>
    </p:spTree>
    <p:extLst>
      <p:ext uri="{BB962C8B-B14F-4D97-AF65-F5344CB8AC3E}">
        <p14:creationId xmlns:p14="http://schemas.microsoft.com/office/powerpoint/2010/main" val="709159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133226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
        <p:nvSpPr>
          <p:cNvPr id="5" name="Footer Placeholder 4"/>
          <p:cNvSpPr>
            <a:spLocks noGrp="1"/>
          </p:cNvSpPr>
          <p:nvPr>
            <p:ph type="ftr" sz="quarter" idx="11"/>
          </p:nvPr>
        </p:nvSpPr>
        <p:spPr/>
        <p:txBody>
          <a:bodyPr/>
          <a:lstStyle/>
          <a:p>
            <a:endParaRPr lang="en-US">
              <a:solidFill>
                <a:srgbClr val="C3AFCC"/>
              </a:solidFill>
              <a:latin typeface="Calibri"/>
            </a:endParaRPr>
          </a:p>
        </p:txBody>
      </p:sp>
      <p:sp>
        <p:nvSpPr>
          <p:cNvPr id="6" name="Slide Number Placeholder 5"/>
          <p:cNvSpPr>
            <a:spLocks noGrp="1"/>
          </p:cNvSpPr>
          <p:nvPr>
            <p:ph type="sldNum" sz="quarter" idx="12"/>
          </p:nvPr>
        </p:nvSpPr>
        <p:spPr/>
        <p:txBody>
          <a:bodyPr/>
          <a:lstStyle/>
          <a:p>
            <a:fld id="{8A9B0DF8-EFA1-B04C-9298-C60EBCBF2589}"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1157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0B82B4-F44A-2D4E-8AA7-3387EBC2477E}" type="datetimeFigureOut">
              <a:rPr lang="en-US" smtClean="0"/>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B82B4-F44A-2D4E-8AA7-3387EBC2477E}" type="datetimeFigureOut">
              <a:rPr lang="en-US" smtClean="0"/>
              <a:t>3/3/2012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B82B4-F44A-2D4E-8AA7-3387EBC2477E}" type="datetimeFigureOut">
              <a:rPr lang="en-US" smtClean="0"/>
              <a:t>3/3/2012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82B4-F44A-2D4E-8AA7-3387EBC2477E}" type="datetimeFigureOut">
              <a:rPr lang="en-US" smtClean="0"/>
              <a:t>3/3/2012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B0DF8-EFA1-B04C-9298-C60EBCBF25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B82B4-F44A-2D4E-8AA7-3387EBC2477E}" type="datetimeFigureOut">
              <a:rPr lang="en-US" smtClean="0"/>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20B82B4-F44A-2D4E-8AA7-3387EBC2477E}" type="datetimeFigureOut">
              <a:rPr lang="en-US" smtClean="0"/>
              <a:t>3/3/2012</a:t>
            </a:fld>
            <a:endParaRPr lang="en-US"/>
          </a:p>
        </p:txBody>
      </p:sp>
      <p:sp>
        <p:nvSpPr>
          <p:cNvPr id="9" name="Slide Number Placeholder 8"/>
          <p:cNvSpPr>
            <a:spLocks noGrp="1"/>
          </p:cNvSpPr>
          <p:nvPr>
            <p:ph type="sldNum" sz="quarter" idx="11"/>
          </p:nvPr>
        </p:nvSpPr>
        <p:spPr/>
        <p:txBody>
          <a:bodyPr/>
          <a:lstStyle/>
          <a:p>
            <a:fld id="{8A9B0DF8-EFA1-B04C-9298-C60EBCBF258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9B0DF8-EFA1-B04C-9298-C60EBCBF258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20B82B4-F44A-2D4E-8AA7-3387EBC2477E}" type="datetimeFigureOut">
              <a:rPr lang="en-US" smtClean="0"/>
              <a:t>3/3/2012</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9B0DF8-EFA1-B04C-9298-C60EBCBF2589}" type="slidenum">
              <a:rPr lang="en-US" smtClean="0">
                <a:latin typeface="Calibri"/>
              </a:rPr>
              <a:pPr/>
              <a:t>‹#›</a:t>
            </a:fld>
            <a:endParaRPr lang="en-US">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C3AFCC"/>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Tree>
    <p:extLst>
      <p:ext uri="{BB962C8B-B14F-4D97-AF65-F5344CB8AC3E}">
        <p14:creationId xmlns:p14="http://schemas.microsoft.com/office/powerpoint/2010/main" val="287450647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9B0DF8-EFA1-B04C-9298-C60EBCBF2589}" type="slidenum">
              <a:rPr lang="en-US" smtClean="0">
                <a:latin typeface="Calibri"/>
              </a:rPr>
              <a:pPr/>
              <a:t>‹#›</a:t>
            </a:fld>
            <a:endParaRPr lang="en-US">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C3AFCC"/>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20B82B4-F44A-2D4E-8AA7-3387EBC2477E}" type="datetimeFigureOut">
              <a:rPr lang="en-US" smtClean="0">
                <a:solidFill>
                  <a:srgbClr val="C3AFCC"/>
                </a:solidFill>
                <a:latin typeface="Calibri"/>
              </a:rPr>
              <a:pPr/>
              <a:t>3/3/2012</a:t>
            </a:fld>
            <a:endParaRPr lang="en-US">
              <a:solidFill>
                <a:srgbClr val="C3AFCC"/>
              </a:solidFill>
              <a:latin typeface="Calibri"/>
            </a:endParaRPr>
          </a:p>
        </p:txBody>
      </p:sp>
    </p:spTree>
    <p:extLst>
      <p:ext uri="{BB962C8B-B14F-4D97-AF65-F5344CB8AC3E}">
        <p14:creationId xmlns:p14="http://schemas.microsoft.com/office/powerpoint/2010/main" val="168672010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18458"/>
            <a:ext cx="7543800" cy="2429692"/>
          </a:xfrm>
        </p:spPr>
        <p:txBody>
          <a:bodyPr/>
          <a:lstStyle/>
          <a:p>
            <a:r>
              <a:rPr lang="en-US" i="1" dirty="0" smtClean="0">
                <a:solidFill>
                  <a:schemeClr val="bg1"/>
                </a:solidFill>
              </a:rPr>
              <a:t>Brown v. Board of Education</a:t>
            </a:r>
            <a:endParaRPr lang="en-US" i="1" dirty="0">
              <a:solidFill>
                <a:schemeClr val="bg1"/>
              </a:solidFill>
            </a:endParaRPr>
          </a:p>
        </p:txBody>
      </p:sp>
      <p:sp>
        <p:nvSpPr>
          <p:cNvPr id="5" name="Subtitle 4"/>
          <p:cNvSpPr>
            <a:spLocks noGrp="1"/>
          </p:cNvSpPr>
          <p:nvPr>
            <p:ph type="subTitle" idx="1"/>
          </p:nvPr>
        </p:nvSpPr>
        <p:spPr>
          <a:xfrm>
            <a:off x="685799" y="3148150"/>
            <a:ext cx="7047411" cy="613953"/>
          </a:xfrm>
        </p:spPr>
        <p:txBody>
          <a:bodyPr/>
          <a:lstStyle/>
          <a:p>
            <a:r>
              <a:rPr lang="en-US" b="1" dirty="0" smtClean="0">
                <a:solidFill>
                  <a:schemeClr val="bg1"/>
                </a:solidFill>
              </a:rPr>
              <a:t>The NAACP legal </a:t>
            </a:r>
            <a:r>
              <a:rPr lang="en-US" b="1" dirty="0">
                <a:solidFill>
                  <a:schemeClr val="bg1"/>
                </a:solidFill>
              </a:rPr>
              <a:t>c</a:t>
            </a:r>
            <a:r>
              <a:rPr lang="en-US" b="1" dirty="0" smtClean="0">
                <a:solidFill>
                  <a:schemeClr val="bg1"/>
                </a:solidFill>
              </a:rPr>
              <a:t>ampaign </a:t>
            </a:r>
            <a:r>
              <a:rPr lang="en-US" b="1" dirty="0">
                <a:solidFill>
                  <a:schemeClr val="bg1"/>
                </a:solidFill>
              </a:rPr>
              <a:t>a</a:t>
            </a:r>
            <a:r>
              <a:rPr lang="en-US" b="1" dirty="0" smtClean="0">
                <a:solidFill>
                  <a:schemeClr val="bg1"/>
                </a:solidFill>
              </a:rPr>
              <a:t>gainst </a:t>
            </a:r>
            <a:r>
              <a:rPr lang="en-US" b="1" dirty="0">
                <a:solidFill>
                  <a:schemeClr val="bg1"/>
                </a:solidFill>
              </a:rPr>
              <a:t>s</a:t>
            </a:r>
            <a:r>
              <a:rPr lang="en-US" b="1" dirty="0" smtClean="0">
                <a:solidFill>
                  <a:schemeClr val="bg1"/>
                </a:solidFill>
              </a:rPr>
              <a:t>egregation in schools</a:t>
            </a:r>
            <a:endParaRPr lang="en-US" b="1" dirty="0">
              <a:solidFill>
                <a:schemeClr val="bg1"/>
              </a:solidFill>
            </a:endParaRPr>
          </a:p>
        </p:txBody>
      </p:sp>
    </p:spTree>
    <p:extLst>
      <p:ext uri="{BB962C8B-B14F-4D97-AF65-F5344CB8AC3E}">
        <p14:creationId xmlns:p14="http://schemas.microsoft.com/office/powerpoint/2010/main" val="128485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hart2"/>
          <p:cNvPicPr>
            <a:picLocks noChangeAspect="1" noChangeArrowheads="1"/>
          </p:cNvPicPr>
          <p:nvPr/>
        </p:nvPicPr>
        <p:blipFill>
          <a:blip r:embed="rId3" cstate="print"/>
          <a:srcRect/>
          <a:stretch>
            <a:fillRect/>
          </a:stretch>
        </p:blipFill>
        <p:spPr bwMode="auto">
          <a:xfrm>
            <a:off x="381000" y="268288"/>
            <a:ext cx="8458200" cy="6380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Springfield, Illinois Riot, 1908</a:t>
            </a:r>
            <a:endParaRPr lang="en-US" dirty="0"/>
          </a:p>
        </p:txBody>
      </p:sp>
      <p:sp>
        <p:nvSpPr>
          <p:cNvPr id="3" name="Content Placeholder 2"/>
          <p:cNvSpPr>
            <a:spLocks noGrp="1"/>
          </p:cNvSpPr>
          <p:nvPr>
            <p:ph sz="half" idx="1"/>
          </p:nvPr>
        </p:nvSpPr>
        <p:spPr/>
        <p:txBody>
          <a:bodyPr/>
          <a:lstStyle/>
          <a:p>
            <a:r>
              <a:rPr lang="en-US" dirty="0" smtClean="0"/>
              <a:t>4,000 state militia quell riots</a:t>
            </a:r>
          </a:p>
          <a:p>
            <a:pPr lvl="1"/>
            <a:r>
              <a:rPr lang="en-US" dirty="0" smtClean="0"/>
              <a:t>Six shot</a:t>
            </a:r>
          </a:p>
          <a:p>
            <a:pPr lvl="1"/>
            <a:r>
              <a:rPr lang="en-US" dirty="0" smtClean="0"/>
              <a:t>Two lynched</a:t>
            </a:r>
          </a:p>
          <a:p>
            <a:pPr lvl="1"/>
            <a:r>
              <a:rPr lang="en-US" dirty="0" smtClean="0"/>
              <a:t>2,000 burned out of homes</a:t>
            </a:r>
            <a:endParaRPr lang="en-US" dirty="0"/>
          </a:p>
        </p:txBody>
      </p:sp>
      <p:pic>
        <p:nvPicPr>
          <p:cNvPr id="5" name="Content Placeholder 4" descr="SPRING_G_20090119210253.jpg"/>
          <p:cNvPicPr>
            <a:picLocks noGrp="1" noChangeAspect="1"/>
          </p:cNvPicPr>
          <p:nvPr>
            <p:ph sz="half" idx="2"/>
          </p:nvPr>
        </p:nvPicPr>
        <p:blipFill>
          <a:blip r:embed="rId3">
            <a:extLst>
              <a:ext uri="{28A0092B-C50C-407E-A947-70E740481C1C}">
                <a14:useLocalDpi xmlns:a14="http://schemas.microsoft.com/office/drawing/2010/main" val="0"/>
              </a:ext>
            </a:extLst>
          </a:blip>
          <a:srcRect l="23411" r="23411"/>
          <a:stretch>
            <a:fillRect/>
          </a:stretch>
        </p:blipFill>
        <p:spPr>
          <a:xfrm>
            <a:off x="4419600" y="1536700"/>
            <a:ext cx="3657600" cy="4589463"/>
          </a:xfrm>
        </p:spPr>
      </p:pic>
    </p:spTree>
    <p:extLst>
      <p:ext uri="{BB962C8B-B14F-4D97-AF65-F5344CB8AC3E}">
        <p14:creationId xmlns:p14="http://schemas.microsoft.com/office/powerpoint/2010/main" val="304619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NAACP</a:t>
            </a:r>
            <a:endParaRPr lang="en-US" dirty="0"/>
          </a:p>
        </p:txBody>
      </p:sp>
      <p:pic>
        <p:nvPicPr>
          <p:cNvPr id="7" name="Content Placeholder 6" descr="dubois285.jpg"/>
          <p:cNvPicPr>
            <a:picLocks noGrp="1" noChangeAspect="1"/>
          </p:cNvPicPr>
          <p:nvPr>
            <p:ph sz="half" idx="1"/>
          </p:nvPr>
        </p:nvPicPr>
        <p:blipFill>
          <a:blip r:embed="rId3">
            <a:extLst>
              <a:ext uri="{28A0092B-C50C-407E-A947-70E740481C1C}">
                <a14:useLocalDpi xmlns:a14="http://schemas.microsoft.com/office/drawing/2010/main" val="0"/>
              </a:ext>
            </a:extLst>
          </a:blip>
          <a:srcRect l="7496" r="7496"/>
          <a:stretch>
            <a:fillRect/>
          </a:stretch>
        </p:blipFill>
        <p:spPr/>
      </p:pic>
      <p:pic>
        <p:nvPicPr>
          <p:cNvPr id="6" name="Content Placeholder 5" descr="FlorenceKelleySuffragistReformer.jpg"/>
          <p:cNvPicPr>
            <a:picLocks noGrp="1" noChangeAspect="1"/>
          </p:cNvPicPr>
          <p:nvPr>
            <p:ph sz="half" idx="2"/>
          </p:nvPr>
        </p:nvPicPr>
        <p:blipFill>
          <a:blip r:embed="rId4">
            <a:extLst>
              <a:ext uri="{28A0092B-C50C-407E-A947-70E740481C1C}">
                <a14:useLocalDpi xmlns:a14="http://schemas.microsoft.com/office/drawing/2010/main" val="0"/>
              </a:ext>
            </a:extLst>
          </a:blip>
          <a:srcRect l="2796" r="2796"/>
          <a:stretch>
            <a:fillRect/>
          </a:stretch>
        </p:blipFill>
        <p:spPr/>
      </p:pic>
    </p:spTree>
    <p:extLst>
      <p:ext uri="{BB962C8B-B14F-4D97-AF65-F5344CB8AC3E}">
        <p14:creationId xmlns:p14="http://schemas.microsoft.com/office/powerpoint/2010/main" val="99435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2-03-03 at 7.51.06 AM.png"/>
          <p:cNvPicPr>
            <a:picLocks noGrp="1" noChangeAspect="1"/>
          </p:cNvPicPr>
          <p:nvPr>
            <p:ph idx="4294967295"/>
          </p:nvPr>
        </p:nvPicPr>
        <p:blipFill>
          <a:blip r:embed="rId3">
            <a:extLst>
              <a:ext uri="{28A0092B-C50C-407E-A947-70E740481C1C}">
                <a14:useLocalDpi xmlns:a14="http://schemas.microsoft.com/office/drawing/2010/main" val="0"/>
              </a:ext>
            </a:extLst>
          </a:blip>
          <a:srcRect t="7130" b="7130"/>
          <a:stretch>
            <a:fillRect/>
          </a:stretch>
        </p:blipFill>
        <p:spPr>
          <a:xfrm>
            <a:off x="-27490" y="0"/>
            <a:ext cx="9171490" cy="5778039"/>
          </a:xfrm>
        </p:spPr>
      </p:pic>
      <p:sp>
        <p:nvSpPr>
          <p:cNvPr id="8" name="TextBox 7"/>
          <p:cNvSpPr txBox="1"/>
          <p:nvPr/>
        </p:nvSpPr>
        <p:spPr>
          <a:xfrm>
            <a:off x="317521" y="5778039"/>
            <a:ext cx="7974667" cy="1015663"/>
          </a:xfrm>
          <a:prstGeom prst="rect">
            <a:avLst/>
          </a:prstGeom>
          <a:noFill/>
        </p:spPr>
        <p:txBody>
          <a:bodyPr wrap="square" rtlCol="0">
            <a:spAutoFit/>
          </a:bodyPr>
          <a:lstStyle/>
          <a:p>
            <a:r>
              <a:rPr lang="en-US" sz="2000" dirty="0" smtClean="0"/>
              <a:t>“That there be equal educational opportunities for all and in all the States, and that public school expenditure be the same for the Negro and the white child.</a:t>
            </a:r>
            <a:r>
              <a:rPr lang="en-US" dirty="0" smtClean="0"/>
              <a:t>”</a:t>
            </a:r>
            <a:endParaRPr lang="en-US" dirty="0"/>
          </a:p>
        </p:txBody>
      </p:sp>
    </p:spTree>
    <p:extLst>
      <p:ext uri="{BB962C8B-B14F-4D97-AF65-F5344CB8AC3E}">
        <p14:creationId xmlns:p14="http://schemas.microsoft.com/office/powerpoint/2010/main" val="2459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NAACP Goals and Tactics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Lobbying</a:t>
            </a:r>
          </a:p>
          <a:p>
            <a:pPr lvl="1"/>
            <a:r>
              <a:rPr lang="en-US" dirty="0" smtClean="0"/>
              <a:t>Ex: Anti-lynching law</a:t>
            </a:r>
          </a:p>
          <a:p>
            <a:r>
              <a:rPr lang="en-US" dirty="0" smtClean="0"/>
              <a:t>Generate Anti-discrimination Publicity</a:t>
            </a:r>
          </a:p>
          <a:p>
            <a:pPr lvl="1"/>
            <a:r>
              <a:rPr lang="en-US" i="1" dirty="0" smtClean="0"/>
              <a:t>Crisis</a:t>
            </a:r>
            <a:r>
              <a:rPr lang="en-US" dirty="0"/>
              <a:t> </a:t>
            </a:r>
            <a:r>
              <a:rPr lang="en-US" dirty="0" smtClean="0"/>
              <a:t>Magazine</a:t>
            </a:r>
          </a:p>
          <a:p>
            <a:r>
              <a:rPr lang="en-US" dirty="0" smtClean="0"/>
              <a:t>Form Local Chapters to address local issues</a:t>
            </a:r>
          </a:p>
          <a:p>
            <a:r>
              <a:rPr lang="en-US" dirty="0" smtClean="0"/>
              <a:t>Use litigation to attack discrimination through the courts</a:t>
            </a:r>
          </a:p>
          <a:p>
            <a:r>
              <a:rPr lang="en-US" dirty="0" smtClean="0"/>
              <a:t>Favored winnable battles with far-reaching consequences</a:t>
            </a:r>
          </a:p>
        </p:txBody>
      </p:sp>
      <p:pic>
        <p:nvPicPr>
          <p:cNvPr id="5" name="Content Placeholder 4" descr="naacp-history.jpg"/>
          <p:cNvPicPr>
            <a:picLocks noGrp="1" noChangeAspect="1"/>
          </p:cNvPicPr>
          <p:nvPr>
            <p:ph sz="half" idx="2"/>
          </p:nvPr>
        </p:nvPicPr>
        <p:blipFill>
          <a:blip r:embed="rId3">
            <a:extLst>
              <a:ext uri="{28A0092B-C50C-407E-A947-70E740481C1C}">
                <a14:useLocalDpi xmlns:a14="http://schemas.microsoft.com/office/drawing/2010/main" val="0"/>
              </a:ext>
            </a:extLst>
          </a:blip>
          <a:srcRect l="27884" r="27884"/>
          <a:stretch>
            <a:fillRect/>
          </a:stretch>
        </p:blipFill>
        <p:spPr>
          <a:xfrm>
            <a:off x="4419600" y="1548174"/>
            <a:ext cx="3657600" cy="4590288"/>
          </a:xfrm>
        </p:spPr>
      </p:pic>
    </p:spTree>
    <p:extLst>
      <p:ext uri="{BB962C8B-B14F-4D97-AF65-F5344CB8AC3E}">
        <p14:creationId xmlns:p14="http://schemas.microsoft.com/office/powerpoint/2010/main" val="13837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NAACP Legal Bureau</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Early Successes</a:t>
            </a:r>
          </a:p>
          <a:p>
            <a:pPr lvl="1"/>
            <a:r>
              <a:rPr lang="en-US" i="1" dirty="0" smtClean="0"/>
              <a:t>Guinn v. United States (1915)</a:t>
            </a:r>
            <a:endParaRPr lang="en-US" dirty="0" smtClean="0"/>
          </a:p>
          <a:p>
            <a:pPr lvl="2"/>
            <a:r>
              <a:rPr lang="en-US" dirty="0" smtClean="0"/>
              <a:t>Overturned Oklahoma Grandfather Clause</a:t>
            </a:r>
          </a:p>
          <a:p>
            <a:pPr lvl="1"/>
            <a:r>
              <a:rPr lang="en-US" i="1" dirty="0" smtClean="0"/>
              <a:t>Nixon v. Herndon</a:t>
            </a:r>
            <a:r>
              <a:rPr lang="en-US" dirty="0" smtClean="0"/>
              <a:t> (1927) </a:t>
            </a:r>
          </a:p>
          <a:p>
            <a:pPr lvl="2"/>
            <a:r>
              <a:rPr lang="en-US" dirty="0" smtClean="0"/>
              <a:t>Ended the “white primary” practice</a:t>
            </a:r>
          </a:p>
          <a:p>
            <a:r>
              <a:rPr lang="en-US" dirty="0" smtClean="0"/>
              <a:t>Increased focus on litigation after 1927</a:t>
            </a:r>
          </a:p>
          <a:p>
            <a:pPr lvl="1"/>
            <a:r>
              <a:rPr lang="en-US" dirty="0" smtClean="0"/>
              <a:t>Focus on federal courts due to “lack of sectional prejudices”</a:t>
            </a:r>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71640" y="2170566"/>
            <a:ext cx="4872360" cy="306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88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28139" y="366330"/>
            <a:ext cx="7437323" cy="805926"/>
          </a:xfrm>
        </p:spPr>
        <p:txBody>
          <a:bodyPr/>
          <a:lstStyle/>
          <a:p>
            <a:r>
              <a:rPr lang="en-US" dirty="0" smtClean="0"/>
              <a:t>Stage Two: 1934-38</a:t>
            </a:r>
            <a:endParaRPr lang="en-US" dirty="0"/>
          </a:p>
        </p:txBody>
      </p:sp>
      <p:sp>
        <p:nvSpPr>
          <p:cNvPr id="5" name="Text Placeholder 4"/>
          <p:cNvSpPr>
            <a:spLocks noGrp="1"/>
          </p:cNvSpPr>
          <p:nvPr>
            <p:ph type="body" idx="1"/>
          </p:nvPr>
        </p:nvSpPr>
        <p:spPr>
          <a:xfrm>
            <a:off x="722314" y="989091"/>
            <a:ext cx="6824921" cy="561705"/>
          </a:xfrm>
        </p:spPr>
        <p:txBody>
          <a:bodyPr/>
          <a:lstStyle/>
          <a:p>
            <a:r>
              <a:rPr lang="en-US" dirty="0" smtClean="0"/>
              <a:t>The NAACP legal battle against school segregation</a:t>
            </a:r>
            <a:endParaRPr lang="en-US" dirty="0"/>
          </a:p>
        </p:txBody>
      </p:sp>
    </p:spTree>
    <p:extLst>
      <p:ext uri="{BB962C8B-B14F-4D97-AF65-F5344CB8AC3E}">
        <p14:creationId xmlns:p14="http://schemas.microsoft.com/office/powerpoint/2010/main" val="150693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Hamilton Houston</a:t>
            </a:r>
            <a:endParaRPr lang="en-US" dirty="0"/>
          </a:p>
        </p:txBody>
      </p:sp>
      <p:sp>
        <p:nvSpPr>
          <p:cNvPr id="3" name="Content Placeholder 2"/>
          <p:cNvSpPr>
            <a:spLocks noGrp="1"/>
          </p:cNvSpPr>
          <p:nvPr>
            <p:ph sz="half" idx="1"/>
          </p:nvPr>
        </p:nvSpPr>
        <p:spPr/>
        <p:txBody>
          <a:bodyPr/>
          <a:lstStyle/>
          <a:p>
            <a:r>
              <a:rPr lang="en-US" dirty="0" smtClean="0"/>
              <a:t>“Almost single-handedly . . . </a:t>
            </a:r>
            <a:r>
              <a:rPr lang="en-US" dirty="0"/>
              <a:t>o</a:t>
            </a:r>
            <a:r>
              <a:rPr lang="en-US" dirty="0" smtClean="0"/>
              <a:t>rganized and led the legal battalion in the critical early battles seeking equality for black Americans.” </a:t>
            </a:r>
            <a:endParaRPr lang="en-US" dirty="0"/>
          </a:p>
        </p:txBody>
      </p:sp>
      <p:pic>
        <p:nvPicPr>
          <p:cNvPr id="5" name="Content Placeholder 4" descr="african-american_trailblazers_20110206_1624011692.jpg"/>
          <p:cNvPicPr>
            <a:picLocks noGrp="1" noChangeAspect="1"/>
          </p:cNvPicPr>
          <p:nvPr>
            <p:ph sz="half" idx="2"/>
          </p:nvPr>
        </p:nvPicPr>
        <p:blipFill>
          <a:blip r:embed="rId3">
            <a:extLst>
              <a:ext uri="{28A0092B-C50C-407E-A947-70E740481C1C}">
                <a14:useLocalDpi xmlns:a14="http://schemas.microsoft.com/office/drawing/2010/main" val="0"/>
              </a:ext>
            </a:extLst>
          </a:blip>
          <a:srcRect t="3364" b="3364"/>
          <a:stretch>
            <a:fillRect/>
          </a:stretch>
        </p:blipFill>
        <p:spPr/>
      </p:pic>
    </p:spTree>
    <p:extLst>
      <p:ext uri="{BB962C8B-B14F-4D97-AF65-F5344CB8AC3E}">
        <p14:creationId xmlns:p14="http://schemas.microsoft.com/office/powerpoint/2010/main" val="188404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Hamilton Houston</a:t>
            </a:r>
            <a:endParaRPr lang="en-US" dirty="0"/>
          </a:p>
        </p:txBody>
      </p:sp>
      <p:sp>
        <p:nvSpPr>
          <p:cNvPr id="3" name="Content Placeholder 2"/>
          <p:cNvSpPr>
            <a:spLocks noGrp="1"/>
          </p:cNvSpPr>
          <p:nvPr>
            <p:ph sz="half" idx="1"/>
          </p:nvPr>
        </p:nvSpPr>
        <p:spPr/>
        <p:txBody>
          <a:bodyPr>
            <a:normAutofit fontScale="85000" lnSpcReduction="20000"/>
          </a:bodyPr>
          <a:lstStyle/>
          <a:p>
            <a:pPr marL="171450" indent="-171450">
              <a:buFont typeface="Arial"/>
              <a:buChar char="•"/>
            </a:pPr>
            <a:r>
              <a:rPr lang="en-US" dirty="0"/>
              <a:t>Harvard trained and first black elected to </a:t>
            </a:r>
            <a:r>
              <a:rPr lang="en-US" dirty="0" smtClean="0"/>
              <a:t>Harvard </a:t>
            </a:r>
            <a:r>
              <a:rPr lang="en-US" dirty="0"/>
              <a:t>Law Review</a:t>
            </a:r>
          </a:p>
          <a:p>
            <a:pPr marL="628650" lvl="1" indent="-171450">
              <a:buFont typeface="Arial"/>
              <a:buChar char="•"/>
            </a:pPr>
            <a:r>
              <a:rPr lang="en-US" dirty="0"/>
              <a:t>Trained by Felix Frankfurter and legal realism – the idea that law served certain social interests </a:t>
            </a:r>
            <a:endParaRPr lang="en-US" dirty="0" smtClean="0"/>
          </a:p>
          <a:p>
            <a:pPr marL="628650" lvl="1" indent="-171450">
              <a:buFont typeface="Arial"/>
              <a:buChar char="•"/>
            </a:pPr>
            <a:r>
              <a:rPr lang="en-US" dirty="0"/>
              <a:t>c</a:t>
            </a:r>
            <a:r>
              <a:rPr lang="en-US" dirty="0" smtClean="0"/>
              <a:t>ame </a:t>
            </a:r>
            <a:r>
              <a:rPr lang="en-US" dirty="0"/>
              <a:t>to believe that black lawyers should be social engineers – use law to solve the problems of the black community</a:t>
            </a:r>
          </a:p>
          <a:p>
            <a:pPr marL="171450" indent="-171450">
              <a:buFont typeface="Arial"/>
              <a:buChar char="•"/>
            </a:pPr>
            <a:r>
              <a:rPr lang="en-US" dirty="0" smtClean="0"/>
              <a:t>Left </a:t>
            </a:r>
            <a:r>
              <a:rPr lang="en-US" dirty="0"/>
              <a:t>private practice to become dean of Howard Univ. Law School</a:t>
            </a:r>
          </a:p>
          <a:p>
            <a:endParaRPr lang="en-US" dirty="0"/>
          </a:p>
        </p:txBody>
      </p:sp>
      <p:pic>
        <p:nvPicPr>
          <p:cNvPr id="5" name="Content Placeholder 4" descr="african-american_trailblazers_20110206_1624011692.jpg"/>
          <p:cNvPicPr>
            <a:picLocks noGrp="1" noChangeAspect="1"/>
          </p:cNvPicPr>
          <p:nvPr>
            <p:ph sz="half" idx="2"/>
          </p:nvPr>
        </p:nvPicPr>
        <p:blipFill>
          <a:blip r:embed="rId3">
            <a:extLst>
              <a:ext uri="{28A0092B-C50C-407E-A947-70E740481C1C}">
                <a14:useLocalDpi xmlns:a14="http://schemas.microsoft.com/office/drawing/2010/main" val="0"/>
              </a:ext>
            </a:extLst>
          </a:blip>
          <a:srcRect t="3364" b="3364"/>
          <a:stretch>
            <a:fillRect/>
          </a:stretch>
        </p:blipFill>
        <p:spPr/>
      </p:pic>
    </p:spTree>
    <p:extLst>
      <p:ext uri="{BB962C8B-B14F-4D97-AF65-F5344CB8AC3E}">
        <p14:creationId xmlns:p14="http://schemas.microsoft.com/office/powerpoint/2010/main" val="3178280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Hamilton Houston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Raised quality of Howard Law School </a:t>
            </a:r>
          </a:p>
          <a:p>
            <a:r>
              <a:rPr lang="en-US" dirty="0" smtClean="0"/>
              <a:t>Trained a cadre of young black lawyers</a:t>
            </a:r>
          </a:p>
          <a:p>
            <a:pPr lvl="1"/>
            <a:r>
              <a:rPr lang="en-US" dirty="0" smtClean="0"/>
              <a:t>E.g. Thurgood Marshall</a:t>
            </a:r>
          </a:p>
          <a:p>
            <a:r>
              <a:rPr lang="en-US" dirty="0" smtClean="0"/>
              <a:t>Pioneered Civil Rights Law and Public Interest Law</a:t>
            </a:r>
          </a:p>
          <a:p>
            <a:r>
              <a:rPr lang="en-US" dirty="0" smtClean="0"/>
              <a:t>Chosen as NAACP Special Counsel in 1934</a:t>
            </a:r>
            <a:endParaRPr lang="en-US" dirty="0"/>
          </a:p>
        </p:txBody>
      </p:sp>
      <p:pic>
        <p:nvPicPr>
          <p:cNvPr id="5" name="Content Placeholder 4" descr="african-american_trailblazers_20110206_1624011692.jpg"/>
          <p:cNvPicPr>
            <a:picLocks noGrp="1" noChangeAspect="1"/>
          </p:cNvPicPr>
          <p:nvPr>
            <p:ph sz="half" idx="2"/>
          </p:nvPr>
        </p:nvPicPr>
        <p:blipFill>
          <a:blip r:embed="rId3">
            <a:extLst>
              <a:ext uri="{28A0092B-C50C-407E-A947-70E740481C1C}">
                <a14:useLocalDpi xmlns:a14="http://schemas.microsoft.com/office/drawing/2010/main" val="0"/>
              </a:ext>
            </a:extLst>
          </a:blip>
          <a:srcRect t="3364" b="3364"/>
          <a:stretch>
            <a:fillRect/>
          </a:stretch>
        </p:blipFill>
        <p:spPr/>
      </p:pic>
    </p:spTree>
    <p:extLst>
      <p:ext uri="{BB962C8B-B14F-4D97-AF65-F5344CB8AC3E}">
        <p14:creationId xmlns:p14="http://schemas.microsoft.com/office/powerpoint/2010/main" val="91532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“The fact that a child is black, or that is white, cannot of itself be a qualification or disqualification [for access to education] . . . . The committee cannot assume . . . without individual examination that all of an entire race are so deficient in proper moral and intellectual qualifications as to justify their universal degradation to a class by themselves. . . . Separate school is not an equivalent . . . .  [While] the matters taught in the two schools may be precisely the same, a school exclusively devoted to one class must differ essentially in spirit and character from that common school known to the law, where all classes meet together in equality. “</a:t>
            </a:r>
          </a:p>
          <a:p>
            <a:pPr marL="114300" indent="0">
              <a:buNone/>
            </a:pPr>
            <a:r>
              <a:rPr lang="en-US" dirty="0" smtClean="0"/>
              <a:t>-- Charles Sumner – brief in </a:t>
            </a:r>
            <a:r>
              <a:rPr lang="en-US" i="1" dirty="0" smtClean="0"/>
              <a:t>Roberts v. City of Boston</a:t>
            </a:r>
            <a:r>
              <a:rPr lang="en-US" dirty="0" smtClean="0"/>
              <a:t>, 1849</a:t>
            </a:r>
            <a:endParaRPr lang="en-US" dirty="0"/>
          </a:p>
        </p:txBody>
      </p:sp>
      <p:pic>
        <p:nvPicPr>
          <p:cNvPr id="4" name="Picture 3" descr="Young-Sum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78596" cy="2849277"/>
          </a:xfrm>
          <a:prstGeom prst="rect">
            <a:avLst/>
          </a:prstGeom>
        </p:spPr>
      </p:pic>
      <p:pic>
        <p:nvPicPr>
          <p:cNvPr id="5" name="Picture 4" descr="USAsumne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396" y="11982"/>
            <a:ext cx="4160604" cy="2494599"/>
          </a:xfrm>
          <a:prstGeom prst="rect">
            <a:avLst/>
          </a:prstGeom>
        </p:spPr>
      </p:pic>
    </p:spTree>
    <p:extLst>
      <p:ext uri="{BB962C8B-B14F-4D97-AF65-F5344CB8AC3E}">
        <p14:creationId xmlns:p14="http://schemas.microsoft.com/office/powerpoint/2010/main" val="1798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2-03-02 at 4.29.11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302" b="-8750"/>
          <a:stretch/>
        </p:blipFill>
        <p:spPr>
          <a:xfrm>
            <a:off x="457200" y="251616"/>
            <a:ext cx="7620000" cy="1593560"/>
          </a:xfrm>
        </p:spPr>
      </p:pic>
      <p:pic>
        <p:nvPicPr>
          <p:cNvPr id="9" name="Content Placeholder 8" descr="Screen Shot 2012-03-02 at 4.29.25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2211" t="4904" r="12211" b="5566"/>
          <a:stretch/>
        </p:blipFill>
        <p:spPr>
          <a:xfrm>
            <a:off x="2590800" y="1845176"/>
            <a:ext cx="3657600" cy="4109708"/>
          </a:xfrm>
        </p:spPr>
      </p:pic>
      <p:sp>
        <p:nvSpPr>
          <p:cNvPr id="10" name="TextBox 9"/>
          <p:cNvSpPr txBox="1"/>
          <p:nvPr/>
        </p:nvSpPr>
        <p:spPr>
          <a:xfrm>
            <a:off x="6673053" y="1713377"/>
            <a:ext cx="2470947" cy="369332"/>
          </a:xfrm>
          <a:prstGeom prst="rect">
            <a:avLst/>
          </a:prstGeom>
          <a:noFill/>
        </p:spPr>
        <p:txBody>
          <a:bodyPr wrap="square" rtlCol="0">
            <a:spAutoFit/>
          </a:bodyPr>
          <a:lstStyle/>
          <a:p>
            <a:r>
              <a:rPr lang="en-US" i="1" dirty="0" smtClean="0"/>
              <a:t>Crisis</a:t>
            </a:r>
            <a:r>
              <a:rPr lang="en-US" dirty="0" smtClean="0"/>
              <a:t>, Oct. 1935</a:t>
            </a:r>
            <a:endParaRPr lang="en-US" i="1" dirty="0"/>
          </a:p>
        </p:txBody>
      </p:sp>
    </p:spTree>
    <p:extLst>
      <p:ext uri="{BB962C8B-B14F-4D97-AF65-F5344CB8AC3E}">
        <p14:creationId xmlns:p14="http://schemas.microsoft.com/office/powerpoint/2010/main" val="804493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Thurgood Marshall</a:t>
            </a:r>
            <a:endParaRPr lang="en-US" dirty="0"/>
          </a:p>
        </p:txBody>
      </p:sp>
      <p:sp>
        <p:nvSpPr>
          <p:cNvPr id="3" name="Content Placeholder 2"/>
          <p:cNvSpPr>
            <a:spLocks noGrp="1"/>
          </p:cNvSpPr>
          <p:nvPr>
            <p:ph sz="half" idx="1"/>
          </p:nvPr>
        </p:nvSpPr>
        <p:spPr/>
        <p:txBody>
          <a:bodyPr/>
          <a:lstStyle/>
          <a:p>
            <a:r>
              <a:rPr lang="en-US" dirty="0" smtClean="0"/>
              <a:t>Hired by NAACP in 1936</a:t>
            </a:r>
          </a:p>
          <a:p>
            <a:r>
              <a:rPr lang="en-US" dirty="0" smtClean="0"/>
              <a:t>Replaced Houston and Special Counsel in 1939</a:t>
            </a:r>
          </a:p>
          <a:p>
            <a:pPr lvl="1"/>
            <a:r>
              <a:rPr lang="en-US" dirty="0" smtClean="0"/>
              <a:t>Houston continued as mentor until death in 1950</a:t>
            </a:r>
            <a:endParaRPr lang="en-US" dirty="0"/>
          </a:p>
        </p:txBody>
      </p:sp>
      <p:pic>
        <p:nvPicPr>
          <p:cNvPr id="5" name="Content Placeholder 4" descr="marshallthrgd_subj_e.jpg"/>
          <p:cNvPicPr>
            <a:picLocks noGrp="1" noChangeAspect="1"/>
          </p:cNvPicPr>
          <p:nvPr>
            <p:ph sz="half" idx="2"/>
          </p:nvPr>
        </p:nvPicPr>
        <p:blipFill>
          <a:blip r:embed="rId3">
            <a:extLst>
              <a:ext uri="{28A0092B-C50C-407E-A947-70E740481C1C}">
                <a14:useLocalDpi xmlns:a14="http://schemas.microsoft.com/office/drawing/2010/main" val="0"/>
              </a:ext>
            </a:extLst>
          </a:blip>
          <a:srcRect t="7240" b="7240"/>
          <a:stretch>
            <a:fillRect/>
          </a:stretch>
        </p:blipFill>
        <p:spPr/>
      </p:pic>
    </p:spTree>
    <p:extLst>
      <p:ext uri="{BB962C8B-B14F-4D97-AF65-F5344CB8AC3E}">
        <p14:creationId xmlns:p14="http://schemas.microsoft.com/office/powerpoint/2010/main" val="83744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and Marshall</a:t>
            </a:r>
            <a:endParaRPr lang="en-US" dirty="0"/>
          </a:p>
        </p:txBody>
      </p:sp>
      <p:sp>
        <p:nvSpPr>
          <p:cNvPr id="3" name="Content Placeholder 2"/>
          <p:cNvSpPr>
            <a:spLocks noGrp="1"/>
          </p:cNvSpPr>
          <p:nvPr>
            <p:ph sz="half" idx="1"/>
          </p:nvPr>
        </p:nvSpPr>
        <p:spPr/>
        <p:txBody>
          <a:bodyPr/>
          <a:lstStyle/>
          <a:p>
            <a:r>
              <a:rPr lang="en-US" dirty="0" smtClean="0"/>
              <a:t>Both viewed the legal campaign as more than just court victories</a:t>
            </a:r>
          </a:p>
          <a:p>
            <a:r>
              <a:rPr lang="en-US" dirty="0" smtClean="0"/>
              <a:t>The court battles were also a tool to </a:t>
            </a:r>
          </a:p>
          <a:p>
            <a:pPr lvl="1"/>
            <a:r>
              <a:rPr lang="en-US" dirty="0" smtClean="0"/>
              <a:t>Publicize the NAACP</a:t>
            </a:r>
          </a:p>
          <a:p>
            <a:pPr lvl="1"/>
            <a:r>
              <a:rPr lang="en-US" dirty="0" smtClean="0"/>
              <a:t>Recruit New Members</a:t>
            </a:r>
          </a:p>
          <a:p>
            <a:pPr lvl="1"/>
            <a:r>
              <a:rPr lang="en-US" dirty="0" smtClean="0"/>
              <a:t>Stimulate grassroots activism</a:t>
            </a:r>
            <a:endParaRPr lang="en-US" dirty="0"/>
          </a:p>
        </p:txBody>
      </p:sp>
      <p:pic>
        <p:nvPicPr>
          <p:cNvPr id="5" name="Content Placeholder 3" descr="marshall and Houston.jpg"/>
          <p:cNvPicPr>
            <a:picLocks noGrp="1" noChangeAspect="1"/>
          </p:cNvPicPr>
          <p:nvPr>
            <p:ph sz="half" idx="2"/>
          </p:nvPr>
        </p:nvPicPr>
        <p:blipFill>
          <a:blip r:embed="rId3">
            <a:extLst>
              <a:ext uri="{28A0092B-C50C-407E-A947-70E740481C1C}">
                <a14:useLocalDpi xmlns:a14="http://schemas.microsoft.com/office/drawing/2010/main" val="0"/>
              </a:ext>
            </a:extLst>
          </a:blip>
          <a:srcRect t="11006" b="11006"/>
          <a:stretch>
            <a:fillRect/>
          </a:stretch>
        </p:blipFill>
        <p:spPr>
          <a:xfrm>
            <a:off x="4170346" y="2050868"/>
            <a:ext cx="4769004" cy="3004457"/>
          </a:xfrm>
        </p:spPr>
      </p:pic>
    </p:spTree>
    <p:extLst>
      <p:ext uri="{BB962C8B-B14F-4D97-AF65-F5344CB8AC3E}">
        <p14:creationId xmlns:p14="http://schemas.microsoft.com/office/powerpoint/2010/main" val="2868704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and Marshall -- Strategy</a:t>
            </a:r>
            <a:endParaRPr lang="en-US" dirty="0"/>
          </a:p>
        </p:txBody>
      </p:sp>
      <p:sp>
        <p:nvSpPr>
          <p:cNvPr id="3" name="Content Placeholder 2"/>
          <p:cNvSpPr>
            <a:spLocks noGrp="1"/>
          </p:cNvSpPr>
          <p:nvPr>
            <p:ph sz="half" idx="1"/>
          </p:nvPr>
        </p:nvSpPr>
        <p:spPr/>
        <p:txBody>
          <a:bodyPr>
            <a:normAutofit/>
          </a:bodyPr>
          <a:lstStyle/>
          <a:p>
            <a:r>
              <a:rPr lang="en-US" dirty="0" smtClean="0"/>
              <a:t>Realized that 1930s were inauspicious for aggressive tactics</a:t>
            </a:r>
          </a:p>
          <a:p>
            <a:r>
              <a:rPr lang="en-US" dirty="0" smtClean="0"/>
              <a:t>Began an incremental approach, seeking targets of opportunity</a:t>
            </a: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56212" y="1732135"/>
            <a:ext cx="4987787" cy="314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16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Houston’s Three-Pronged Strategy</a:t>
            </a:r>
            <a:endParaRPr lang="en-US" dirty="0"/>
          </a:p>
        </p:txBody>
      </p:sp>
      <p:sp>
        <p:nvSpPr>
          <p:cNvPr id="3" name="Content Placeholder 2"/>
          <p:cNvSpPr>
            <a:spLocks noGrp="1"/>
          </p:cNvSpPr>
          <p:nvPr>
            <p:ph idx="1"/>
          </p:nvPr>
        </p:nvSpPr>
        <p:spPr/>
        <p:txBody>
          <a:bodyPr/>
          <a:lstStyle/>
          <a:p>
            <a:pPr marL="628650" indent="-514350">
              <a:buFont typeface="+mj-lt"/>
              <a:buAutoNum type="arabicPeriod"/>
            </a:pPr>
            <a:r>
              <a:rPr lang="en-US" dirty="0" smtClean="0"/>
              <a:t>Desegregate graduate and professional schools</a:t>
            </a:r>
          </a:p>
          <a:p>
            <a:pPr marL="628650" indent="-514350">
              <a:buFont typeface="+mj-lt"/>
              <a:buAutoNum type="arabicPeriod"/>
            </a:pPr>
            <a:r>
              <a:rPr lang="en-US" dirty="0" smtClean="0"/>
              <a:t>Equalization of teachers’ salaries</a:t>
            </a:r>
          </a:p>
          <a:p>
            <a:pPr marL="628650" indent="-514350">
              <a:buFont typeface="+mj-lt"/>
              <a:buAutoNum type="arabicPeriod"/>
            </a:pPr>
            <a:r>
              <a:rPr lang="en-US" dirty="0" smtClean="0"/>
              <a:t>Equalization of elementary and secondary schools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4" y="2925460"/>
            <a:ext cx="6082937" cy="382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10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E. B. </a:t>
            </a:r>
            <a:r>
              <a:rPr lang="en-US" dirty="0" err="1" smtClean="0"/>
              <a:t>DuBois</a:t>
            </a:r>
            <a:r>
              <a:rPr lang="en-US" dirty="0" smtClean="0"/>
              <a:t> – Critic of the NAACP Legal Approach</a:t>
            </a:r>
            <a:endParaRPr lang="en-US" dirty="0"/>
          </a:p>
        </p:txBody>
      </p:sp>
      <p:sp>
        <p:nvSpPr>
          <p:cNvPr id="3" name="Content Placeholder 2"/>
          <p:cNvSpPr>
            <a:spLocks noGrp="1"/>
          </p:cNvSpPr>
          <p:nvPr>
            <p:ph idx="1"/>
          </p:nvPr>
        </p:nvSpPr>
        <p:spPr>
          <a:xfrm>
            <a:off x="457200" y="1600199"/>
            <a:ext cx="7620000" cy="5121509"/>
          </a:xfrm>
        </p:spPr>
        <p:txBody>
          <a:bodyPr>
            <a:normAutofit/>
          </a:bodyPr>
          <a:lstStyle/>
          <a:p>
            <a:pPr marL="114300" indent="0">
              <a:buNone/>
            </a:pPr>
            <a:r>
              <a:rPr lang="en-US" dirty="0" smtClean="0"/>
              <a:t>“ . . . The Negro need neither segregated nor mixed schools. What he needs is education. What he must remember is that there is no magic, in either mixed schools or in segregated schools. A mixed school with poor and unsympathetic teachers, with hostile public opinion, and no teaching of truth concerning black folk, is bad. A segregated school with with ignorant placeholders, inadequate equipment, poor salaries, and wretched housing, is equally bad. Other things being equal, the mixed school is the broader, more natural basis for the education of all youth. It gives wider contacts; in inspires greater confidence; and suppresses the inferiority complex. But other things are seldom equal, and in that case, Sympathy, Knowledge, and the Truth, outweigh all a mixed school can offer.”</a:t>
            </a:r>
          </a:p>
          <a:p>
            <a:pPr marL="114300" indent="0">
              <a:buNone/>
            </a:pPr>
            <a:r>
              <a:rPr lang="en-US" dirty="0" smtClean="0"/>
              <a:t>-- “Does the Negro Need Separate Schools?” 1935</a:t>
            </a:r>
            <a:endParaRPr lang="en-US" dirty="0"/>
          </a:p>
        </p:txBody>
      </p:sp>
    </p:spTree>
    <p:extLst>
      <p:ext uri="{BB962C8B-B14F-4D97-AF65-F5344CB8AC3E}">
        <p14:creationId xmlns:p14="http://schemas.microsoft.com/office/powerpoint/2010/main" val="4017791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Gradualism – Graduate and Professional School Cases</a:t>
            </a:r>
            <a:endParaRPr lang="en-US" dirty="0"/>
          </a:p>
        </p:txBody>
      </p:sp>
      <p:sp>
        <p:nvSpPr>
          <p:cNvPr id="5" name="Content Placeholder 4"/>
          <p:cNvSpPr>
            <a:spLocks noGrp="1"/>
          </p:cNvSpPr>
          <p:nvPr>
            <p:ph sz="half" idx="1"/>
          </p:nvPr>
        </p:nvSpPr>
        <p:spPr/>
        <p:txBody>
          <a:bodyPr>
            <a:normAutofit/>
          </a:bodyPr>
          <a:lstStyle/>
          <a:p>
            <a:r>
              <a:rPr lang="en-US" i="1" dirty="0" smtClean="0"/>
              <a:t>Pearson v. Murray</a:t>
            </a:r>
            <a:r>
              <a:rPr lang="en-US" dirty="0" smtClean="0"/>
              <a:t> (1936)</a:t>
            </a:r>
          </a:p>
          <a:p>
            <a:pPr lvl="1"/>
            <a:r>
              <a:rPr lang="en-US" dirty="0" smtClean="0"/>
              <a:t>Won in Maryland – not appealed to Supreme Court</a:t>
            </a:r>
          </a:p>
          <a:p>
            <a:pPr lvl="1"/>
            <a:r>
              <a:rPr lang="en-US" dirty="0" smtClean="0"/>
              <a:t>Since laws differed from state to state, a scholarship did not satisfy “separate but equal”</a:t>
            </a:r>
          </a:p>
        </p:txBody>
      </p:sp>
      <p:pic>
        <p:nvPicPr>
          <p:cNvPr id="6" name="Content Placeholder 3" descr="marshall and Houston.jpg"/>
          <p:cNvPicPr>
            <a:picLocks noGrp="1" noChangeAspect="1"/>
          </p:cNvPicPr>
          <p:nvPr>
            <p:ph sz="half" idx="2"/>
          </p:nvPr>
        </p:nvPicPr>
        <p:blipFill>
          <a:blip r:embed="rId3">
            <a:extLst>
              <a:ext uri="{28A0092B-C50C-407E-A947-70E740481C1C}">
                <a14:useLocalDpi xmlns:a14="http://schemas.microsoft.com/office/drawing/2010/main" val="0"/>
              </a:ext>
            </a:extLst>
          </a:blip>
          <a:srcRect l="17810" r="17810"/>
          <a:stretch>
            <a:fillRect/>
          </a:stretch>
        </p:blipFill>
        <p:spPr/>
      </p:pic>
    </p:spTree>
    <p:extLst>
      <p:ext uri="{BB962C8B-B14F-4D97-AF65-F5344CB8AC3E}">
        <p14:creationId xmlns:p14="http://schemas.microsoft.com/office/powerpoint/2010/main" val="372611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Missouri ex rel. Gaines v. Canada</a:t>
            </a:r>
            <a:r>
              <a:rPr lang="en-US" dirty="0"/>
              <a:t> (1938)</a:t>
            </a:r>
            <a:br>
              <a:rPr lang="en-US" dirty="0"/>
            </a:br>
            <a:endParaRPr lang="en-US" dirty="0"/>
          </a:p>
        </p:txBody>
      </p:sp>
      <p:sp>
        <p:nvSpPr>
          <p:cNvPr id="5" name="Content Placeholder 4"/>
          <p:cNvSpPr>
            <a:spLocks noGrp="1"/>
          </p:cNvSpPr>
          <p:nvPr>
            <p:ph sz="half" idx="1"/>
          </p:nvPr>
        </p:nvSpPr>
        <p:spPr/>
        <p:txBody>
          <a:bodyPr>
            <a:normAutofit fontScale="62500" lnSpcReduction="20000"/>
          </a:bodyPr>
          <a:lstStyle/>
          <a:p>
            <a:r>
              <a:rPr lang="en-US" dirty="0" smtClean="0"/>
              <a:t>Gaines rejected at U. Missouri Law School</a:t>
            </a:r>
          </a:p>
          <a:p>
            <a:r>
              <a:rPr lang="en-US" dirty="0" smtClean="0"/>
              <a:t>Offered out-of-state scholarship </a:t>
            </a:r>
            <a:r>
              <a:rPr lang="en-US" u="sng" dirty="0" smtClean="0"/>
              <a:t>or</a:t>
            </a:r>
            <a:r>
              <a:rPr lang="en-US" dirty="0" smtClean="0"/>
              <a:t> the state would create a separate law school at Lincoln University (HBC)</a:t>
            </a:r>
          </a:p>
          <a:p>
            <a:r>
              <a:rPr lang="en-US" dirty="0" smtClean="0"/>
              <a:t>Supreme Court ruled that the out-of-state option violated the equal protection clause</a:t>
            </a:r>
          </a:p>
          <a:p>
            <a:r>
              <a:rPr lang="en-US" dirty="0" smtClean="0"/>
              <a:t>After decision, Missouri allocated $200,000 ($3.06 million today) to build a law school at Lincoln (for which they expected 60 students).</a:t>
            </a:r>
          </a:p>
          <a:p>
            <a:r>
              <a:rPr lang="en-US" dirty="0" smtClean="0"/>
              <a:t>First Supreme Court victory eroding </a:t>
            </a:r>
            <a:r>
              <a:rPr lang="en-US" i="1" dirty="0" err="1" smtClean="0"/>
              <a:t>Plessy</a:t>
            </a:r>
            <a:r>
              <a:rPr lang="en-US" dirty="0" smtClean="0"/>
              <a:t>. Facilities had to be really equal to satisfy requirement.</a:t>
            </a:r>
          </a:p>
          <a:p>
            <a:pPr lvl="1"/>
            <a:endParaRPr lang="en-US" dirty="0"/>
          </a:p>
        </p:txBody>
      </p:sp>
      <p:pic>
        <p:nvPicPr>
          <p:cNvPr id="6" name="Content Placeholder 3" descr="marshall and Houston.jpg"/>
          <p:cNvPicPr>
            <a:picLocks noGrp="1" noChangeAspect="1"/>
          </p:cNvPicPr>
          <p:nvPr>
            <p:ph sz="half" idx="2"/>
          </p:nvPr>
        </p:nvPicPr>
        <p:blipFill>
          <a:blip r:embed="rId3">
            <a:extLst>
              <a:ext uri="{28A0092B-C50C-407E-A947-70E740481C1C}">
                <a14:useLocalDpi xmlns:a14="http://schemas.microsoft.com/office/drawing/2010/main" val="0"/>
              </a:ext>
            </a:extLst>
          </a:blip>
          <a:srcRect l="17810" r="17810"/>
          <a:stretch>
            <a:fillRect/>
          </a:stretch>
        </p:blipFill>
        <p:spPr/>
      </p:pic>
    </p:spTree>
    <p:extLst>
      <p:ext uri="{BB962C8B-B14F-4D97-AF65-F5344CB8AC3E}">
        <p14:creationId xmlns:p14="http://schemas.microsoft.com/office/powerpoint/2010/main" val="28135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28139" y="366330"/>
            <a:ext cx="7437323" cy="805926"/>
          </a:xfrm>
        </p:spPr>
        <p:txBody>
          <a:bodyPr/>
          <a:lstStyle/>
          <a:p>
            <a:r>
              <a:rPr lang="en-US" dirty="0" smtClean="0"/>
              <a:t>Stage </a:t>
            </a:r>
            <a:r>
              <a:rPr lang="en-US" dirty="0" err="1" smtClean="0"/>
              <a:t>THree</a:t>
            </a:r>
            <a:r>
              <a:rPr lang="en-US" dirty="0" smtClean="0"/>
              <a:t>: 1941-50</a:t>
            </a:r>
            <a:endParaRPr lang="en-US" dirty="0"/>
          </a:p>
        </p:txBody>
      </p:sp>
      <p:sp>
        <p:nvSpPr>
          <p:cNvPr id="5" name="Text Placeholder 4"/>
          <p:cNvSpPr>
            <a:spLocks noGrp="1"/>
          </p:cNvSpPr>
          <p:nvPr>
            <p:ph type="body" idx="1"/>
          </p:nvPr>
        </p:nvSpPr>
        <p:spPr>
          <a:xfrm>
            <a:off x="722314" y="989091"/>
            <a:ext cx="6824921" cy="561705"/>
          </a:xfrm>
        </p:spPr>
        <p:txBody>
          <a:bodyPr/>
          <a:lstStyle/>
          <a:p>
            <a:r>
              <a:rPr lang="en-US" dirty="0" smtClean="0"/>
              <a:t>The NAACP legal battle against school segregation</a:t>
            </a:r>
            <a:endParaRPr lang="en-US" dirty="0"/>
          </a:p>
        </p:txBody>
      </p:sp>
    </p:spTree>
    <p:extLst>
      <p:ext uri="{BB962C8B-B14F-4D97-AF65-F5344CB8AC3E}">
        <p14:creationId xmlns:p14="http://schemas.microsoft.com/office/powerpoint/2010/main" val="3224927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Momentum for Anti-racism – World War II</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Gunner Myrdal, </a:t>
            </a:r>
            <a:r>
              <a:rPr lang="en-US" i="1" dirty="0" smtClean="0"/>
              <a:t>An American Dilemma</a:t>
            </a:r>
            <a:r>
              <a:rPr lang="en-US" dirty="0" smtClean="0"/>
              <a:t> (1944)</a:t>
            </a:r>
          </a:p>
          <a:p>
            <a:pPr lvl="1"/>
            <a:r>
              <a:rPr lang="en-US" dirty="0" smtClean="0"/>
              <a:t>1,000 pages, 250 pages of notes</a:t>
            </a:r>
          </a:p>
          <a:p>
            <a:pPr lvl="1"/>
            <a:r>
              <a:rPr lang="en-US" dirty="0" smtClean="0"/>
              <a:t>Constantly invoked over the next decade in discussions of race issues</a:t>
            </a:r>
          </a:p>
          <a:p>
            <a:pPr lvl="1"/>
            <a:r>
              <a:rPr lang="en-US" dirty="0" smtClean="0"/>
              <a:t>Highlighted the difference between the “American Creed” and its racial policies</a:t>
            </a:r>
          </a:p>
          <a:p>
            <a:pPr lvl="1"/>
            <a:r>
              <a:rPr lang="en-US" dirty="0" smtClean="0"/>
              <a:t>Captured the growing liberal consensus on racial equality and </a:t>
            </a:r>
            <a:r>
              <a:rPr lang="en-US" dirty="0" err="1" smtClean="0"/>
              <a:t>integrationism</a:t>
            </a:r>
            <a:endParaRPr lang="en-US" dirty="0" smtClean="0"/>
          </a:p>
          <a:p>
            <a:r>
              <a:rPr lang="en-US" dirty="0"/>
              <a:t>NAACP Membership</a:t>
            </a:r>
          </a:p>
          <a:p>
            <a:pPr lvl="1"/>
            <a:r>
              <a:rPr lang="en-US" dirty="0"/>
              <a:t>1939: 18,000</a:t>
            </a:r>
          </a:p>
          <a:p>
            <a:pPr lvl="1"/>
            <a:r>
              <a:rPr lang="en-US" dirty="0"/>
              <a:t>1945: 156,000</a:t>
            </a:r>
          </a:p>
          <a:p>
            <a:endParaRPr lang="en-US" dirty="0"/>
          </a:p>
        </p:txBody>
      </p:sp>
      <p:pic>
        <p:nvPicPr>
          <p:cNvPr id="5" name="Content Placeholder 4" descr="Gunnar_Myrdal_-_Sveriges_styresmän.jpg"/>
          <p:cNvPicPr>
            <a:picLocks noGrp="1" noChangeAspect="1"/>
          </p:cNvPicPr>
          <p:nvPr>
            <p:ph sz="half" idx="2"/>
          </p:nvPr>
        </p:nvPicPr>
        <p:blipFill>
          <a:blip r:embed="rId3">
            <a:extLst>
              <a:ext uri="{28A0092B-C50C-407E-A947-70E740481C1C}">
                <a14:useLocalDpi xmlns:a14="http://schemas.microsoft.com/office/drawing/2010/main" val="0"/>
              </a:ext>
            </a:extLst>
          </a:blip>
          <a:srcRect t="3124" b="3124"/>
          <a:stretch>
            <a:fillRect/>
          </a:stretch>
        </p:blipFill>
        <p:spPr/>
      </p:pic>
    </p:spTree>
    <p:extLst>
      <p:ext uri="{BB962C8B-B14F-4D97-AF65-F5344CB8AC3E}">
        <p14:creationId xmlns:p14="http://schemas.microsoft.com/office/powerpoint/2010/main" val="41325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 . . . The underlying fallacy of the . . . argument [is] the assumption that the enforced separation of the two races stamps the colored race with the badge of inferiority. If this be so, it is not by reason of anything found in the act, but solely because the colored race chooses to put that construction on it.”</a:t>
            </a:r>
          </a:p>
          <a:p>
            <a:pPr marL="114300" indent="0">
              <a:buNone/>
            </a:pPr>
            <a:r>
              <a:rPr lang="en-US" dirty="0" smtClean="0"/>
              <a:t>-- Justice Henry Brown, majority opinion in </a:t>
            </a:r>
            <a:r>
              <a:rPr lang="en-US" i="1" dirty="0" err="1" smtClean="0"/>
              <a:t>Plessy</a:t>
            </a:r>
            <a:r>
              <a:rPr lang="en-US" i="1" dirty="0" smtClean="0"/>
              <a:t> v. Ferguson</a:t>
            </a:r>
            <a:r>
              <a:rPr lang="en-US" dirty="0" smtClean="0"/>
              <a:t> (1896)</a:t>
            </a:r>
            <a:endParaRPr lang="en-US" dirty="0"/>
          </a:p>
        </p:txBody>
      </p:sp>
      <p:pic>
        <p:nvPicPr>
          <p:cNvPr id="4" name="Picture 3" descr="478px-Henry_Billings_Brown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9" y="4286437"/>
            <a:ext cx="2048678" cy="2571563"/>
          </a:xfrm>
          <a:prstGeom prst="rect">
            <a:avLst/>
          </a:prstGeom>
        </p:spPr>
      </p:pic>
    </p:spTree>
    <p:extLst>
      <p:ext uri="{BB962C8B-B14F-4D97-AF65-F5344CB8AC3E}">
        <p14:creationId xmlns:p14="http://schemas.microsoft.com/office/powerpoint/2010/main" val="27260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Brown</a:t>
            </a:r>
            <a:r>
              <a:rPr lang="en-US" dirty="0" smtClean="0"/>
              <a:t> and the Cold War</a:t>
            </a:r>
            <a:endParaRPr lang="en-US" i="1" dirty="0"/>
          </a:p>
        </p:txBody>
      </p:sp>
      <p:sp>
        <p:nvSpPr>
          <p:cNvPr id="3" name="Content Placeholder 2"/>
          <p:cNvSpPr>
            <a:spLocks noGrp="1"/>
          </p:cNvSpPr>
          <p:nvPr>
            <p:ph idx="1"/>
          </p:nvPr>
        </p:nvSpPr>
        <p:spPr/>
        <p:txBody>
          <a:bodyPr>
            <a:normAutofit lnSpcReduction="10000"/>
          </a:bodyPr>
          <a:lstStyle/>
          <a:p>
            <a:r>
              <a:rPr lang="en-US" dirty="0" smtClean="0"/>
              <a:t>The U.S. Justice Department filed a “friend of the court” brief in </a:t>
            </a:r>
            <a:r>
              <a:rPr lang="en-US" i="1" dirty="0" smtClean="0"/>
              <a:t>Brown</a:t>
            </a:r>
            <a:r>
              <a:rPr lang="en-US" dirty="0" smtClean="0"/>
              <a:t> and the cases leading up to </a:t>
            </a:r>
            <a:r>
              <a:rPr lang="en-US" i="1" dirty="0" smtClean="0"/>
              <a:t>Brown</a:t>
            </a:r>
            <a:endParaRPr lang="en-US" dirty="0" smtClean="0"/>
          </a:p>
          <a:p>
            <a:pPr lvl="1"/>
            <a:r>
              <a:rPr lang="en-US" dirty="0" smtClean="0"/>
              <a:t>The nearly exclusive thrust of this brief is this: segregation hurts U.S. national interests</a:t>
            </a:r>
          </a:p>
          <a:p>
            <a:pPr lvl="1"/>
            <a:r>
              <a:rPr lang="en-US" dirty="0" smtClean="0"/>
              <a:t>“The existence of discrimination against minority groups in the United States has an adverse effect upon our relations with other countries. Racial discrimination furnishes grist for the Communist propaganda mills, and it raises doubts even among friendly nations as to the intensity of our devotion to the democratic faith.”</a:t>
            </a:r>
          </a:p>
          <a:p>
            <a:pPr lvl="1"/>
            <a:r>
              <a:rPr lang="en-US" dirty="0" smtClean="0"/>
              <a:t>“[Race discrimination] remains a source of constant embarrassment to the effective maintenance of our moral leadership of the free and democratic nations of the world.”</a:t>
            </a:r>
          </a:p>
          <a:p>
            <a:pPr marL="411480" lvl="1" indent="0">
              <a:buNone/>
            </a:pPr>
            <a:r>
              <a:rPr lang="en-US" dirty="0" smtClean="0"/>
              <a:t> – Secretary of State Dean Acheson, quoted in the </a:t>
            </a:r>
            <a:r>
              <a:rPr lang="en-US" i="1" dirty="0" smtClean="0"/>
              <a:t>Brown</a:t>
            </a:r>
            <a:r>
              <a:rPr lang="en-US" dirty="0" smtClean="0"/>
              <a:t> amicus brief</a:t>
            </a:r>
            <a:endParaRPr lang="en-US" dirty="0"/>
          </a:p>
        </p:txBody>
      </p:sp>
    </p:spTree>
    <p:extLst>
      <p:ext uri="{BB962C8B-B14F-4D97-AF65-F5344CB8AC3E}">
        <p14:creationId xmlns:p14="http://schemas.microsoft.com/office/powerpoint/2010/main" val="3585154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Brown</a:t>
            </a:r>
            <a:r>
              <a:rPr lang="en-US" dirty="0" smtClean="0"/>
              <a:t> and the Cold War</a:t>
            </a:r>
            <a:endParaRPr lang="en-US" i="1" dirty="0"/>
          </a:p>
        </p:txBody>
      </p:sp>
      <p:sp>
        <p:nvSpPr>
          <p:cNvPr id="3" name="Content Placeholder 2"/>
          <p:cNvSpPr>
            <a:spLocks noGrp="1"/>
          </p:cNvSpPr>
          <p:nvPr>
            <p:ph idx="1"/>
          </p:nvPr>
        </p:nvSpPr>
        <p:spPr/>
        <p:txBody>
          <a:bodyPr/>
          <a:lstStyle/>
          <a:p>
            <a:r>
              <a:rPr lang="en-US" dirty="0" smtClean="0"/>
              <a:t>As </a:t>
            </a:r>
            <a:r>
              <a:rPr lang="en-US" dirty="0"/>
              <a:t>civil rights advocates celebrated the </a:t>
            </a:r>
            <a:r>
              <a:rPr lang="en-US" i="1" dirty="0"/>
              <a:t>Brown</a:t>
            </a:r>
            <a:r>
              <a:rPr lang="en-US" dirty="0"/>
              <a:t> decision</a:t>
            </a:r>
            <a:r>
              <a:rPr lang="en-US" dirty="0" smtClean="0"/>
              <a:t>, W.E.B. </a:t>
            </a:r>
            <a:r>
              <a:rPr lang="en-US" dirty="0"/>
              <a:t>Du Bois, then 86 years old, noted that "no such decision would have been possible without the world pressure of communism," which rendered it "simply impossible for the United States to continue to lead a 'Free World' with race segregation kept legal over a third of its territory."</a:t>
            </a:r>
          </a:p>
          <a:p>
            <a:endParaRPr lang="en-US" dirty="0"/>
          </a:p>
        </p:txBody>
      </p:sp>
    </p:spTree>
    <p:extLst>
      <p:ext uri="{BB962C8B-B14F-4D97-AF65-F5344CB8AC3E}">
        <p14:creationId xmlns:p14="http://schemas.microsoft.com/office/powerpoint/2010/main" val="2019408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Brown – </a:t>
            </a:r>
            <a:r>
              <a:rPr lang="en-US" i="1" dirty="0" err="1" smtClean="0"/>
              <a:t>McLaurin</a:t>
            </a:r>
            <a:r>
              <a:rPr lang="en-US" i="1" dirty="0" smtClean="0"/>
              <a:t> v. Oklahoma State Regents</a:t>
            </a:r>
            <a:r>
              <a:rPr lang="en-US" dirty="0" smtClean="0"/>
              <a:t> (1950)</a:t>
            </a:r>
            <a:endParaRPr lang="en-US" dirty="0"/>
          </a:p>
        </p:txBody>
      </p:sp>
      <p:pic>
        <p:nvPicPr>
          <p:cNvPr id="6" name="Content Placeholder 5" descr="Sipuel.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4802" y="1939834"/>
            <a:ext cx="6059928" cy="4800600"/>
          </a:xfrm>
        </p:spPr>
      </p:pic>
    </p:spTree>
    <p:extLst>
      <p:ext uri="{BB962C8B-B14F-4D97-AF65-F5344CB8AC3E}">
        <p14:creationId xmlns:p14="http://schemas.microsoft.com/office/powerpoint/2010/main" val="159325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Brown – </a:t>
            </a:r>
            <a:r>
              <a:rPr lang="en-US" i="1" dirty="0" err="1" smtClean="0"/>
              <a:t>Sweatt</a:t>
            </a:r>
            <a:r>
              <a:rPr lang="en-US" i="1" dirty="0" smtClean="0"/>
              <a:t> v. Painter</a:t>
            </a:r>
            <a:r>
              <a:rPr lang="en-US" dirty="0" smtClean="0"/>
              <a:t> (1950)</a:t>
            </a:r>
            <a:r>
              <a:rPr lang="en-US" i="1" dirty="0" smtClean="0"/>
              <a:t> </a:t>
            </a:r>
            <a:endParaRPr lang="en-US" dirty="0"/>
          </a:p>
        </p:txBody>
      </p:sp>
      <p:sp>
        <p:nvSpPr>
          <p:cNvPr id="3" name="Content Placeholder 2"/>
          <p:cNvSpPr>
            <a:spLocks noGrp="1"/>
          </p:cNvSpPr>
          <p:nvPr>
            <p:ph sz="half" idx="1"/>
          </p:nvPr>
        </p:nvSpPr>
        <p:spPr/>
        <p:txBody>
          <a:bodyPr/>
          <a:lstStyle/>
          <a:p>
            <a:r>
              <a:rPr lang="en-US" dirty="0" smtClean="0"/>
              <a:t>Court rules that “intangibles” must be equal as well</a:t>
            </a:r>
          </a:p>
          <a:p>
            <a:r>
              <a:rPr lang="en-US" dirty="0" smtClean="0"/>
              <a:t>Marshall: the Court provided “a road map” to overturning </a:t>
            </a:r>
            <a:r>
              <a:rPr lang="en-US" i="1" dirty="0" err="1" smtClean="0"/>
              <a:t>Plessy</a:t>
            </a:r>
            <a:endParaRPr lang="en-US" dirty="0"/>
          </a:p>
        </p:txBody>
      </p:sp>
      <p:pic>
        <p:nvPicPr>
          <p:cNvPr id="5" name="Content Placeholder 4" descr="sweatt_photo.jpg"/>
          <p:cNvPicPr>
            <a:picLocks noGrp="1" noChangeAspect="1"/>
          </p:cNvPicPr>
          <p:nvPr>
            <p:ph sz="half" idx="2"/>
          </p:nvPr>
        </p:nvPicPr>
        <p:blipFill>
          <a:blip r:embed="rId3">
            <a:extLst>
              <a:ext uri="{28A0092B-C50C-407E-A947-70E740481C1C}">
                <a14:useLocalDpi xmlns:a14="http://schemas.microsoft.com/office/drawing/2010/main" val="0"/>
              </a:ext>
            </a:extLst>
          </a:blip>
          <a:srcRect t="1224" b="1224"/>
          <a:stretch>
            <a:fillRect/>
          </a:stretch>
        </p:blipFill>
        <p:spPr/>
      </p:pic>
    </p:spTree>
    <p:extLst>
      <p:ext uri="{BB962C8B-B14F-4D97-AF65-F5344CB8AC3E}">
        <p14:creationId xmlns:p14="http://schemas.microsoft.com/office/powerpoint/2010/main" val="986270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28139" y="366330"/>
            <a:ext cx="7437323" cy="805926"/>
          </a:xfrm>
        </p:spPr>
        <p:txBody>
          <a:bodyPr/>
          <a:lstStyle/>
          <a:p>
            <a:r>
              <a:rPr lang="en-US" dirty="0" smtClean="0"/>
              <a:t>Stage Four: 1954 -present</a:t>
            </a:r>
            <a:endParaRPr lang="en-US" dirty="0"/>
          </a:p>
        </p:txBody>
      </p:sp>
      <p:sp>
        <p:nvSpPr>
          <p:cNvPr id="5" name="Text Placeholder 4"/>
          <p:cNvSpPr>
            <a:spLocks noGrp="1"/>
          </p:cNvSpPr>
          <p:nvPr>
            <p:ph type="body" idx="1"/>
          </p:nvPr>
        </p:nvSpPr>
        <p:spPr>
          <a:xfrm>
            <a:off x="722314" y="989091"/>
            <a:ext cx="6824921" cy="561705"/>
          </a:xfrm>
        </p:spPr>
        <p:txBody>
          <a:bodyPr/>
          <a:lstStyle/>
          <a:p>
            <a:r>
              <a:rPr lang="en-US" dirty="0" smtClean="0"/>
              <a:t>The NAACP legal battle against school segregation</a:t>
            </a:r>
            <a:endParaRPr lang="en-US" dirty="0"/>
          </a:p>
        </p:txBody>
      </p:sp>
    </p:spTree>
    <p:extLst>
      <p:ext uri="{BB962C8B-B14F-4D97-AF65-F5344CB8AC3E}">
        <p14:creationId xmlns:p14="http://schemas.microsoft.com/office/powerpoint/2010/main" val="311903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Brown v. Board of Education</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77" y="2290763"/>
            <a:ext cx="8161989" cy="331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46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Separate Schools – Clarendon County, South Carolina</a:t>
            </a:r>
            <a:endParaRPr lang="en-US" dirty="0"/>
          </a:p>
        </p:txBody>
      </p:sp>
      <p:sp>
        <p:nvSpPr>
          <p:cNvPr id="5" name="Content Placeholder 4"/>
          <p:cNvSpPr>
            <a:spLocks noGrp="1"/>
          </p:cNvSpPr>
          <p:nvPr>
            <p:ph idx="1"/>
          </p:nvPr>
        </p:nvSpPr>
        <p:spPr/>
        <p:txBody>
          <a:bodyPr/>
          <a:lstStyle/>
          <a:p>
            <a:r>
              <a:rPr lang="en-US" dirty="0" smtClean="0"/>
              <a:t>4,590 black households in 1950</a:t>
            </a:r>
          </a:p>
          <a:p>
            <a:r>
              <a:rPr lang="en-US" dirty="0" smtClean="0"/>
              <a:t>2/3 earned less than $1,000/year ($8,950 today)</a:t>
            </a:r>
          </a:p>
          <a:p>
            <a:r>
              <a:rPr lang="en-US" dirty="0" smtClean="0"/>
              <a:t>Only 280 households earned more than $2,000/year</a:t>
            </a:r>
          </a:p>
          <a:p>
            <a:r>
              <a:rPr lang="en-US" dirty="0" smtClean="0"/>
              <a:t>35% of all black adults were illiterate</a:t>
            </a:r>
          </a:p>
          <a:p>
            <a:r>
              <a:rPr lang="en-US" dirty="0" smtClean="0"/>
              <a:t>Schools</a:t>
            </a:r>
          </a:p>
          <a:p>
            <a:pPr lvl="1"/>
            <a:r>
              <a:rPr lang="en-US" dirty="0" smtClean="0"/>
              <a:t>$179 per white child -- $43 per black child</a:t>
            </a:r>
          </a:p>
          <a:p>
            <a:pPr lvl="1"/>
            <a:r>
              <a:rPr lang="en-US" dirty="0" smtClean="0"/>
              <a:t>Total value of 61 black schools (attended by 6,531) -- $194,575</a:t>
            </a:r>
          </a:p>
          <a:p>
            <a:pPr lvl="1"/>
            <a:r>
              <a:rPr lang="en-US" dirty="0" smtClean="0"/>
              <a:t>Total value of white schools (attended by 2,375) -- $673,850</a:t>
            </a:r>
            <a:endParaRPr lang="en-US" dirty="0"/>
          </a:p>
        </p:txBody>
      </p:sp>
    </p:spTree>
    <p:extLst>
      <p:ext uri="{BB962C8B-B14F-4D97-AF65-F5344CB8AC3E}">
        <p14:creationId xmlns:p14="http://schemas.microsoft.com/office/powerpoint/2010/main" val="6402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“Adjusting to pathology is not health. The way the northern kids were fighting it can be seen as a better sign. The little southern children would point to a black doll and say, `Oh, yeah, that’s me there – that’s a n_____ -- I’m a n_____,’ and they said it almost cheerfully. In the northern cities, the question clearly through the kids into a much more emotional state and often they’d point to the white doll.”</a:t>
            </a:r>
          </a:p>
          <a:p>
            <a:pPr marL="114300" indent="0">
              <a:buNone/>
            </a:pPr>
            <a:r>
              <a:rPr lang="en-US" dirty="0" smtClean="0"/>
              <a:t>-- Kenneth Clark</a:t>
            </a:r>
            <a:endParaRPr lang="en-US" dirty="0"/>
          </a:p>
        </p:txBody>
      </p:sp>
      <p:pic>
        <p:nvPicPr>
          <p:cNvPr id="4" name="Picture 3" descr="Kenneth Cl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224" y="3934477"/>
            <a:ext cx="3631706" cy="2923523"/>
          </a:xfrm>
          <a:prstGeom prst="rect">
            <a:avLst/>
          </a:prstGeom>
        </p:spPr>
      </p:pic>
    </p:spTree>
    <p:extLst>
      <p:ext uri="{BB962C8B-B14F-4D97-AF65-F5344CB8AC3E}">
        <p14:creationId xmlns:p14="http://schemas.microsoft.com/office/powerpoint/2010/main" val="1594312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ack School Maryland.jpg"/>
          <p:cNvPicPr>
            <a:picLocks noGrp="1" noChangeAspect="1"/>
          </p:cNvPicPr>
          <p:nvPr>
            <p:ph idx="1"/>
          </p:nvPr>
        </p:nvPicPr>
        <p:blipFill>
          <a:blip r:embed="rId3">
            <a:extLst>
              <a:ext uri="{28A0092B-C50C-407E-A947-70E740481C1C}">
                <a14:useLocalDpi xmlns:a14="http://schemas.microsoft.com/office/drawing/2010/main" val="0"/>
              </a:ext>
            </a:extLst>
          </a:blip>
          <a:srcRect t="27409" b="27409"/>
          <a:stretch>
            <a:fillRect/>
          </a:stretch>
        </p:blipFill>
        <p:spPr>
          <a:xfrm>
            <a:off x="1055605" y="1600200"/>
            <a:ext cx="7620000" cy="4800600"/>
          </a:xfrm>
        </p:spPr>
      </p:pic>
    </p:spTree>
    <p:extLst>
      <p:ext uri="{BB962C8B-B14F-4D97-AF65-F5344CB8AC3E}">
        <p14:creationId xmlns:p14="http://schemas.microsoft.com/office/powerpoint/2010/main" val="3941305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ACP Leadership.jpg"/>
          <p:cNvPicPr>
            <a:picLocks noGrp="1" noChangeAspect="1"/>
          </p:cNvPicPr>
          <p:nvPr>
            <p:ph idx="1"/>
          </p:nvPr>
        </p:nvPicPr>
        <p:blipFill>
          <a:blip r:embed="rId3">
            <a:extLst>
              <a:ext uri="{28A0092B-C50C-407E-A947-70E740481C1C}">
                <a14:useLocalDpi xmlns:a14="http://schemas.microsoft.com/office/drawing/2010/main" val="0"/>
              </a:ext>
            </a:extLst>
          </a:blip>
          <a:srcRect t="10930" b="10930"/>
          <a:stretch>
            <a:fillRect/>
          </a:stretch>
        </p:blipFill>
        <p:spPr/>
      </p:pic>
    </p:spTree>
    <p:extLst>
      <p:ext uri="{BB962C8B-B14F-4D97-AF65-F5344CB8AC3E}">
        <p14:creationId xmlns:p14="http://schemas.microsoft.com/office/powerpoint/2010/main" val="193360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indent="0">
              <a:buNone/>
            </a:pPr>
            <a:r>
              <a:rPr lang="en-US" dirty="0" smtClean="0"/>
              <a:t>“A black man born in Boston has a right to oppose any separation of schools by color . . . . But this black man in Boston, has no right, after he has made this academic pronouncement to send his own helpless immature child into school where white children kick, cuff or abuse him, or where teachers openly and persistently neglect or hurt or dwarf its soul.”</a:t>
            </a:r>
          </a:p>
          <a:p>
            <a:pPr marL="114300" indent="0">
              <a:buNone/>
            </a:pPr>
            <a:r>
              <a:rPr lang="en-US" dirty="0" smtClean="0"/>
              <a:t>-- W. E. B. </a:t>
            </a:r>
            <a:r>
              <a:rPr lang="en-US" dirty="0" err="1" smtClean="0"/>
              <a:t>DuBois</a:t>
            </a:r>
            <a:r>
              <a:rPr lang="en-US" dirty="0" smtClean="0"/>
              <a:t>, “Separation and Self-respect” 1934</a:t>
            </a:r>
            <a:endParaRPr lang="en-US" dirty="0"/>
          </a:p>
        </p:txBody>
      </p:sp>
      <p:pic>
        <p:nvPicPr>
          <p:cNvPr id="4" name="Content Placeholder 6" descr="dubois285.jpg"/>
          <p:cNvPicPr>
            <a:picLocks noChangeAspect="1"/>
          </p:cNvPicPr>
          <p:nvPr/>
        </p:nvPicPr>
        <p:blipFill>
          <a:blip r:embed="rId3">
            <a:extLst>
              <a:ext uri="{28A0092B-C50C-407E-A947-70E740481C1C}">
                <a14:useLocalDpi xmlns:a14="http://schemas.microsoft.com/office/drawing/2010/main" val="0"/>
              </a:ext>
            </a:extLst>
          </a:blip>
          <a:srcRect l="7496" r="7496"/>
          <a:stretch>
            <a:fillRect/>
          </a:stretch>
        </p:blipFill>
        <p:spPr>
          <a:xfrm>
            <a:off x="6880797" y="3990602"/>
            <a:ext cx="2142479" cy="2688812"/>
          </a:xfrm>
          <a:prstGeom prst="rect">
            <a:avLst/>
          </a:prstGeom>
        </p:spPr>
      </p:pic>
    </p:spTree>
    <p:extLst>
      <p:ext uri="{BB962C8B-B14F-4D97-AF65-F5344CB8AC3E}">
        <p14:creationId xmlns:p14="http://schemas.microsoft.com/office/powerpoint/2010/main" val="29537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hool Building Virginia.jpg"/>
          <p:cNvPicPr>
            <a:picLocks noGrp="1" noChangeAspect="1"/>
          </p:cNvPicPr>
          <p:nvPr>
            <p:ph idx="1"/>
          </p:nvPr>
        </p:nvPicPr>
        <p:blipFill>
          <a:blip r:embed="rId3">
            <a:extLst>
              <a:ext uri="{28A0092B-C50C-407E-A947-70E740481C1C}">
                <a14:useLocalDpi xmlns:a14="http://schemas.microsoft.com/office/drawing/2010/main" val="0"/>
              </a:ext>
            </a:extLst>
          </a:blip>
          <a:srcRect t="5595" b="5595"/>
          <a:stretch>
            <a:fillRect/>
          </a:stretch>
        </p:blipFill>
        <p:spPr/>
      </p:pic>
    </p:spTree>
    <p:extLst>
      <p:ext uri="{BB962C8B-B14F-4D97-AF65-F5344CB8AC3E}">
        <p14:creationId xmlns:p14="http://schemas.microsoft.com/office/powerpoint/2010/main" val="3276038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shall and Houston.jpg"/>
          <p:cNvPicPr>
            <a:picLocks noGrp="1" noChangeAspect="1"/>
          </p:cNvPicPr>
          <p:nvPr>
            <p:ph idx="1"/>
          </p:nvPr>
        </p:nvPicPr>
        <p:blipFill>
          <a:blip r:embed="rId3">
            <a:extLst>
              <a:ext uri="{28A0092B-C50C-407E-A947-70E740481C1C}">
                <a14:useLocalDpi xmlns:a14="http://schemas.microsoft.com/office/drawing/2010/main" val="0"/>
              </a:ext>
            </a:extLst>
          </a:blip>
          <a:srcRect t="11006" b="11006"/>
          <a:stretch>
            <a:fillRect/>
          </a:stretch>
        </p:blipFill>
        <p:spPr/>
      </p:pic>
    </p:spTree>
    <p:extLst>
      <p:ext uri="{BB962C8B-B14F-4D97-AF65-F5344CB8AC3E}">
        <p14:creationId xmlns:p14="http://schemas.microsoft.com/office/powerpoint/2010/main" val="18342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hool house SC 1936.jpg"/>
          <p:cNvPicPr>
            <a:picLocks noGrp="1" noChangeAspect="1"/>
          </p:cNvPicPr>
          <p:nvPr>
            <p:ph idx="1"/>
          </p:nvPr>
        </p:nvPicPr>
        <p:blipFill>
          <a:blip r:embed="rId3">
            <a:extLst>
              <a:ext uri="{28A0092B-C50C-407E-A947-70E740481C1C}">
                <a14:useLocalDpi xmlns:a14="http://schemas.microsoft.com/office/drawing/2010/main" val="0"/>
              </a:ext>
            </a:extLst>
          </a:blip>
          <a:srcRect t="8000" b="8000"/>
          <a:stretch>
            <a:fillRect/>
          </a:stretch>
        </p:blipFill>
        <p:spPr/>
      </p:pic>
    </p:spTree>
    <p:extLst>
      <p:ext uri="{BB962C8B-B14F-4D97-AF65-F5344CB8AC3E}">
        <p14:creationId xmlns:p14="http://schemas.microsoft.com/office/powerpoint/2010/main" val="3299369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Rides</a:t>
            </a:r>
            <a:endParaRPr lang="en-US" dirty="0"/>
          </a:p>
        </p:txBody>
      </p:sp>
      <p:sp>
        <p:nvSpPr>
          <p:cNvPr id="3" name="Content Placeholder 2"/>
          <p:cNvSpPr>
            <a:spLocks noGrp="1"/>
          </p:cNvSpPr>
          <p:nvPr>
            <p:ph idx="1"/>
          </p:nvPr>
        </p:nvSpPr>
        <p:spPr/>
        <p:txBody>
          <a:bodyPr/>
          <a:lstStyle/>
          <a:p>
            <a:r>
              <a:rPr lang="en-US" dirty="0" smtClean="0"/>
              <a:t>CORE (Congress of Racial Equality)</a:t>
            </a:r>
          </a:p>
          <a:p>
            <a:pPr lvl="1"/>
            <a:r>
              <a:rPr lang="en-US" dirty="0" smtClean="0"/>
              <a:t>Founded by James Farmer and Bayard Rustin</a:t>
            </a:r>
          </a:p>
          <a:p>
            <a:pPr lvl="2"/>
            <a:r>
              <a:rPr lang="en-US" dirty="0" smtClean="0"/>
              <a:t>Dedicated to </a:t>
            </a:r>
            <a:r>
              <a:rPr lang="en-US" dirty="0" err="1" smtClean="0"/>
              <a:t>Ghandian</a:t>
            </a:r>
            <a:r>
              <a:rPr lang="en-US" dirty="0" smtClean="0"/>
              <a:t> non-violent direct protest</a:t>
            </a:r>
          </a:p>
          <a:p>
            <a:pPr lvl="2"/>
            <a:r>
              <a:rPr lang="en-US" dirty="0" smtClean="0"/>
              <a:t>Organized sit-ins in the North during WWII</a:t>
            </a:r>
          </a:p>
          <a:p>
            <a:pPr lvl="2"/>
            <a:r>
              <a:rPr lang="en-US" dirty="0" smtClean="0"/>
              <a:t>1947 “Journey of Reconciliation”</a:t>
            </a:r>
          </a:p>
          <a:p>
            <a:pPr lvl="3"/>
            <a:r>
              <a:rPr lang="en-US" dirty="0" smtClean="0"/>
              <a:t>16 black and white men rode a bus into the upper South to test laws prohibiting segregation in interstate transportation</a:t>
            </a:r>
          </a:p>
          <a:p>
            <a:pPr lvl="3"/>
            <a:r>
              <a:rPr lang="en-US" dirty="0" smtClean="0"/>
              <a:t>Assaulted and arrested outside Chapel Hill, NC</a:t>
            </a:r>
          </a:p>
          <a:p>
            <a:pPr lvl="4"/>
            <a:r>
              <a:rPr lang="en-US" dirty="0" smtClean="0"/>
              <a:t>Sentenced to 30 days on a road gang</a:t>
            </a:r>
          </a:p>
          <a:p>
            <a:r>
              <a:rPr lang="en-US" dirty="0" smtClean="0"/>
              <a:t>In 1961, Farmer and Rustin decided to revive the protest to text segregation in bus terminals used on interstate bus routes</a:t>
            </a:r>
            <a:endParaRPr lang="en-US" dirty="0"/>
          </a:p>
        </p:txBody>
      </p:sp>
    </p:spTree>
    <p:extLst>
      <p:ext uri="{BB962C8B-B14F-4D97-AF65-F5344CB8AC3E}">
        <p14:creationId xmlns:p14="http://schemas.microsoft.com/office/powerpoint/2010/main" val="107983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The use of courts rests on an “inherent fallacy . . . In the failure to appreciate the fact that the instruments of the state are merely reflections of the political and economic ideology of the dominant group. . . . The Constitution is a very flexible instrument and that, in the nature of things, it cannot be anything more than the controlling elements in the American society wish it to be.” </a:t>
            </a:r>
          </a:p>
          <a:p>
            <a:pPr marL="114300" indent="0">
              <a:buNone/>
            </a:pPr>
            <a:r>
              <a:rPr lang="en-US" dirty="0" smtClean="0"/>
              <a:t>-- Ralph Bunche, 1935</a:t>
            </a:r>
            <a:endParaRPr lang="en-US" dirty="0"/>
          </a:p>
        </p:txBody>
      </p:sp>
      <p:pic>
        <p:nvPicPr>
          <p:cNvPr id="4" name="Picture 3" descr="ralph-bunc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129" y="3916457"/>
            <a:ext cx="3386071" cy="2821726"/>
          </a:xfrm>
          <a:prstGeom prst="rect">
            <a:avLst/>
          </a:prstGeom>
        </p:spPr>
      </p:pic>
    </p:spTree>
    <p:extLst>
      <p:ext uri="{BB962C8B-B14F-4D97-AF65-F5344CB8AC3E}">
        <p14:creationId xmlns:p14="http://schemas.microsoft.com/office/powerpoint/2010/main" val="570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“To separate them from others of similar age and qualifications solely because of their race generates a feeling of inferiority as to their status in the community that may affect their hearts and minds in a way unlikely ever to be undone.”</a:t>
            </a:r>
          </a:p>
          <a:p>
            <a:pPr marL="114300" indent="0">
              <a:buNone/>
            </a:pPr>
            <a:r>
              <a:rPr lang="en-US" dirty="0" smtClean="0"/>
              <a:t>-- Justice Earl Warren, majority opinion, </a:t>
            </a:r>
            <a:r>
              <a:rPr lang="en-US" i="1" dirty="0" smtClean="0"/>
              <a:t>Brown v. </a:t>
            </a:r>
            <a:r>
              <a:rPr lang="en-US" dirty="0" smtClean="0"/>
              <a:t>Board, 1954 </a:t>
            </a:r>
            <a:endParaRPr lang="en-US" dirty="0"/>
          </a:p>
        </p:txBody>
      </p:sp>
    </p:spTree>
    <p:extLst>
      <p:ext uri="{BB962C8B-B14F-4D97-AF65-F5344CB8AC3E}">
        <p14:creationId xmlns:p14="http://schemas.microsoft.com/office/powerpoint/2010/main" val="10836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0514"/>
            <a:ext cx="7620000" cy="5430286"/>
          </a:xfrm>
        </p:spPr>
        <p:txBody>
          <a:bodyPr/>
          <a:lstStyle/>
          <a:p>
            <a:pPr marL="114300" indent="0">
              <a:buNone/>
            </a:pPr>
            <a:r>
              <a:rPr lang="en-US" dirty="0"/>
              <a:t>"From the standpoint of education, we would have been better served had the court in </a:t>
            </a:r>
            <a:r>
              <a:rPr lang="en-US" i="1" dirty="0"/>
              <a:t>Brown</a:t>
            </a:r>
            <a:r>
              <a:rPr lang="en-US" dirty="0"/>
              <a:t> rejected the petitioners' arguments to overrule </a:t>
            </a:r>
            <a:r>
              <a:rPr lang="en-US" i="1" dirty="0" err="1"/>
              <a:t>Plessy</a:t>
            </a:r>
            <a:r>
              <a:rPr lang="en-US" i="1" dirty="0"/>
              <a:t> v. </a:t>
            </a:r>
            <a:r>
              <a:rPr lang="en-US" i="1" dirty="0" smtClean="0"/>
              <a:t>Ferguson</a:t>
            </a:r>
            <a:r>
              <a:rPr lang="en-US" dirty="0"/>
              <a:t> </a:t>
            </a:r>
            <a:r>
              <a:rPr lang="en-US" dirty="0" smtClean="0"/>
              <a:t>. . . . "</a:t>
            </a:r>
            <a:r>
              <a:rPr lang="en-US" dirty="0"/>
              <a:t>Our hopes that it would </a:t>
            </a:r>
            <a:r>
              <a:rPr lang="en-US" dirty="0" smtClean="0"/>
              <a:t>[remove barriers to equal education]have </a:t>
            </a:r>
            <a:r>
              <a:rPr lang="en-US" dirty="0"/>
              <a:t>been replaced by a reluctant observation that it unintentionally replaced overt barriers with less obvious but equally obstructive new </a:t>
            </a:r>
            <a:r>
              <a:rPr lang="en-US" dirty="0" smtClean="0"/>
              <a:t>ones." </a:t>
            </a:r>
          </a:p>
          <a:p>
            <a:pPr marL="114300" indent="0">
              <a:buNone/>
            </a:pPr>
            <a:endParaRPr lang="en-US" dirty="0"/>
          </a:p>
          <a:p>
            <a:pPr marL="114300" indent="0">
              <a:buNone/>
            </a:pPr>
            <a:r>
              <a:rPr lang="en-US" dirty="0" smtClean="0"/>
              <a:t>-- Derrick Bell, speech at Stanford Univ., 2004</a:t>
            </a:r>
            <a:endParaRPr lang="en-US" dirty="0"/>
          </a:p>
        </p:txBody>
      </p:sp>
      <p:pic>
        <p:nvPicPr>
          <p:cNvPr id="4" name="Picture 3" descr="B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843" y="4223877"/>
            <a:ext cx="3713729" cy="2418453"/>
          </a:xfrm>
          <a:prstGeom prst="rect">
            <a:avLst/>
          </a:prstGeom>
        </p:spPr>
      </p:pic>
    </p:spTree>
    <p:extLst>
      <p:ext uri="{BB962C8B-B14F-4D97-AF65-F5344CB8AC3E}">
        <p14:creationId xmlns:p14="http://schemas.microsoft.com/office/powerpoint/2010/main" val="33884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28139" y="366330"/>
            <a:ext cx="7437323" cy="805926"/>
          </a:xfrm>
        </p:spPr>
        <p:txBody>
          <a:bodyPr/>
          <a:lstStyle/>
          <a:p>
            <a:r>
              <a:rPr lang="en-US" dirty="0" smtClean="0"/>
              <a:t>Stage One: 1909-34</a:t>
            </a:r>
            <a:endParaRPr lang="en-US" dirty="0"/>
          </a:p>
        </p:txBody>
      </p:sp>
      <p:sp>
        <p:nvSpPr>
          <p:cNvPr id="5" name="Text Placeholder 4"/>
          <p:cNvSpPr>
            <a:spLocks noGrp="1"/>
          </p:cNvSpPr>
          <p:nvPr>
            <p:ph type="body" idx="1"/>
          </p:nvPr>
        </p:nvSpPr>
        <p:spPr>
          <a:xfrm>
            <a:off x="722314" y="989091"/>
            <a:ext cx="6824921" cy="561705"/>
          </a:xfrm>
        </p:spPr>
        <p:txBody>
          <a:bodyPr/>
          <a:lstStyle/>
          <a:p>
            <a:r>
              <a:rPr lang="en-US" dirty="0" smtClean="0"/>
              <a:t>The NAACP legal battle against school segregation</a:t>
            </a:r>
            <a:endParaRPr lang="en-US" dirty="0"/>
          </a:p>
        </p:txBody>
      </p:sp>
    </p:spTree>
    <p:extLst>
      <p:ext uri="{BB962C8B-B14F-4D97-AF65-F5344CB8AC3E}">
        <p14:creationId xmlns:p14="http://schemas.microsoft.com/office/powerpoint/2010/main" val="221365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the Jim Crow South</a:t>
            </a:r>
            <a:endParaRPr lang="en-US" dirty="0"/>
          </a:p>
        </p:txBody>
      </p:sp>
      <p:sp>
        <p:nvSpPr>
          <p:cNvPr id="3" name="Content Placeholder 2"/>
          <p:cNvSpPr>
            <a:spLocks noGrp="1"/>
          </p:cNvSpPr>
          <p:nvPr>
            <p:ph sz="half" idx="1"/>
          </p:nvPr>
        </p:nvSpPr>
        <p:spPr>
          <a:xfrm>
            <a:off x="301752" y="1600200"/>
            <a:ext cx="3660648" cy="4453128"/>
          </a:xfrm>
        </p:spPr>
        <p:txBody>
          <a:bodyPr/>
          <a:lstStyle/>
          <a:p>
            <a:r>
              <a:rPr lang="en-US" sz="2400" dirty="0" smtClean="0"/>
              <a:t>“Unequal justice interacted with disfranchisement, segregation, economic exploitation, inferior schooling, and violence to remind blacks of all ages and classes where power rested in the society.” – </a:t>
            </a:r>
            <a:r>
              <a:rPr lang="en-US" sz="1400" i="1" dirty="0" smtClean="0"/>
              <a:t>Leon </a:t>
            </a:r>
            <a:r>
              <a:rPr lang="en-US" sz="1400" i="1" dirty="0" err="1" smtClean="0"/>
              <a:t>Litwack</a:t>
            </a:r>
            <a:endParaRPr lang="en-US" sz="1400" i="1" dirty="0" smtClean="0"/>
          </a:p>
          <a:p>
            <a:endParaRPr lang="en-US" dirty="0"/>
          </a:p>
        </p:txBody>
      </p:sp>
      <p:pic>
        <p:nvPicPr>
          <p:cNvPr id="6" name="Picture 2" descr="segregation"/>
          <p:cNvPicPr>
            <a:picLocks noChangeAspect="1" noChangeArrowheads="1"/>
          </p:cNvPicPr>
          <p:nvPr/>
        </p:nvPicPr>
        <p:blipFill>
          <a:blip r:embed="rId3" cstate="print"/>
          <a:srcRect/>
          <a:stretch>
            <a:fillRect/>
          </a:stretch>
        </p:blipFill>
        <p:spPr bwMode="auto">
          <a:xfrm>
            <a:off x="4114800" y="1600200"/>
            <a:ext cx="459401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677</TotalTime>
  <Words>3969</Words>
  <Application>Microsoft Office PowerPoint</Application>
  <PresentationFormat>On-screen Show (4:3)</PresentationFormat>
  <Paragraphs>222</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Adjacency</vt:lpstr>
      <vt:lpstr>1_Adjacency</vt:lpstr>
      <vt:lpstr>2_Adjacency</vt:lpstr>
      <vt:lpstr>Brown v. Board of Education</vt:lpstr>
      <vt:lpstr>PowerPoint Presentation</vt:lpstr>
      <vt:lpstr>PowerPoint Presentation</vt:lpstr>
      <vt:lpstr>PowerPoint Presentation</vt:lpstr>
      <vt:lpstr>PowerPoint Presentation</vt:lpstr>
      <vt:lpstr>PowerPoint Presentation</vt:lpstr>
      <vt:lpstr>PowerPoint Presentation</vt:lpstr>
      <vt:lpstr>Stage One: 1909-34</vt:lpstr>
      <vt:lpstr>Context: the Jim Crow South</vt:lpstr>
      <vt:lpstr>PowerPoint Presentation</vt:lpstr>
      <vt:lpstr>Springfield, Illinois Riot, 1908</vt:lpstr>
      <vt:lpstr>The NAACP</vt:lpstr>
      <vt:lpstr>PowerPoint Presentation</vt:lpstr>
      <vt:lpstr>NAACP Goals and Tactics</vt:lpstr>
      <vt:lpstr>NAACP Legal Bureau</vt:lpstr>
      <vt:lpstr>Stage Two: 1934-38</vt:lpstr>
      <vt:lpstr>Charles Hamilton Houston</vt:lpstr>
      <vt:lpstr>Charles Hamilton Houston</vt:lpstr>
      <vt:lpstr>Charles Hamilton Houston</vt:lpstr>
      <vt:lpstr>PowerPoint Presentation</vt:lpstr>
      <vt:lpstr>Thurgood Marshall</vt:lpstr>
      <vt:lpstr>Houston and Marshall</vt:lpstr>
      <vt:lpstr>Houston and Marshall -- Strategy</vt:lpstr>
      <vt:lpstr>Houston’s Three-Pronged Strategy</vt:lpstr>
      <vt:lpstr>W. E. B. DuBois – Critic of the NAACP Legal Approach</vt:lpstr>
      <vt:lpstr>Gradualism – Graduate and Professional School Cases</vt:lpstr>
      <vt:lpstr>Missouri ex rel. Gaines v. Canada (1938) </vt:lpstr>
      <vt:lpstr>Stage THree: 1941-50</vt:lpstr>
      <vt:lpstr>Growing Momentum for Anti-racism – World War II</vt:lpstr>
      <vt:lpstr>Brown and the Cold War</vt:lpstr>
      <vt:lpstr>Brown and the Cold War</vt:lpstr>
      <vt:lpstr>Approaching Brown – McLaurin v. Oklahoma State Regents (1950)</vt:lpstr>
      <vt:lpstr>Approaching Brown – Sweatt v. Painter (1950) </vt:lpstr>
      <vt:lpstr>Stage Four: 1954 -present</vt:lpstr>
      <vt:lpstr>Brown v. Board of Education</vt:lpstr>
      <vt:lpstr>Separate Schools – Clarendon County, South Carolina</vt:lpstr>
      <vt:lpstr>PowerPoint Presentation</vt:lpstr>
      <vt:lpstr>PowerPoint Presentation</vt:lpstr>
      <vt:lpstr>PowerPoint Presentation</vt:lpstr>
      <vt:lpstr>PowerPoint Presentation</vt:lpstr>
      <vt:lpstr>PowerPoint Presentation</vt:lpstr>
      <vt:lpstr>PowerPoint Presentation</vt:lpstr>
      <vt:lpstr>Freedom Rides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Reid</dc:creator>
  <cp:lastModifiedBy>Orr, Angela</cp:lastModifiedBy>
  <cp:revision>52</cp:revision>
  <cp:lastPrinted>2012-03-03T16:19:38Z</cp:lastPrinted>
  <dcterms:created xsi:type="dcterms:W3CDTF">2012-03-02T16:31:27Z</dcterms:created>
  <dcterms:modified xsi:type="dcterms:W3CDTF">2012-03-03T22:04:29Z</dcterms:modified>
</cp:coreProperties>
</file>