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8" r:id="rId3"/>
    <p:sldId id="257" r:id="rId4"/>
    <p:sldId id="261" r:id="rId5"/>
    <p:sldId id="260" r:id="rId6"/>
    <p:sldId id="269" r:id="rId7"/>
    <p:sldId id="270" r:id="rId8"/>
    <p:sldId id="271" r:id="rId9"/>
    <p:sldId id="262" r:id="rId10"/>
    <p:sldId id="263" r:id="rId11"/>
    <p:sldId id="259" r:id="rId12"/>
    <p:sldId id="272" r:id="rId13"/>
    <p:sldId id="264" r:id="rId14"/>
    <p:sldId id="265" r:id="rId15"/>
    <p:sldId id="268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82" y="-5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2105-4F36-45CD-A111-D40EB1308430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22B3E-3273-4AAD-9D1F-2665ABFBB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2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E03389-3C14-484D-8AAD-B8C412AB5B41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9C87593-1642-419A-B42F-7732458B59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Rights &amp; 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Exploring </a:t>
            </a:r>
          </a:p>
          <a:p>
            <a:pPr algn="ctr"/>
            <a:r>
              <a:rPr lang="en-US" dirty="0" smtClean="0"/>
              <a:t>Brown v. Board of Education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The Freedom Riders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0"/>
            <a:ext cx="1981200" cy="2476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2" y="1752599"/>
            <a:ext cx="4443808" cy="307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5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Segregation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peruse the readings provided on this issue. </a:t>
            </a:r>
          </a:p>
          <a:p>
            <a:r>
              <a:rPr lang="en-US" dirty="0" smtClean="0"/>
              <a:t>Highlight anything that stands out to you.</a:t>
            </a:r>
            <a:endParaRPr lang="en-US" dirty="0"/>
          </a:p>
        </p:txBody>
      </p:sp>
      <p:pic>
        <p:nvPicPr>
          <p:cNvPr id="4098" name="Picture 2" descr="http://www.crmvet.org/crmpics/princedw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2400"/>
            <a:ext cx="333375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 Short Small Group Seminar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2316009"/>
            <a:ext cx="3631059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small group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2974694"/>
            <a:ext cx="3623377" cy="3426106"/>
          </a:xfrm>
          <a:solidFill>
            <a:schemeClr val="accent6"/>
          </a:solidFill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Small group seminars try to get to the heart of an issue and come to a better understanding of the complexities inherent in the issue.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Like a Socratic Seminar; sometimes used with less time for preparation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2316010"/>
            <a:ext cx="3419354" cy="639762"/>
          </a:xfrm>
        </p:spPr>
        <p:txBody>
          <a:bodyPr>
            <a:noAutofit/>
          </a:bodyPr>
          <a:lstStyle/>
          <a:p>
            <a:r>
              <a:rPr lang="en-US" sz="2000" b="0" dirty="0" smtClean="0">
                <a:latin typeface="+mj-lt"/>
                <a:cs typeface="Aharoni" pitchFamily="2" charset="-79"/>
              </a:rPr>
              <a:t>Is school segregation a problem today?</a:t>
            </a:r>
            <a:endParaRPr lang="en-US" sz="2000" b="0" dirty="0">
              <a:latin typeface="+mj-lt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813048" cy="3426106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With a group of 3 or 4: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Look </a:t>
            </a:r>
            <a:r>
              <a:rPr lang="en-US" dirty="0">
                <a:solidFill>
                  <a:schemeClr val="bg1"/>
                </a:solidFill>
              </a:rPr>
              <a:t>at the evidence in front of you. What stands out? What is compelling? What troubles you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Discuss these openly with your group.  Make note of the most compelling assertion or question made by another member of your group.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1447801"/>
            <a:ext cx="6637468" cy="1219199"/>
          </a:xfrm>
        </p:spPr>
        <p:txBody>
          <a:bodyPr/>
          <a:lstStyle/>
          <a:p>
            <a:r>
              <a:rPr lang="en-US" dirty="0" smtClean="0"/>
              <a:t>LUNCH!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5711683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3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Textual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Should become central to your pedagogy</a:t>
            </a:r>
          </a:p>
          <a:p>
            <a:pPr lvl="1"/>
            <a:r>
              <a:rPr lang="en-US" dirty="0" smtClean="0"/>
              <a:t>Centrality of deep analysis is focused on three ideas:</a:t>
            </a:r>
          </a:p>
          <a:p>
            <a:pPr lvl="2"/>
            <a:r>
              <a:rPr lang="en-US" dirty="0" smtClean="0"/>
              <a:t>What method will I employ?</a:t>
            </a:r>
          </a:p>
          <a:p>
            <a:pPr lvl="2"/>
            <a:r>
              <a:rPr lang="en-US" dirty="0" smtClean="0"/>
              <a:t>How close do we need to go?</a:t>
            </a:r>
          </a:p>
          <a:p>
            <a:pPr lvl="2"/>
            <a:r>
              <a:rPr lang="en-US" dirty="0" smtClean="0"/>
              <a:t>How will I entwine strategies to keep a healthy balance of whole group modeling, small group analysis, and independent reading?</a:t>
            </a:r>
          </a:p>
          <a:p>
            <a:r>
              <a:rPr lang="en-US" dirty="0" smtClean="0"/>
              <a:t>Strategy 1: Whole group text-dependent questions around a central text (trainings provided)</a:t>
            </a:r>
          </a:p>
          <a:p>
            <a:r>
              <a:rPr lang="en-US" dirty="0" smtClean="0"/>
              <a:t>Strategy 2: Small group Super Annotation</a:t>
            </a:r>
          </a:p>
          <a:p>
            <a:r>
              <a:rPr lang="en-US" dirty="0" smtClean="0"/>
              <a:t>Strategy 3: Individual readings with appropriate strategy (like QCQ or something you create that works well with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CQ Independent Reading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381002"/>
            <a:ext cx="9990667" cy="762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4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 read through the short segments from the Freedom Rider’s Teaching Guide (available online).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Fill out the QCQ Textual Analysis form as you read.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 do you have?</a:t>
            </a:r>
          </a:p>
          <a:p>
            <a:r>
              <a:rPr lang="en-US" dirty="0" smtClean="0"/>
              <a:t>What surprised you?</a:t>
            </a:r>
          </a:p>
          <a:p>
            <a:r>
              <a:rPr lang="en-US" dirty="0" smtClean="0"/>
              <a:t>Could you clips from this film in your own class? If so, for what purpose and in what manner?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78" y="4114800"/>
            <a:ext cx="38100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4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MS &amp; HS Common Core Trainings for selected participants from each school throughout the month of March</a:t>
            </a:r>
          </a:p>
          <a:p>
            <a:r>
              <a:rPr lang="en-US" dirty="0"/>
              <a:t>First Draft (complete but not perfect) of Discussion Lesson due to Sue on March 26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Final lesson (perfect) due by April 16.</a:t>
            </a:r>
          </a:p>
          <a:p>
            <a:r>
              <a:rPr lang="en-US" dirty="0" smtClean="0"/>
              <a:t>History Day: March 31 at Wooster High School</a:t>
            </a:r>
          </a:p>
          <a:p>
            <a:r>
              <a:rPr lang="en-US" dirty="0" smtClean="0"/>
              <a:t>Saturday Seminar: Students &amp; the Constitution on April 21</a:t>
            </a:r>
          </a:p>
          <a:p>
            <a:r>
              <a:rPr lang="en-US" dirty="0" smtClean="0"/>
              <a:t>First draft of paper due on April 26.</a:t>
            </a:r>
          </a:p>
        </p:txBody>
      </p:sp>
    </p:spTree>
    <p:extLst>
      <p:ext uri="{BB962C8B-B14F-4D97-AF65-F5344CB8AC3E}">
        <p14:creationId xmlns:p14="http://schemas.microsoft.com/office/powerpoint/2010/main" val="21402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214307" cy="39247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Learn about resources available from KNPB.</a:t>
            </a:r>
          </a:p>
          <a:p>
            <a:r>
              <a:rPr lang="en-US" dirty="0" smtClean="0"/>
              <a:t>Gain broad and deep knowledge about the landmark case, Brown v. Board of Education.</a:t>
            </a:r>
          </a:p>
          <a:p>
            <a:r>
              <a:rPr lang="en-US" dirty="0" smtClean="0"/>
              <a:t>Engage in a discussion lesson “engagement strategy” called </a:t>
            </a:r>
            <a:r>
              <a:rPr lang="en-US" b="1" dirty="0" smtClean="0"/>
              <a:t>Cross the Line</a:t>
            </a:r>
            <a:r>
              <a:rPr lang="en-US" dirty="0"/>
              <a:t> </a:t>
            </a:r>
            <a:r>
              <a:rPr lang="en-US" dirty="0" smtClean="0"/>
              <a:t>when discussing issues of modern-day segregation.</a:t>
            </a:r>
          </a:p>
          <a:p>
            <a:r>
              <a:rPr lang="en-US" dirty="0" smtClean="0"/>
              <a:t>Learn about an independent reading strategy aligned to goals of the Common Core.</a:t>
            </a:r>
          </a:p>
          <a:p>
            <a:r>
              <a:rPr lang="en-US" dirty="0" smtClean="0"/>
              <a:t>Watch the </a:t>
            </a:r>
            <a:r>
              <a:rPr lang="en-US" i="1" dirty="0" smtClean="0"/>
              <a:t>Freedom Riders </a:t>
            </a:r>
            <a:r>
              <a:rPr lang="en-US" dirty="0" smtClean="0"/>
              <a:t>documentary and reflect on your learning.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57" y="2514600"/>
            <a:ext cx="322745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9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KNPB!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Elcano</a:t>
            </a:r>
            <a:r>
              <a:rPr lang="en-US" dirty="0" smtClean="0"/>
              <a:t> has graciously hosted our visit here today. KNPB is an important partner to our grant, and we are excited about the resources available from KNPB for educators.</a:t>
            </a:r>
          </a:p>
          <a:p>
            <a:r>
              <a:rPr lang="en-US" dirty="0" smtClean="0"/>
              <a:t>Thanks for the cup of Joe, Joe!</a:t>
            </a:r>
            <a:endParaRPr lang="en-US" dirty="0"/>
          </a:p>
        </p:txBody>
      </p:sp>
      <p:pic>
        <p:nvPicPr>
          <p:cNvPr id="1030" name="Picture 6" descr="http://www.cmcoffee.com/images/T/isp_CoffeeL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3924300"/>
            <a:ext cx="29337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hard to make students care.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composing a discussion lesson, take time to think about a short or extended engagement strategy/opener that will heighten student interest in the topic.</a:t>
            </a:r>
          </a:p>
          <a:p>
            <a:r>
              <a:rPr lang="en-US" dirty="0" smtClean="0"/>
              <a:t>One way to encourage interest in a topic is to create a “silent discussion” through the strategy: </a:t>
            </a:r>
            <a:r>
              <a:rPr lang="en-US" sz="3200" b="1" dirty="0" smtClean="0"/>
              <a:t>Cross the Line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691800"/>
            <a:ext cx="2743200" cy="2139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5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1" cy="4419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900" dirty="0" smtClean="0"/>
              <a:t>CROSS THE LINE Strategy Steps: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Tape a line down the center of your room. Label one side “Agree” and the other side “Disagree.”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Come up with statements with which people must agree or disagree (no standing on the line). Try to have less controversial statements precede more controversial statements.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Read these to the class.  Have students move without any talking.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Occasionally, ask certain students to justify their positions. There is no arguing during this activity.  Only one person talks at a time.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Have students write a short written reflection on the activity.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Lead a whole group talk about what happened (include frustrations and focus on nuances).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sz="1850" dirty="0" smtClean="0"/>
              <a:t>Provide your now very interested students with readings to prepare them for a discussion of the topic.</a:t>
            </a:r>
            <a:endParaRPr lang="en-US" sz="18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 smtClean="0"/>
              <a:t>Engagement Students in the Discussion Topic Before They Even Read!</a:t>
            </a:r>
            <a:br>
              <a:rPr lang="en-US" sz="3000" dirty="0" smtClean="0"/>
            </a:br>
            <a:r>
              <a:rPr lang="en-US" sz="3000" dirty="0" smtClean="0"/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61222" y="6305778"/>
            <a:ext cx="693420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LET’S PRACTICE THE STRATEGY!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0676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 you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105400"/>
          </a:xfrm>
        </p:spPr>
        <p:txBody>
          <a:bodyPr>
            <a:noAutofit/>
          </a:bodyPr>
          <a:lstStyle/>
          <a:p>
            <a:r>
              <a:rPr lang="en-US" sz="3000" dirty="0"/>
              <a:t>As was voiced in the opinion in Brown v. Board of Education: Separate schools are </a:t>
            </a:r>
            <a:r>
              <a:rPr lang="en-US" sz="3000" u="sng" dirty="0"/>
              <a:t>inherently unequal</a:t>
            </a:r>
            <a:r>
              <a:rPr lang="en-US" sz="3000" dirty="0"/>
              <a:t>.</a:t>
            </a:r>
          </a:p>
          <a:p>
            <a:r>
              <a:rPr lang="en-US" sz="3000" dirty="0"/>
              <a:t>The federal government should have a role in desegregating schools.</a:t>
            </a:r>
          </a:p>
          <a:p>
            <a:r>
              <a:rPr lang="en-US" sz="3000" dirty="0"/>
              <a:t>Racial and ethnic diversity is important in schools.</a:t>
            </a:r>
          </a:p>
          <a:p>
            <a:r>
              <a:rPr lang="en-US" sz="3000" dirty="0"/>
              <a:t>School segregation by race or socio-economic status is highly detrimental to teachers and students of all races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4044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 you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105400"/>
          </a:xfrm>
        </p:spPr>
        <p:txBody>
          <a:bodyPr>
            <a:noAutofit/>
          </a:bodyPr>
          <a:lstStyle/>
          <a:p>
            <a:r>
              <a:rPr lang="en-US" sz="2600" dirty="0"/>
              <a:t>Racially, socially, and economically heterogeneous groups of people make the work of a teacher more difficult.</a:t>
            </a:r>
          </a:p>
          <a:p>
            <a:r>
              <a:rPr lang="en-US" sz="2600" dirty="0"/>
              <a:t>Racially, socially, and economically heterogeneous groups of people tend to produce more unique ideas and create a more worldly learning environment.</a:t>
            </a:r>
          </a:p>
          <a:p>
            <a:r>
              <a:rPr lang="en-US" sz="2600" dirty="0"/>
              <a:t>Racially heterogeneous groups often display more conflict and violence.</a:t>
            </a:r>
          </a:p>
          <a:p>
            <a:r>
              <a:rPr lang="en-US" sz="2600" dirty="0"/>
              <a:t>I believe parents should have the choice to work hard and earn enough money to live in neighborhoods with good schools, whether or not those schools have a really diverse population.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67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do you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105400"/>
          </a:xfrm>
        </p:spPr>
        <p:txBody>
          <a:bodyPr>
            <a:noAutofit/>
          </a:bodyPr>
          <a:lstStyle/>
          <a:p>
            <a:r>
              <a:rPr lang="en-US" sz="2600" dirty="0"/>
              <a:t>Students should attend schools within the community they live.</a:t>
            </a:r>
          </a:p>
          <a:p>
            <a:r>
              <a:rPr lang="en-US" sz="2600" dirty="0"/>
              <a:t>It would be undemocratic to force parents to bus students out of their neighborhoods for the goal of racial and socio-economic integration.</a:t>
            </a:r>
          </a:p>
          <a:p>
            <a:r>
              <a:rPr lang="en-US" sz="2600" dirty="0"/>
              <a:t>De facto school segregation based upon housing patterns should not be viewed in the same light as the de jure (legally enforced) segregation of Jim Crow.</a:t>
            </a:r>
          </a:p>
          <a:p>
            <a:r>
              <a:rPr lang="en-US" sz="2600" dirty="0"/>
              <a:t>Schools with a high number of minorities are not inherently unequal, as they are provided with the same (or probably more) money for teachers and supplies.</a:t>
            </a:r>
          </a:p>
          <a:p>
            <a:pPr marL="6858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24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Silent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Quietly reflect on the statements provided to you </a:t>
            </a:r>
            <a:r>
              <a:rPr lang="en-US" smtClean="0"/>
              <a:t>in written form.</a:t>
            </a:r>
            <a:endParaRPr lang="en-US" dirty="0" smtClean="0"/>
          </a:p>
          <a:p>
            <a:pPr lvl="1"/>
            <a:r>
              <a:rPr lang="en-US" dirty="0" smtClean="0"/>
              <a:t>Which were difficult to decide? Why?</a:t>
            </a:r>
          </a:p>
          <a:p>
            <a:pPr lvl="1"/>
            <a:r>
              <a:rPr lang="en-US" dirty="0" smtClean="0"/>
              <a:t>For which questions do you wish you had more information before making a decision? Why?</a:t>
            </a:r>
          </a:p>
          <a:p>
            <a:pPr lvl="1"/>
            <a:r>
              <a:rPr lang="en-US" dirty="0" smtClean="0"/>
              <a:t>What question would you add to this list?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0" y="4724400"/>
            <a:ext cx="3243070" cy="213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4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373</TotalTime>
  <Words>1019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Civil Rights &amp; the Constitution</vt:lpstr>
      <vt:lpstr>Where are we going today?</vt:lpstr>
      <vt:lpstr>Welcome to KNPB!</vt:lpstr>
      <vt:lpstr>It’s hard to make students care.</vt:lpstr>
      <vt:lpstr>Engagement Students in the Discussion Topic Before They Even Read!  </vt:lpstr>
      <vt:lpstr>Where do you stand?</vt:lpstr>
      <vt:lpstr>Where do you stand?</vt:lpstr>
      <vt:lpstr>Where do you stand?</vt:lpstr>
      <vt:lpstr>Silent Reflection</vt:lpstr>
      <vt:lpstr>School Segregation Today</vt:lpstr>
      <vt:lpstr>Super Short Small Group Seminar</vt:lpstr>
      <vt:lpstr>LUNCH!</vt:lpstr>
      <vt:lpstr>Close Textual Analysis</vt:lpstr>
      <vt:lpstr>PowerPoint Presentation</vt:lpstr>
      <vt:lpstr>Please read through the short segments from the Freedom Rider’s Teaching Guide (available online).</vt:lpstr>
      <vt:lpstr>Reflecting on the Film</vt:lpstr>
      <vt:lpstr>Upcoming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&amp; the Constitution</dc:title>
  <dc:creator>Orr, Angela</dc:creator>
  <cp:lastModifiedBy>Orr, Angela</cp:lastModifiedBy>
  <cp:revision>17</cp:revision>
  <cp:lastPrinted>2012-02-29T18:43:26Z</cp:lastPrinted>
  <dcterms:created xsi:type="dcterms:W3CDTF">2012-02-24T19:37:18Z</dcterms:created>
  <dcterms:modified xsi:type="dcterms:W3CDTF">2012-02-29T18:44:26Z</dcterms:modified>
</cp:coreProperties>
</file>