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267" r:id="rId2"/>
    <p:sldId id="291" r:id="rId3"/>
    <p:sldId id="273" r:id="rId4"/>
    <p:sldId id="276" r:id="rId5"/>
    <p:sldId id="277" r:id="rId6"/>
    <p:sldId id="278" r:id="rId7"/>
    <p:sldId id="279" r:id="rId8"/>
    <p:sldId id="269" r:id="rId9"/>
    <p:sldId id="268" r:id="rId10"/>
    <p:sldId id="270" r:id="rId11"/>
    <p:sldId id="271" r:id="rId12"/>
    <p:sldId id="272" r:id="rId13"/>
    <p:sldId id="280" r:id="rId14"/>
    <p:sldId id="275" r:id="rId15"/>
    <p:sldId id="281" r:id="rId16"/>
    <p:sldId id="282" r:id="rId17"/>
    <p:sldId id="274" r:id="rId18"/>
    <p:sldId id="264" r:id="rId19"/>
    <p:sldId id="283" r:id="rId20"/>
    <p:sldId id="284" r:id="rId21"/>
    <p:sldId id="285" r:id="rId22"/>
    <p:sldId id="286" r:id="rId23"/>
    <p:sldId id="262" r:id="rId24"/>
    <p:sldId id="287" r:id="rId25"/>
    <p:sldId id="265" r:id="rId26"/>
    <p:sldId id="266" r:id="rId27"/>
    <p:sldId id="288" r:id="rId28"/>
    <p:sldId id="289" r:id="rId29"/>
    <p:sldId id="294" r:id="rId30"/>
    <p:sldId id="296" r:id="rId31"/>
    <p:sldId id="290" r:id="rId32"/>
    <p:sldId id="292" r:id="rId33"/>
    <p:sldId id="29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0" autoAdjust="0"/>
    <p:restoredTop sz="94660"/>
  </p:normalViewPr>
  <p:slideViewPr>
    <p:cSldViewPr>
      <p:cViewPr>
        <p:scale>
          <a:sx n="81" d="100"/>
          <a:sy n="81" d="100"/>
        </p:scale>
        <p:origin x="-858" y="-4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8.jpg"/></Relationships>
</file>

<file path=ppt/diagrams/_rels/drawing1.xml.rels><?xml version="1.0" encoding="UTF-8" standalone="yes"?>
<Relationships xmlns="http://schemas.openxmlformats.org/package/2006/relationships"><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0423C-12A5-5B4F-96D3-DCBDC8BAD178}" type="doc">
      <dgm:prSet loTypeId="urn:microsoft.com/office/officeart/2009/3/layout/FramedTextPicture" loCatId="" qsTypeId="urn:microsoft.com/office/officeart/2005/8/quickstyle/simple4" qsCatId="simple" csTypeId="urn:microsoft.com/office/officeart/2005/8/colors/accent1_2" csCatId="accent1" phldr="1"/>
      <dgm:spPr/>
      <dgm:t>
        <a:bodyPr/>
        <a:lstStyle/>
        <a:p>
          <a:endParaRPr lang="en-US"/>
        </a:p>
      </dgm:t>
    </dgm:pt>
    <dgm:pt modelId="{51DFC0ED-A4F4-7744-B66D-03B0A10449CD}">
      <dgm:prSet phldrT="[Text]"/>
      <dgm:spPr/>
      <dgm:t>
        <a:bodyPr/>
        <a:lstStyle/>
        <a:p>
          <a:r>
            <a:rPr lang="en-US" dirty="0" smtClean="0"/>
            <a:t>My personal goal: to try harder to balance our work this year</a:t>
          </a:r>
          <a:endParaRPr lang="en-US" dirty="0"/>
        </a:p>
      </dgm:t>
    </dgm:pt>
    <dgm:pt modelId="{EE6049F5-130D-9E4D-B919-D47DE2D4792B}" type="parTrans" cxnId="{41F22202-D0F1-A04D-BC37-E215A62B773C}">
      <dgm:prSet/>
      <dgm:spPr/>
      <dgm:t>
        <a:bodyPr/>
        <a:lstStyle/>
        <a:p>
          <a:endParaRPr lang="en-US"/>
        </a:p>
      </dgm:t>
    </dgm:pt>
    <dgm:pt modelId="{09D0BED5-70EF-D040-8829-E92FDD8C057F}" type="sibTrans" cxnId="{41F22202-D0F1-A04D-BC37-E215A62B773C}">
      <dgm:prSet/>
      <dgm:spPr/>
      <dgm:t>
        <a:bodyPr/>
        <a:lstStyle/>
        <a:p>
          <a:endParaRPr lang="en-US"/>
        </a:p>
      </dgm:t>
    </dgm:pt>
    <dgm:pt modelId="{E6E22A7C-1548-B440-88AF-C583A037357A}" type="pres">
      <dgm:prSet presAssocID="{C270423C-12A5-5B4F-96D3-DCBDC8BAD178}" presName="Name0" presStyleCnt="0">
        <dgm:presLayoutVars>
          <dgm:chMax/>
          <dgm:chPref/>
          <dgm:dir/>
        </dgm:presLayoutVars>
      </dgm:prSet>
      <dgm:spPr/>
      <dgm:t>
        <a:bodyPr/>
        <a:lstStyle/>
        <a:p>
          <a:endParaRPr lang="en-US"/>
        </a:p>
      </dgm:t>
    </dgm:pt>
    <dgm:pt modelId="{DC7345D0-CED5-E44B-BF95-017564A54BE5}" type="pres">
      <dgm:prSet presAssocID="{51DFC0ED-A4F4-7744-B66D-03B0A10449CD}" presName="composite" presStyleCnt="0">
        <dgm:presLayoutVars>
          <dgm:chMax/>
          <dgm:chPref/>
        </dgm:presLayoutVars>
      </dgm:prSet>
      <dgm:spPr/>
    </dgm:pt>
    <dgm:pt modelId="{3C01B714-589B-AF46-9E48-C0FBE562A289}" type="pres">
      <dgm:prSet presAssocID="{51DFC0ED-A4F4-7744-B66D-03B0A10449CD}" presName="Image" presStyleLbl="bgImgPlace1" presStyleIdx="0" presStyleCnt="1" custScaleX="144983" custScaleY="163155"/>
      <dgm:spPr>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dgm:spPr>
      <dgm:t>
        <a:bodyPr/>
        <a:lstStyle/>
        <a:p>
          <a:endParaRPr lang="en-US"/>
        </a:p>
      </dgm:t>
    </dgm:pt>
    <dgm:pt modelId="{D0F7A04C-52CC-0F41-A225-0F6FFC067A89}" type="pres">
      <dgm:prSet presAssocID="{51DFC0ED-A4F4-7744-B66D-03B0A10449CD}" presName="ParentText" presStyleLbl="revTx" presStyleIdx="0" presStyleCnt="1" custScaleX="81164" custScaleY="84878">
        <dgm:presLayoutVars>
          <dgm:chMax val="0"/>
          <dgm:chPref val="0"/>
          <dgm:bulletEnabled val="1"/>
        </dgm:presLayoutVars>
      </dgm:prSet>
      <dgm:spPr/>
      <dgm:t>
        <a:bodyPr/>
        <a:lstStyle/>
        <a:p>
          <a:endParaRPr lang="en-US"/>
        </a:p>
      </dgm:t>
    </dgm:pt>
    <dgm:pt modelId="{F2F08955-48F7-E14C-9390-D5B27B16355E}" type="pres">
      <dgm:prSet presAssocID="{51DFC0ED-A4F4-7744-B66D-03B0A10449CD}" presName="tlFrame" presStyleLbl="node1" presStyleIdx="0" presStyleCnt="4"/>
      <dgm:spPr/>
    </dgm:pt>
    <dgm:pt modelId="{B8785FD6-CD6C-C84D-B543-BF8D780B9E29}" type="pres">
      <dgm:prSet presAssocID="{51DFC0ED-A4F4-7744-B66D-03B0A10449CD}" presName="trFrame" presStyleLbl="node1" presStyleIdx="1" presStyleCnt="4"/>
      <dgm:spPr/>
    </dgm:pt>
    <dgm:pt modelId="{E3F6D382-624C-1E40-B464-492576D2E69D}" type="pres">
      <dgm:prSet presAssocID="{51DFC0ED-A4F4-7744-B66D-03B0A10449CD}" presName="blFrame" presStyleLbl="node1" presStyleIdx="2" presStyleCnt="4"/>
      <dgm:spPr/>
    </dgm:pt>
    <dgm:pt modelId="{B7D98D84-EEAB-E24D-97C2-70E61CF13ADE}" type="pres">
      <dgm:prSet presAssocID="{51DFC0ED-A4F4-7744-B66D-03B0A10449CD}" presName="brFrame" presStyleLbl="node1" presStyleIdx="3" presStyleCnt="4"/>
      <dgm:spPr/>
    </dgm:pt>
  </dgm:ptLst>
  <dgm:cxnLst>
    <dgm:cxn modelId="{41F22202-D0F1-A04D-BC37-E215A62B773C}" srcId="{C270423C-12A5-5B4F-96D3-DCBDC8BAD178}" destId="{51DFC0ED-A4F4-7744-B66D-03B0A10449CD}" srcOrd="0" destOrd="0" parTransId="{EE6049F5-130D-9E4D-B919-D47DE2D4792B}" sibTransId="{09D0BED5-70EF-D040-8829-E92FDD8C057F}"/>
    <dgm:cxn modelId="{AADC5AA1-B140-4C7B-895D-BCBCA4D9301B}" type="presOf" srcId="{51DFC0ED-A4F4-7744-B66D-03B0A10449CD}" destId="{D0F7A04C-52CC-0F41-A225-0F6FFC067A89}" srcOrd="0" destOrd="0" presId="urn:microsoft.com/office/officeart/2009/3/layout/FramedTextPicture"/>
    <dgm:cxn modelId="{DDD8A8FE-7BFC-4A71-8DF3-7389C4F3EE7B}" type="presOf" srcId="{C270423C-12A5-5B4F-96D3-DCBDC8BAD178}" destId="{E6E22A7C-1548-B440-88AF-C583A037357A}" srcOrd="0" destOrd="0" presId="urn:microsoft.com/office/officeart/2009/3/layout/FramedTextPicture"/>
    <dgm:cxn modelId="{D8D64FCA-D864-48AE-87E0-E69A931986D9}" type="presParOf" srcId="{E6E22A7C-1548-B440-88AF-C583A037357A}" destId="{DC7345D0-CED5-E44B-BF95-017564A54BE5}" srcOrd="0" destOrd="0" presId="urn:microsoft.com/office/officeart/2009/3/layout/FramedTextPicture"/>
    <dgm:cxn modelId="{23663A6D-39A1-4292-BCD6-EC34F4D4274B}" type="presParOf" srcId="{DC7345D0-CED5-E44B-BF95-017564A54BE5}" destId="{3C01B714-589B-AF46-9E48-C0FBE562A289}" srcOrd="0" destOrd="0" presId="urn:microsoft.com/office/officeart/2009/3/layout/FramedTextPicture"/>
    <dgm:cxn modelId="{31E7F807-5979-462E-850C-CB9E2C33A82E}" type="presParOf" srcId="{DC7345D0-CED5-E44B-BF95-017564A54BE5}" destId="{D0F7A04C-52CC-0F41-A225-0F6FFC067A89}" srcOrd="1" destOrd="0" presId="urn:microsoft.com/office/officeart/2009/3/layout/FramedTextPicture"/>
    <dgm:cxn modelId="{CD5CD4A4-EB64-4E28-99EF-5A034C873C5E}" type="presParOf" srcId="{DC7345D0-CED5-E44B-BF95-017564A54BE5}" destId="{F2F08955-48F7-E14C-9390-D5B27B16355E}" srcOrd="2" destOrd="0" presId="urn:microsoft.com/office/officeart/2009/3/layout/FramedTextPicture"/>
    <dgm:cxn modelId="{E2C7ECE1-DC5F-4624-8B46-CEAD2E359F5B}" type="presParOf" srcId="{DC7345D0-CED5-E44B-BF95-017564A54BE5}" destId="{B8785FD6-CD6C-C84D-B543-BF8D780B9E29}" srcOrd="3" destOrd="0" presId="urn:microsoft.com/office/officeart/2009/3/layout/FramedTextPicture"/>
    <dgm:cxn modelId="{0AEB86A6-9282-4804-AF66-213CD7607F71}" type="presParOf" srcId="{DC7345D0-CED5-E44B-BF95-017564A54BE5}" destId="{E3F6D382-624C-1E40-B464-492576D2E69D}" srcOrd="4" destOrd="0" presId="urn:microsoft.com/office/officeart/2009/3/layout/FramedTextPicture"/>
    <dgm:cxn modelId="{0E2C6BAF-9B6C-4449-BB93-3DE1CC03CD6B}" type="presParOf" srcId="{DC7345D0-CED5-E44B-BF95-017564A54BE5}" destId="{B7D98D84-EEAB-E24D-97C2-70E61CF13ADE}"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1B714-589B-AF46-9E48-C0FBE562A289}">
      <dsp:nvSpPr>
        <dsp:cNvPr id="0" name=""/>
        <dsp:cNvSpPr/>
      </dsp:nvSpPr>
      <dsp:spPr>
        <a:xfrm>
          <a:off x="1110776" y="1541"/>
          <a:ext cx="3175562" cy="238238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D0F7A04C-52CC-0F41-A225-0F6FFC067A89}">
      <dsp:nvSpPr>
        <dsp:cNvPr id="0" name=""/>
        <dsp:cNvSpPr/>
      </dsp:nvSpPr>
      <dsp:spPr>
        <a:xfrm>
          <a:off x="4177411" y="2159062"/>
          <a:ext cx="2518611" cy="1626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My personal goal: to try harder to balance our work this year</a:t>
          </a:r>
          <a:endParaRPr lang="en-US" sz="2300" kern="1200" dirty="0"/>
        </a:p>
      </dsp:txBody>
      <dsp:txXfrm>
        <a:off x="4177411" y="2159062"/>
        <a:ext cx="2518611" cy="1626889"/>
      </dsp:txXfrm>
    </dsp:sp>
    <dsp:sp modelId="{F2F08955-48F7-E14C-9390-D5B27B16355E}">
      <dsp:nvSpPr>
        <dsp:cNvPr id="0" name=""/>
        <dsp:cNvSpPr/>
      </dsp:nvSpPr>
      <dsp:spPr>
        <a:xfrm>
          <a:off x="3611372" y="1740585"/>
          <a:ext cx="745247" cy="745440"/>
        </a:xfrm>
        <a:prstGeom prst="halfFrame">
          <a:avLst>
            <a:gd name="adj1" fmla="val 25770"/>
            <a:gd name="adj2" fmla="val 2577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B8785FD6-CD6C-C84D-B543-BF8D780B9E29}">
      <dsp:nvSpPr>
        <dsp:cNvPr id="0" name=""/>
        <dsp:cNvSpPr/>
      </dsp:nvSpPr>
      <dsp:spPr>
        <a:xfrm rot="5400000">
          <a:off x="6538302" y="1740682"/>
          <a:ext cx="745440" cy="745247"/>
        </a:xfrm>
        <a:prstGeom prst="halfFrame">
          <a:avLst>
            <a:gd name="adj1" fmla="val 25770"/>
            <a:gd name="adj2" fmla="val 2577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3F6D382-624C-1E40-B464-492576D2E69D}">
      <dsp:nvSpPr>
        <dsp:cNvPr id="0" name=""/>
        <dsp:cNvSpPr/>
      </dsp:nvSpPr>
      <dsp:spPr>
        <a:xfrm rot="16200000">
          <a:off x="3611275" y="3459460"/>
          <a:ext cx="745440" cy="745247"/>
        </a:xfrm>
        <a:prstGeom prst="halfFrame">
          <a:avLst>
            <a:gd name="adj1" fmla="val 25770"/>
            <a:gd name="adj2" fmla="val 2577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B7D98D84-EEAB-E24D-97C2-70E61CF13ADE}">
      <dsp:nvSpPr>
        <dsp:cNvPr id="0" name=""/>
        <dsp:cNvSpPr/>
      </dsp:nvSpPr>
      <dsp:spPr>
        <a:xfrm rot="10800000">
          <a:off x="6538399" y="3459363"/>
          <a:ext cx="745247" cy="745440"/>
        </a:xfrm>
        <a:prstGeom prst="halfFrame">
          <a:avLst>
            <a:gd name="adj1" fmla="val 25770"/>
            <a:gd name="adj2" fmla="val 2577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A22418-DA84-455F-BAA0-A802650F40AC}" type="datetimeFigureOut">
              <a:rPr lang="en-US" smtClean="0"/>
              <a:t>1/14/2013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F9C39-5693-4BCA-9F15-855B8ADF3791}" type="slidenum">
              <a:rPr lang="en-US" smtClean="0"/>
              <a:t>‹#›</a:t>
            </a:fld>
            <a:endParaRPr lang="en-US"/>
          </a:p>
        </p:txBody>
      </p:sp>
    </p:spTree>
    <p:extLst>
      <p:ext uri="{BB962C8B-B14F-4D97-AF65-F5344CB8AC3E}">
        <p14:creationId xmlns:p14="http://schemas.microsoft.com/office/powerpoint/2010/main" val="1534858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79F374-68E3-41D5-A02C-C9FF045DB0AF}" type="datetimeFigureOut">
              <a:rPr lang="en-US" smtClean="0"/>
              <a:t>1/14/2013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605AE4-0CD3-4385-BDED-47971F69B617}" type="slidenum">
              <a:rPr lang="en-US" smtClean="0"/>
              <a:t>‹#›</a:t>
            </a:fld>
            <a:endParaRPr lang="en-US"/>
          </a:p>
        </p:txBody>
      </p:sp>
    </p:spTree>
    <p:extLst>
      <p:ext uri="{BB962C8B-B14F-4D97-AF65-F5344CB8AC3E}">
        <p14:creationId xmlns:p14="http://schemas.microsoft.com/office/powerpoint/2010/main" val="202583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07BF851-9279-4540-8EDD-E61A4425BDDE}"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11909-ACC2-431C-8F81-CF6EB3FDF57A}"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BF851-9279-4540-8EDD-E61A4425BDDE}"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11909-ACC2-431C-8F81-CF6EB3FDF57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7BF851-9279-4540-8EDD-E61A4425BDDE}"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11909-ACC2-431C-8F81-CF6EB3FDF57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7BF851-9279-4540-8EDD-E61A4425BDDE}"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11909-ACC2-431C-8F81-CF6EB3FDF57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7BF851-9279-4540-8EDD-E61A4425BDDE}"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611909-ACC2-431C-8F81-CF6EB3FDF57A}"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7BF851-9279-4540-8EDD-E61A4425BDDE}" type="datetimeFigureOut">
              <a:rPr lang="en-US" smtClean="0"/>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11909-ACC2-431C-8F81-CF6EB3FDF57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7BF851-9279-4540-8EDD-E61A4425BDDE}" type="datetimeFigureOut">
              <a:rPr lang="en-US" smtClean="0"/>
              <a:t>1/14/2013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611909-ACC2-431C-8F81-CF6EB3FDF57A}"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7BF851-9279-4540-8EDD-E61A4425BDDE}" type="datetimeFigureOut">
              <a:rPr lang="en-US" smtClean="0"/>
              <a:t>1/14/2013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611909-ACC2-431C-8F81-CF6EB3FDF57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BF851-9279-4540-8EDD-E61A4425BDDE}" type="datetimeFigureOut">
              <a:rPr lang="en-US" smtClean="0"/>
              <a:t>1/14/2013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611909-ACC2-431C-8F81-CF6EB3FDF57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BF851-9279-4540-8EDD-E61A4425BDDE}" type="datetimeFigureOut">
              <a:rPr lang="en-US" smtClean="0"/>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11909-ACC2-431C-8F81-CF6EB3FDF57A}"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7BF851-9279-4540-8EDD-E61A4425BDDE}" type="datetimeFigureOut">
              <a:rPr lang="en-US" smtClean="0"/>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611909-ACC2-431C-8F81-CF6EB3FDF57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07BF851-9279-4540-8EDD-E61A4425BDDE}" type="datetimeFigureOut">
              <a:rPr lang="en-US" smtClean="0"/>
              <a:t>1/14/2013</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E611909-ACC2-431C-8F81-CF6EB3FDF57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848600" cy="2460625"/>
          </a:xfrm>
        </p:spPr>
        <p:txBody>
          <a:bodyPr/>
          <a:lstStyle/>
          <a:p>
            <a:r>
              <a:rPr lang="en-US" dirty="0" smtClean="0"/>
              <a:t>Welcome</a:t>
            </a:r>
            <a:br>
              <a:rPr lang="en-US" dirty="0" smtClean="0"/>
            </a:br>
            <a:r>
              <a:rPr lang="en-US" dirty="0" smtClean="0"/>
              <a:t>History </a:t>
            </a:r>
            <a:br>
              <a:rPr lang="en-US" dirty="0" smtClean="0"/>
            </a:br>
            <a:r>
              <a:rPr lang="en-US" dirty="0" smtClean="0"/>
              <a:t>Cohort!</a:t>
            </a:r>
            <a:endParaRPr lang="en-US" dirty="0"/>
          </a:p>
        </p:txBody>
      </p:sp>
      <p:sp>
        <p:nvSpPr>
          <p:cNvPr id="3" name="Subtitle 2"/>
          <p:cNvSpPr>
            <a:spLocks noGrp="1"/>
          </p:cNvSpPr>
          <p:nvPr>
            <p:ph type="subTitle" idx="1"/>
          </p:nvPr>
        </p:nvSpPr>
        <p:spPr/>
        <p:txBody>
          <a:bodyPr>
            <a:normAutofit fontScale="55000" lnSpcReduction="20000"/>
          </a:bodyPr>
          <a:lstStyle/>
          <a:p>
            <a:r>
              <a:rPr lang="en-US" sz="7300" dirty="0" smtClean="0"/>
              <a:t>A History of Culture                   in the United States</a:t>
            </a:r>
          </a:p>
          <a:p>
            <a:endParaRPr lang="en-US" sz="4000" dirty="0"/>
          </a:p>
          <a:p>
            <a:r>
              <a:rPr lang="en-US" sz="4000" dirty="0" smtClean="0"/>
              <a:t>September 28, 2012</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152400"/>
            <a:ext cx="2560320" cy="3200400"/>
          </a:xfrm>
          <a:prstGeom prst="rect">
            <a:avLst/>
          </a:prstGeom>
        </p:spPr>
      </p:pic>
    </p:spTree>
    <p:extLst>
      <p:ext uri="{BB962C8B-B14F-4D97-AF65-F5344CB8AC3E}">
        <p14:creationId xmlns:p14="http://schemas.microsoft.com/office/powerpoint/2010/main" val="1625537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10600" cy="990600"/>
          </a:xfrm>
        </p:spPr>
        <p:txBody>
          <a:bodyPr>
            <a:normAutofit fontScale="90000"/>
          </a:bodyPr>
          <a:lstStyle/>
          <a:p>
            <a:r>
              <a:rPr lang="en-US" dirty="0" smtClean="0"/>
              <a:t>Good readers don’t just know the main idea.</a:t>
            </a:r>
            <a:endParaRPr lang="en-US" dirty="0"/>
          </a:p>
        </p:txBody>
      </p:sp>
      <p:sp>
        <p:nvSpPr>
          <p:cNvPr id="3" name="Content Placeholder 2"/>
          <p:cNvSpPr>
            <a:spLocks noGrp="1"/>
          </p:cNvSpPr>
          <p:nvPr>
            <p:ph idx="1"/>
          </p:nvPr>
        </p:nvSpPr>
        <p:spPr/>
        <p:txBody>
          <a:bodyPr/>
          <a:lstStyle/>
          <a:p>
            <a:r>
              <a:rPr lang="en-US" dirty="0" smtClean="0"/>
              <a:t>Text structure and purpose</a:t>
            </a:r>
          </a:p>
          <a:p>
            <a:endParaRPr lang="en-US" dirty="0"/>
          </a:p>
          <a:p>
            <a:r>
              <a:rPr lang="en-US" dirty="0" smtClean="0"/>
              <a:t>Dissecting syntax and understanding sentence use</a:t>
            </a:r>
          </a:p>
          <a:p>
            <a:endParaRPr lang="en-US" dirty="0" smtClean="0"/>
          </a:p>
          <a:p>
            <a:r>
              <a:rPr lang="en-US" dirty="0" smtClean="0"/>
              <a:t>Effective evidence use</a:t>
            </a:r>
          </a:p>
          <a:p>
            <a:endParaRPr lang="en-US" dirty="0"/>
          </a:p>
          <a:p>
            <a:r>
              <a:rPr lang="en-US" dirty="0" smtClean="0"/>
              <a:t>Analogies, metaphors, and other figurative language devices</a:t>
            </a:r>
          </a:p>
          <a:p>
            <a:endParaRPr lang="en-US" dirty="0" smtClean="0"/>
          </a:p>
          <a:p>
            <a:r>
              <a:rPr lang="en-US" dirty="0" smtClean="0"/>
              <a:t>Intermingling relationship of narrative, informational, and argumentative genre</a:t>
            </a:r>
            <a:endParaRPr lang="en-US" dirty="0"/>
          </a:p>
          <a:p>
            <a:endParaRPr lang="en-US" dirty="0"/>
          </a:p>
        </p:txBody>
      </p:sp>
      <p:sp>
        <p:nvSpPr>
          <p:cNvPr id="4" name="Cloud Callout 3"/>
          <p:cNvSpPr/>
          <p:nvPr/>
        </p:nvSpPr>
        <p:spPr>
          <a:xfrm>
            <a:off x="6858000" y="2895600"/>
            <a:ext cx="2133600" cy="1450848"/>
          </a:xfrm>
          <a:prstGeom prst="cloudCallout">
            <a:avLst>
              <a:gd name="adj1" fmla="val 21140"/>
              <a:gd name="adj2" fmla="val 9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What else?</a:t>
            </a:r>
            <a:endParaRPr lang="en-US" sz="2000" b="1" dirty="0"/>
          </a:p>
        </p:txBody>
      </p:sp>
    </p:spTree>
    <p:extLst>
      <p:ext uri="{BB962C8B-B14F-4D97-AF65-F5344CB8AC3E}">
        <p14:creationId xmlns:p14="http://schemas.microsoft.com/office/powerpoint/2010/main" val="277297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828800"/>
            <a:ext cx="7772400" cy="2733675"/>
          </a:xfrm>
        </p:spPr>
        <p:txBody>
          <a:bodyPr>
            <a:normAutofit fontScale="90000"/>
          </a:bodyPr>
          <a:lstStyle/>
          <a:p>
            <a:r>
              <a:rPr lang="en-US" dirty="0" smtClean="0"/>
              <a:t>Writing to Read </a:t>
            </a:r>
            <a:br>
              <a:rPr lang="en-US" dirty="0" smtClean="0"/>
            </a:br>
            <a:r>
              <a:rPr lang="en-US" dirty="0" smtClean="0"/>
              <a:t>&amp; </a:t>
            </a:r>
            <a:br>
              <a:rPr lang="en-US" dirty="0" smtClean="0"/>
            </a:br>
            <a:r>
              <a:rPr lang="en-US" dirty="0" smtClean="0"/>
              <a:t>reading to write…</a:t>
            </a:r>
            <a:br>
              <a:rPr lang="en-US" dirty="0" smtClean="0"/>
            </a:br>
            <a:r>
              <a:rPr lang="en-US" sz="3200" dirty="0" smtClean="0"/>
              <a:t>Precursors to great discussions</a:t>
            </a:r>
            <a:endParaRPr lang="en-US" sz="3200" dirty="0"/>
          </a:p>
        </p:txBody>
      </p:sp>
      <p:sp>
        <p:nvSpPr>
          <p:cNvPr id="3" name="Text Placeholder 2"/>
          <p:cNvSpPr>
            <a:spLocks noGrp="1"/>
          </p:cNvSpPr>
          <p:nvPr>
            <p:ph type="body" idx="1"/>
          </p:nvPr>
        </p:nvSpPr>
        <p:spPr/>
        <p:txBody>
          <a:bodyPr>
            <a:normAutofit lnSpcReduction="10000"/>
          </a:bodyPr>
          <a:lstStyle/>
          <a:p>
            <a:r>
              <a:rPr lang="en-US" dirty="0" smtClean="0"/>
              <a:t>This year we will still focus on research-based discussion strategies, but we will also work explicitly on the reading and writing strategies necessary to improving historical and critical literacy for discussion.</a:t>
            </a:r>
            <a:endParaRPr lang="en-US" dirty="0"/>
          </a:p>
        </p:txBody>
      </p:sp>
    </p:spTree>
    <p:extLst>
      <p:ext uri="{BB962C8B-B14F-4D97-AF65-F5344CB8AC3E}">
        <p14:creationId xmlns:p14="http://schemas.microsoft.com/office/powerpoint/2010/main" val="1330198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Salem Witchcraft Argument Activity</a:t>
            </a:r>
            <a:endParaRPr lang="en-US" dirty="0"/>
          </a:p>
        </p:txBody>
      </p:sp>
      <p:sp>
        <p:nvSpPr>
          <p:cNvPr id="3" name="Content Placeholder 2"/>
          <p:cNvSpPr>
            <a:spLocks noGrp="1"/>
          </p:cNvSpPr>
          <p:nvPr>
            <p:ph idx="1"/>
          </p:nvPr>
        </p:nvSpPr>
        <p:spPr>
          <a:xfrm>
            <a:off x="228600" y="1600200"/>
            <a:ext cx="8686800" cy="4876800"/>
          </a:xfrm>
        </p:spPr>
        <p:txBody>
          <a:bodyPr>
            <a:normAutofit/>
          </a:bodyPr>
          <a:lstStyle/>
          <a:p>
            <a:r>
              <a:rPr lang="en-US" dirty="0" smtClean="0">
                <a:solidFill>
                  <a:srgbClr val="00B050"/>
                </a:solidFill>
              </a:rPr>
              <a:t>Group 1: The Salem witchcraft hysteria was caused by a cultural fear of women.</a:t>
            </a:r>
          </a:p>
          <a:p>
            <a:r>
              <a:rPr lang="en-US" dirty="0" smtClean="0">
                <a:solidFill>
                  <a:srgbClr val="0070C0"/>
                </a:solidFill>
              </a:rPr>
              <a:t>Group 2: The Salem witchcraft hysteria is best understood was built on responses to an epidemic of encephalitis.</a:t>
            </a:r>
          </a:p>
          <a:p>
            <a:pPr lvl="1"/>
            <a:r>
              <a:rPr lang="en-US" dirty="0" smtClean="0">
                <a:solidFill>
                  <a:srgbClr val="FF0000"/>
                </a:solidFill>
              </a:rPr>
              <a:t>Split each group into two sub-groups.</a:t>
            </a:r>
          </a:p>
          <a:p>
            <a:endParaRPr lang="en-US" dirty="0" smtClean="0"/>
          </a:p>
          <a:p>
            <a:r>
              <a:rPr lang="en-US" dirty="0" smtClean="0"/>
              <a:t>Lil’ learning             Lil’ collaboration             Lil’ learning</a:t>
            </a:r>
            <a:endParaRPr lang="en-US" dirty="0"/>
          </a:p>
          <a:p>
            <a:endParaRPr lang="en-US" dirty="0" smtClean="0"/>
          </a:p>
          <a:p>
            <a:r>
              <a:rPr lang="en-US" dirty="0" smtClean="0"/>
              <a:t>Timed activities               Need for quiet signal</a:t>
            </a:r>
          </a:p>
          <a:p>
            <a:endParaRPr lang="en-US" dirty="0"/>
          </a:p>
          <a:p>
            <a:r>
              <a:rPr lang="en-US" dirty="0" smtClean="0"/>
              <a:t>We will practice these strategies again in the future. </a:t>
            </a:r>
            <a:endParaRPr lang="en-US" dirty="0"/>
          </a:p>
        </p:txBody>
      </p:sp>
      <p:sp>
        <p:nvSpPr>
          <p:cNvPr id="4" name="Right Arrow 3"/>
          <p:cNvSpPr/>
          <p:nvPr/>
        </p:nvSpPr>
        <p:spPr>
          <a:xfrm>
            <a:off x="2124959" y="406259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qual 4"/>
          <p:cNvSpPr/>
          <p:nvPr/>
        </p:nvSpPr>
        <p:spPr>
          <a:xfrm>
            <a:off x="2743200" y="4879156"/>
            <a:ext cx="914400" cy="6096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ight Arrow 5"/>
          <p:cNvSpPr/>
          <p:nvPr/>
        </p:nvSpPr>
        <p:spPr>
          <a:xfrm>
            <a:off x="5345784" y="406259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4324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Salem Activity: Step 1</a:t>
            </a:r>
            <a:endParaRPr lang="en-US" dirty="0"/>
          </a:p>
        </p:txBody>
      </p:sp>
      <p:sp>
        <p:nvSpPr>
          <p:cNvPr id="3" name="Content Placeholder 2"/>
          <p:cNvSpPr>
            <a:spLocks noGrp="1"/>
          </p:cNvSpPr>
          <p:nvPr>
            <p:ph idx="1"/>
          </p:nvPr>
        </p:nvSpPr>
        <p:spPr/>
        <p:txBody>
          <a:bodyPr/>
          <a:lstStyle/>
          <a:p>
            <a:r>
              <a:rPr lang="en-US" dirty="0" smtClean="0"/>
              <a:t>Review definitions of claim, reasoning, and evidence with Angela.</a:t>
            </a:r>
          </a:p>
          <a:p>
            <a:endParaRPr lang="en-US" dirty="0"/>
          </a:p>
          <a:p>
            <a:r>
              <a:rPr lang="en-US" dirty="0" smtClean="0"/>
              <a:t>As a small group, decide on two main claims of the author of your piece. Write each claim on the top of a piece of chart paper (2 different pieces).  </a:t>
            </a:r>
          </a:p>
          <a:p>
            <a:pPr marL="0" indent="0" algn="ctr">
              <a:buNone/>
            </a:pPr>
            <a:r>
              <a:rPr lang="en-US" i="1" dirty="0" smtClean="0"/>
              <a:t>(Just the claims…nothing else.)</a:t>
            </a:r>
          </a:p>
          <a:p>
            <a:pPr lvl="1"/>
            <a:r>
              <a:rPr lang="en-US" i="1" dirty="0" smtClean="0"/>
              <a:t>These claims should support the overarching argument/super-claim of the piece.</a:t>
            </a:r>
            <a:endParaRPr lang="en-US" i="1" dirty="0"/>
          </a:p>
        </p:txBody>
      </p:sp>
    </p:spTree>
    <p:extLst>
      <p:ext uri="{BB962C8B-B14F-4D97-AF65-F5344CB8AC3E}">
        <p14:creationId xmlns:p14="http://schemas.microsoft.com/office/powerpoint/2010/main" val="818375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Reviewing Definitions of Argument</a:t>
            </a:r>
            <a:endParaRPr lang="en-US" dirty="0"/>
          </a:p>
        </p:txBody>
      </p:sp>
      <p:sp>
        <p:nvSpPr>
          <p:cNvPr id="4" name="Content Placeholder 3"/>
          <p:cNvSpPr>
            <a:spLocks noGrp="1"/>
          </p:cNvSpPr>
          <p:nvPr>
            <p:ph sz="half" idx="1"/>
          </p:nvPr>
        </p:nvSpPr>
        <p:spPr/>
        <p:txBody>
          <a:bodyPr>
            <a:normAutofit fontScale="55000" lnSpcReduction="20000"/>
          </a:bodyPr>
          <a:lstStyle/>
          <a:p>
            <a:r>
              <a:rPr lang="en-US" dirty="0" smtClean="0"/>
              <a:t>Argument -</a:t>
            </a:r>
            <a:r>
              <a:rPr lang="en-US" dirty="0" smtClean="0"/>
              <a:t> “Super Claim”</a:t>
            </a:r>
            <a:r>
              <a:rPr lang="en-US" dirty="0" smtClean="0"/>
              <a:t>: </a:t>
            </a:r>
            <a:r>
              <a:rPr lang="en-US" dirty="0" smtClean="0"/>
              <a:t>The overarching idea of an argumentative essay that makes more than one claim</a:t>
            </a:r>
          </a:p>
          <a:p>
            <a:pPr marL="0" indent="0">
              <a:buNone/>
            </a:pPr>
            <a:endParaRPr lang="en-US" dirty="0" smtClean="0"/>
          </a:p>
          <a:p>
            <a:r>
              <a:rPr lang="en-US" dirty="0" smtClean="0"/>
              <a:t>Claim</a:t>
            </a:r>
            <a:r>
              <a:rPr lang="en-US" dirty="0"/>
              <a:t>: a simple statement that asserts </a:t>
            </a:r>
            <a:r>
              <a:rPr lang="en-US" dirty="0" smtClean="0"/>
              <a:t>a </a:t>
            </a:r>
            <a:r>
              <a:rPr lang="en-US" dirty="0"/>
              <a:t>main point of an </a:t>
            </a:r>
            <a:r>
              <a:rPr lang="en-US" dirty="0" smtClean="0"/>
              <a:t>argument (a side)</a:t>
            </a:r>
            <a:endParaRPr lang="en-US" dirty="0"/>
          </a:p>
          <a:p>
            <a:pPr marL="114300" indent="0">
              <a:buNone/>
            </a:pPr>
            <a:endParaRPr lang="en-US" dirty="0"/>
          </a:p>
          <a:p>
            <a:r>
              <a:rPr lang="en-US" dirty="0"/>
              <a:t>Reasoning</a:t>
            </a:r>
            <a:r>
              <a:rPr lang="en-US" dirty="0" smtClean="0"/>
              <a:t>: 2 parts – a) the </a:t>
            </a:r>
            <a:r>
              <a:rPr lang="en-US" dirty="0"/>
              <a:t>“because” part of an </a:t>
            </a:r>
            <a:r>
              <a:rPr lang="en-US" dirty="0" smtClean="0"/>
              <a:t>argument and </a:t>
            </a:r>
            <a:r>
              <a:rPr lang="en-US" dirty="0"/>
              <a:t>the explanation for why a claim is </a:t>
            </a:r>
            <a:r>
              <a:rPr lang="en-US" dirty="0" smtClean="0"/>
              <a:t>made; </a:t>
            </a:r>
            <a:r>
              <a:rPr lang="en-US" dirty="0" smtClean="0"/>
              <a:t>b) the </a:t>
            </a:r>
            <a:r>
              <a:rPr lang="en-US" dirty="0" smtClean="0"/>
              <a:t>explicit links between the evidence and the claim</a:t>
            </a:r>
            <a:endParaRPr lang="en-US" dirty="0"/>
          </a:p>
          <a:p>
            <a:pPr marL="114300" indent="0">
              <a:buNone/>
            </a:pPr>
            <a:r>
              <a:rPr lang="en-US" dirty="0"/>
              <a:t> </a:t>
            </a:r>
          </a:p>
          <a:p>
            <a:r>
              <a:rPr lang="en-US" dirty="0"/>
              <a:t>Evidence: support for the reasoning in an argument; the “for example” aspect of an argument; </a:t>
            </a:r>
            <a:r>
              <a:rPr lang="en-US" dirty="0" smtClean="0"/>
              <a:t>the </a:t>
            </a:r>
            <a:r>
              <a:rPr lang="en-US" dirty="0"/>
              <a:t>best evidence is text­-based, reasonable, and reliable. </a:t>
            </a:r>
          </a:p>
          <a:p>
            <a:endParaRPr lang="en-US" dirty="0"/>
          </a:p>
        </p:txBody>
      </p:sp>
      <p:sp>
        <p:nvSpPr>
          <p:cNvPr id="5" name="Content Placeholder 4"/>
          <p:cNvSpPr>
            <a:spLocks noGrp="1"/>
          </p:cNvSpPr>
          <p:nvPr>
            <p:ph sz="half" idx="2"/>
          </p:nvPr>
        </p:nvSpPr>
        <p:spPr>
          <a:solidFill>
            <a:schemeClr val="accent1"/>
          </a:solidFill>
        </p:spPr>
        <p:txBody>
          <a:bodyPr>
            <a:normAutofit fontScale="55000" lnSpcReduction="20000"/>
          </a:bodyPr>
          <a:lstStyle/>
          <a:p>
            <a:r>
              <a:rPr lang="en-US" sz="3800" i="1" dirty="0">
                <a:solidFill>
                  <a:schemeClr val="bg1"/>
                </a:solidFill>
              </a:rPr>
              <a:t>Theorist and critic, Neil Postman (1997) calls argument the soul of an education…When teachers ask students to consider two or more perspectives on a topic or an issue,… students must think critically and deeply, assess the validity of their own thinking and anticipate counterclaims in opposition to their own assertions.</a:t>
            </a:r>
          </a:p>
          <a:p>
            <a:pPr marL="0" indent="0" algn="ctr">
              <a:buNone/>
            </a:pPr>
            <a:r>
              <a:rPr lang="en-US" dirty="0">
                <a:solidFill>
                  <a:srgbClr val="C00000"/>
                </a:solidFill>
              </a:rPr>
              <a:t>CCSS Appendix A</a:t>
            </a:r>
          </a:p>
          <a:p>
            <a:endParaRPr lang="en-US" dirty="0"/>
          </a:p>
        </p:txBody>
      </p:sp>
    </p:spTree>
    <p:extLst>
      <p:ext uri="{BB962C8B-B14F-4D97-AF65-F5344CB8AC3E}">
        <p14:creationId xmlns:p14="http://schemas.microsoft.com/office/powerpoint/2010/main" val="129507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anim calcmode="lin" valueType="num">
                                      <p:cBhvr>
                                        <p:cTn id="1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1000"/>
                                        <p:tgtEl>
                                          <p:spTgt spid="4">
                                            <p:txEl>
                                              <p:pRg st="2" end="2"/>
                                            </p:txEl>
                                          </p:spTgt>
                                        </p:tgtEl>
                                      </p:cBhvr>
                                    </p:animEffect>
                                    <p:anim calcmode="lin" valueType="num">
                                      <p:cBhvr>
                                        <p:cTn id="2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1000"/>
                                        <p:tgtEl>
                                          <p:spTgt spid="4">
                                            <p:txEl>
                                              <p:pRg st="4" end="4"/>
                                            </p:txEl>
                                          </p:spTgt>
                                        </p:tgtEl>
                                      </p:cBhvr>
                                    </p:animEffect>
                                    <p:anim calcmode="lin" valueType="num">
                                      <p:cBhvr>
                                        <p:cTn id="3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1000"/>
                                        <p:tgtEl>
                                          <p:spTgt spid="4">
                                            <p:txEl>
                                              <p:pRg st="5" end="5"/>
                                            </p:txEl>
                                          </p:spTgt>
                                        </p:tgtEl>
                                      </p:cBhvr>
                                    </p:animEffect>
                                    <p:anim calcmode="lin" valueType="num">
                                      <p:cBhvr>
                                        <p:cTn id="3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fade">
                                      <p:cBhvr>
                                        <p:cTn id="44" dur="1000"/>
                                        <p:tgtEl>
                                          <p:spTgt spid="4">
                                            <p:txEl>
                                              <p:pRg st="6" end="6"/>
                                            </p:txEl>
                                          </p:spTgt>
                                        </p:tgtEl>
                                      </p:cBhvr>
                                    </p:animEffect>
                                    <p:anim calcmode="lin" valueType="num">
                                      <p:cBhvr>
                                        <p:cTn id="4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Salem Activity: Step 1</a:t>
            </a:r>
            <a:endParaRPr lang="en-US" dirty="0"/>
          </a:p>
        </p:txBody>
      </p:sp>
      <p:sp>
        <p:nvSpPr>
          <p:cNvPr id="3" name="Content Placeholder 2"/>
          <p:cNvSpPr>
            <a:spLocks noGrp="1"/>
          </p:cNvSpPr>
          <p:nvPr>
            <p:ph idx="1"/>
          </p:nvPr>
        </p:nvSpPr>
        <p:spPr/>
        <p:txBody>
          <a:bodyPr/>
          <a:lstStyle/>
          <a:p>
            <a:r>
              <a:rPr lang="en-US" dirty="0" smtClean="0"/>
              <a:t>Review definitions of claim, reasoning, and evidence with Angela.</a:t>
            </a:r>
          </a:p>
          <a:p>
            <a:endParaRPr lang="en-US" dirty="0"/>
          </a:p>
          <a:p>
            <a:r>
              <a:rPr lang="en-US" dirty="0" smtClean="0"/>
              <a:t>As a small group, decide on two main claims of the author of your piece. Write each of these at the top of a piece of chart paper.  </a:t>
            </a:r>
            <a:r>
              <a:rPr lang="en-US" i="1" dirty="0" smtClean="0"/>
              <a:t>(Just the claims…nothing else.)</a:t>
            </a:r>
          </a:p>
          <a:p>
            <a:pPr lvl="1"/>
            <a:r>
              <a:rPr lang="en-US" i="1" dirty="0" smtClean="0"/>
              <a:t>These claims should support the overarching argument/super-claim of the piece.</a:t>
            </a:r>
          </a:p>
          <a:p>
            <a:pPr lvl="1"/>
            <a:endParaRPr lang="en-US" i="1" dirty="0"/>
          </a:p>
          <a:p>
            <a:r>
              <a:rPr lang="en-US" dirty="0" smtClean="0"/>
              <a:t>Be ready to come back to whole group instruction when the quiet signal is used.</a:t>
            </a:r>
            <a:endParaRPr lang="en-US" dirty="0"/>
          </a:p>
        </p:txBody>
      </p:sp>
    </p:spTree>
    <p:extLst>
      <p:ext uri="{BB962C8B-B14F-4D97-AF65-F5344CB8AC3E}">
        <p14:creationId xmlns:p14="http://schemas.microsoft.com/office/powerpoint/2010/main" val="17492176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Salem Activity: Step 2</a:t>
            </a:r>
            <a:endParaRPr lang="en-US" dirty="0"/>
          </a:p>
        </p:txBody>
      </p:sp>
      <p:sp>
        <p:nvSpPr>
          <p:cNvPr id="3" name="Content Placeholder 2"/>
          <p:cNvSpPr>
            <a:spLocks noGrp="1"/>
          </p:cNvSpPr>
          <p:nvPr>
            <p:ph idx="1"/>
          </p:nvPr>
        </p:nvSpPr>
        <p:spPr/>
        <p:txBody>
          <a:bodyPr/>
          <a:lstStyle/>
          <a:p>
            <a:r>
              <a:rPr lang="en-US" dirty="0" smtClean="0"/>
              <a:t>For your first claim (poster paper #1), collaboratively decide on two pieces of textual support (evidence, examples, elaboration, explanation) that best support the claim.</a:t>
            </a:r>
          </a:p>
          <a:p>
            <a:pPr lvl="1"/>
            <a:r>
              <a:rPr lang="en-US" dirty="0" smtClean="0"/>
              <a:t>Choose one to quote directly.  Write down the whole quote. </a:t>
            </a:r>
            <a:r>
              <a:rPr lang="en-US" dirty="0" smtClean="0">
                <a:solidFill>
                  <a:srgbClr val="FF0000"/>
                </a:solidFill>
              </a:rPr>
              <a:t>(We will work on how to integrate it later. Do not worry about writing a sentence or paragraph to describe your reasoning, yet.)</a:t>
            </a:r>
          </a:p>
          <a:p>
            <a:pPr lvl="1"/>
            <a:r>
              <a:rPr lang="en-US" dirty="0" smtClean="0"/>
              <a:t>Paraphrase the other as a group.  Make sure you are not plagiarizing the text. </a:t>
            </a:r>
            <a:r>
              <a:rPr lang="en-US" dirty="0" smtClean="0">
                <a:solidFill>
                  <a:srgbClr val="FF0000"/>
                </a:solidFill>
              </a:rPr>
              <a:t>(Again, we will work on integrating it into a paragraph later.)</a:t>
            </a:r>
          </a:p>
          <a:p>
            <a:pPr lvl="1"/>
            <a:endParaRPr lang="en-US" dirty="0"/>
          </a:p>
          <a:p>
            <a:r>
              <a:rPr lang="en-US" dirty="0" smtClean="0"/>
              <a:t>Follow the same steps for your second claim (poster paper #2).</a:t>
            </a:r>
            <a:endParaRPr lang="en-US" dirty="0"/>
          </a:p>
        </p:txBody>
      </p:sp>
    </p:spTree>
    <p:extLst>
      <p:ext uri="{BB962C8B-B14F-4D97-AF65-F5344CB8AC3E}">
        <p14:creationId xmlns:p14="http://schemas.microsoft.com/office/powerpoint/2010/main" val="2575912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a:t>
            </a:r>
            <a:r>
              <a:rPr lang="en-US" dirty="0" err="1" smtClean="0"/>
              <a: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4262344"/>
              </p:ext>
            </p:extLst>
          </p:nvPr>
        </p:nvGraphicFramePr>
        <p:xfrm>
          <a:off x="457200" y="1600200"/>
          <a:ext cx="8229600" cy="1828800"/>
        </p:xfrm>
        <a:graphic>
          <a:graphicData uri="http://schemas.openxmlformats.org/drawingml/2006/table">
            <a:tbl>
              <a:tblPr firstRow="1" bandRow="1">
                <a:tableStyleId>{5940675A-B579-460E-94D1-54222C63F5DA}</a:tableStyleId>
              </a:tblPr>
              <a:tblGrid>
                <a:gridCol w="4114800"/>
                <a:gridCol w="4114800"/>
              </a:tblGrid>
              <a:tr h="370840">
                <a:tc>
                  <a:txBody>
                    <a:bodyPr/>
                    <a:lstStyle/>
                    <a:p>
                      <a:r>
                        <a:rPr lang="en-US" sz="5400" dirty="0" smtClean="0"/>
                        <a:t>Evidence</a:t>
                      </a:r>
                      <a:endParaRPr lang="en-US" sz="5400" dirty="0"/>
                    </a:p>
                  </a:txBody>
                  <a:tcPr/>
                </a:tc>
                <a:tc>
                  <a:txBody>
                    <a:bodyPr/>
                    <a:lstStyle/>
                    <a:p>
                      <a:r>
                        <a:rPr lang="en-US" sz="5400" dirty="0" smtClean="0"/>
                        <a:t>Examples</a:t>
                      </a:r>
                      <a:endParaRPr lang="en-US" sz="5400" dirty="0"/>
                    </a:p>
                  </a:txBody>
                  <a:tcPr/>
                </a:tc>
              </a:tr>
              <a:tr h="370840">
                <a:tc>
                  <a:txBody>
                    <a:bodyPr/>
                    <a:lstStyle/>
                    <a:p>
                      <a:r>
                        <a:rPr lang="en-US" sz="5400" dirty="0" smtClean="0"/>
                        <a:t>Elaboration</a:t>
                      </a:r>
                      <a:endParaRPr lang="en-US" sz="5400" dirty="0"/>
                    </a:p>
                  </a:txBody>
                  <a:tcPr/>
                </a:tc>
                <a:tc>
                  <a:txBody>
                    <a:bodyPr/>
                    <a:lstStyle/>
                    <a:p>
                      <a:r>
                        <a:rPr lang="en-US" sz="5400" dirty="0" smtClean="0"/>
                        <a:t>Explanation</a:t>
                      </a:r>
                      <a:endParaRPr lang="en-US" sz="5400" dirty="0"/>
                    </a:p>
                  </a:txBody>
                  <a:tcPr/>
                </a:tc>
              </a:tr>
            </a:tbl>
          </a:graphicData>
        </a:graphic>
      </p:graphicFrame>
      <p:sp>
        <p:nvSpPr>
          <p:cNvPr id="5" name="Flowchart: Document 4"/>
          <p:cNvSpPr/>
          <p:nvPr/>
        </p:nvSpPr>
        <p:spPr>
          <a:xfrm>
            <a:off x="1752600" y="3886200"/>
            <a:ext cx="5181600" cy="2971800"/>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dirty="0" smtClean="0"/>
              <a:t>With a partner, create a sub-title for this slide:</a:t>
            </a:r>
          </a:p>
          <a:p>
            <a:pPr algn="ctr"/>
            <a:r>
              <a:rPr lang="en-US" sz="1900" dirty="0" smtClean="0">
                <a:solidFill>
                  <a:srgbClr val="C00000"/>
                </a:solidFill>
              </a:rPr>
              <a:t>The Four </a:t>
            </a:r>
            <a:r>
              <a:rPr lang="en-US" sz="1900" dirty="0" err="1" smtClean="0">
                <a:solidFill>
                  <a:srgbClr val="C00000"/>
                </a:solidFill>
              </a:rPr>
              <a:t>Es</a:t>
            </a:r>
            <a:r>
              <a:rPr lang="en-US" sz="1900" dirty="0" smtClean="0">
                <a:solidFill>
                  <a:srgbClr val="C00000"/>
                </a:solidFill>
              </a:rPr>
              <a:t>: _______________________ </a:t>
            </a:r>
          </a:p>
          <a:p>
            <a:pPr algn="ctr"/>
            <a:endParaRPr lang="en-US" dirty="0" smtClean="0"/>
          </a:p>
          <a:p>
            <a:pPr algn="ctr"/>
            <a:r>
              <a:rPr lang="en-US" dirty="0" smtClean="0"/>
              <a:t>(Hint: Your subtitle should explain what these four words could be used for.) </a:t>
            </a:r>
            <a:endParaRPr lang="en-US" dirty="0"/>
          </a:p>
        </p:txBody>
      </p:sp>
    </p:spTree>
    <p:extLst>
      <p:ext uri="{BB962C8B-B14F-4D97-AF65-F5344CB8AC3E}">
        <p14:creationId xmlns:p14="http://schemas.microsoft.com/office/powerpoint/2010/main" val="2185458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Evidence:  When do I quote? How do I paraphrase?</a:t>
            </a:r>
            <a:endParaRPr lang="en-US" sz="2800" dirty="0"/>
          </a:p>
        </p:txBody>
      </p:sp>
      <p:sp>
        <p:nvSpPr>
          <p:cNvPr id="3" name="Text Placeholder 2"/>
          <p:cNvSpPr>
            <a:spLocks noGrp="1"/>
          </p:cNvSpPr>
          <p:nvPr>
            <p:ph type="body" idx="1"/>
          </p:nvPr>
        </p:nvSpPr>
        <p:spPr>
          <a:xfrm>
            <a:off x="457200" y="1371600"/>
            <a:ext cx="3931920" cy="381000"/>
          </a:xfrm>
        </p:spPr>
        <p:txBody>
          <a:bodyPr>
            <a:normAutofit lnSpcReduction="10000"/>
          </a:bodyPr>
          <a:lstStyle/>
          <a:p>
            <a:r>
              <a:rPr lang="en-US" dirty="0" smtClean="0"/>
              <a:t>Quoting</a:t>
            </a:r>
            <a:endParaRPr lang="en-US" dirty="0"/>
          </a:p>
        </p:txBody>
      </p:sp>
      <p:sp>
        <p:nvSpPr>
          <p:cNvPr id="4" name="Content Placeholder 3"/>
          <p:cNvSpPr>
            <a:spLocks noGrp="1"/>
          </p:cNvSpPr>
          <p:nvPr>
            <p:ph sz="half" idx="2"/>
          </p:nvPr>
        </p:nvSpPr>
        <p:spPr>
          <a:xfrm>
            <a:off x="228600" y="1752600"/>
            <a:ext cx="4268788" cy="4876799"/>
          </a:xfrm>
        </p:spPr>
        <p:txBody>
          <a:bodyPr>
            <a:noAutofit/>
          </a:bodyPr>
          <a:lstStyle/>
          <a:p>
            <a:pPr marL="0" indent="0">
              <a:buNone/>
            </a:pPr>
            <a:r>
              <a:rPr lang="en-US" sz="1800" dirty="0" smtClean="0"/>
              <a:t>Quote… </a:t>
            </a:r>
          </a:p>
          <a:p>
            <a:pPr lvl="1"/>
            <a:r>
              <a:rPr lang="en-US" sz="1550" dirty="0" smtClean="0">
                <a:solidFill>
                  <a:srgbClr val="0070C0"/>
                </a:solidFill>
              </a:rPr>
              <a:t>if </a:t>
            </a:r>
            <a:r>
              <a:rPr lang="en-US" sz="1550" dirty="0">
                <a:solidFill>
                  <a:srgbClr val="0070C0"/>
                </a:solidFill>
              </a:rPr>
              <a:t>you can’t say it any better and the author’s words are particularly brilliant, witty, edgy, distinctive, a good illustration of a point you’re making, or otherwise </a:t>
            </a:r>
            <a:r>
              <a:rPr lang="en-US" sz="1550" dirty="0" smtClean="0">
                <a:solidFill>
                  <a:srgbClr val="0070C0"/>
                </a:solidFill>
              </a:rPr>
              <a:t>interesting.</a:t>
            </a:r>
          </a:p>
          <a:p>
            <a:pPr lvl="1"/>
            <a:r>
              <a:rPr lang="en-US" sz="1550" dirty="0" smtClean="0">
                <a:solidFill>
                  <a:srgbClr val="0070C0"/>
                </a:solidFill>
              </a:rPr>
              <a:t>if the source is very authoritative and has particular expertise.</a:t>
            </a:r>
          </a:p>
          <a:p>
            <a:pPr lvl="1"/>
            <a:r>
              <a:rPr lang="en-US" sz="1550" dirty="0" smtClean="0">
                <a:solidFill>
                  <a:srgbClr val="0070C0"/>
                </a:solidFill>
              </a:rPr>
              <a:t>if </a:t>
            </a:r>
            <a:r>
              <a:rPr lang="en-US" sz="1550" dirty="0">
                <a:solidFill>
                  <a:srgbClr val="0070C0"/>
                </a:solidFill>
              </a:rPr>
              <a:t>you are taking a position that relies on the reader’s understanding exactly what another writer says about the topic.</a:t>
            </a:r>
          </a:p>
          <a:p>
            <a:r>
              <a:rPr lang="en-US" sz="1800" dirty="0"/>
              <a:t>Be sure to introduce each quotation you use, and always cite your sources. </a:t>
            </a:r>
            <a:endParaRPr lang="en-US" sz="1800" dirty="0" smtClean="0"/>
          </a:p>
          <a:p>
            <a:r>
              <a:rPr lang="en-US" sz="1800" dirty="0" smtClean="0"/>
              <a:t>Avoid “plop quotations.” Introduce, discuss, or follow-up on every quote. Quotes don’t normally work well in their own sentence.</a:t>
            </a:r>
            <a:endParaRPr lang="en-US" sz="1600" dirty="0"/>
          </a:p>
        </p:txBody>
      </p:sp>
      <p:sp>
        <p:nvSpPr>
          <p:cNvPr id="5" name="Text Placeholder 4"/>
          <p:cNvSpPr>
            <a:spLocks noGrp="1"/>
          </p:cNvSpPr>
          <p:nvPr>
            <p:ph type="body" sz="quarter" idx="3"/>
          </p:nvPr>
        </p:nvSpPr>
        <p:spPr>
          <a:xfrm>
            <a:off x="4800600" y="1371600"/>
            <a:ext cx="3931920" cy="381000"/>
          </a:xfrm>
        </p:spPr>
        <p:txBody>
          <a:bodyPr>
            <a:normAutofit lnSpcReduction="10000"/>
          </a:bodyPr>
          <a:lstStyle/>
          <a:p>
            <a:r>
              <a:rPr lang="en-US" dirty="0" smtClean="0"/>
              <a:t>Paraphrasing</a:t>
            </a:r>
            <a:endParaRPr lang="en-US" dirty="0"/>
          </a:p>
        </p:txBody>
      </p:sp>
      <p:sp>
        <p:nvSpPr>
          <p:cNvPr id="6" name="Content Placeholder 5"/>
          <p:cNvSpPr>
            <a:spLocks noGrp="1"/>
          </p:cNvSpPr>
          <p:nvPr>
            <p:ph sz="quarter" idx="4"/>
          </p:nvPr>
        </p:nvSpPr>
        <p:spPr>
          <a:xfrm>
            <a:off x="4645025" y="1828800"/>
            <a:ext cx="4346575" cy="4800599"/>
          </a:xfrm>
        </p:spPr>
        <p:txBody>
          <a:bodyPr>
            <a:normAutofit/>
          </a:bodyPr>
          <a:lstStyle/>
          <a:p>
            <a:r>
              <a:rPr lang="en-US" sz="1800" dirty="0" smtClean="0"/>
              <a:t>Specific section of text (not a summary of text)</a:t>
            </a:r>
          </a:p>
          <a:p>
            <a:r>
              <a:rPr lang="en-US" sz="1800" dirty="0" smtClean="0"/>
              <a:t>Not just changing or rearranging of author’s words</a:t>
            </a:r>
          </a:p>
          <a:p>
            <a:r>
              <a:rPr lang="en-US" sz="1800" dirty="0" smtClean="0"/>
              <a:t>Set your source aside and restate the sentence or paragraph in your own words…then start writing.</a:t>
            </a:r>
          </a:p>
          <a:p>
            <a:r>
              <a:rPr lang="en-US" sz="1800" dirty="0" smtClean="0"/>
              <a:t>Indicate the author you are paraphrasing</a:t>
            </a:r>
          </a:p>
          <a:p>
            <a:r>
              <a:rPr lang="en-US" sz="1800" dirty="0" smtClean="0"/>
              <a:t>Explain how the paraphrase matters and link it to your other points clearly (reasoning).</a:t>
            </a:r>
          </a:p>
          <a:p>
            <a:pPr marL="0" indent="0">
              <a:buNone/>
            </a:pPr>
            <a:endParaRPr lang="en-US" dirty="0"/>
          </a:p>
        </p:txBody>
      </p:sp>
    </p:spTree>
    <p:extLst>
      <p:ext uri="{BB962C8B-B14F-4D97-AF65-F5344CB8AC3E}">
        <p14:creationId xmlns:p14="http://schemas.microsoft.com/office/powerpoint/2010/main" val="2500249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Helpful Words for Quote Attribution</a:t>
            </a:r>
            <a:r>
              <a:rPr lang="en-US" sz="1200" dirty="0" smtClean="0"/>
              <a:t/>
            </a:r>
            <a:br>
              <a:rPr lang="en-US" sz="1200" dirty="0" smtClean="0"/>
            </a:br>
            <a:r>
              <a:rPr lang="en-US" sz="1200" dirty="0" smtClean="0"/>
              <a:t>Any of these words can be placed in the past tense as well.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8261845"/>
              </p:ext>
            </p:extLst>
          </p:nvPr>
        </p:nvGraphicFramePr>
        <p:xfrm>
          <a:off x="457200" y="1600200"/>
          <a:ext cx="8229600" cy="4953000"/>
        </p:xfrm>
        <a:graphic>
          <a:graphicData uri="http://schemas.openxmlformats.org/drawingml/2006/table">
            <a:tbl>
              <a:tblPr firstRow="1" firstCol="1" bandRow="1">
                <a:tableStyleId>{16D9F66E-5EB9-4882-86FB-DCBF35E3C3E4}</a:tableStyleId>
              </a:tblPr>
              <a:tblGrid>
                <a:gridCol w="2743200"/>
                <a:gridCol w="2743200"/>
                <a:gridCol w="2743200"/>
              </a:tblGrid>
              <a:tr h="619125">
                <a:tc>
                  <a:txBody>
                    <a:bodyPr/>
                    <a:lstStyle/>
                    <a:p>
                      <a:pPr marL="0" marR="0">
                        <a:lnSpc>
                          <a:spcPct val="115000"/>
                        </a:lnSpc>
                        <a:spcBef>
                          <a:spcPts val="0"/>
                        </a:spcBef>
                        <a:spcAft>
                          <a:spcPts val="1000"/>
                        </a:spcAft>
                      </a:pPr>
                      <a:r>
                        <a:rPr lang="en-US" sz="3200" b="1" dirty="0">
                          <a:effectLst/>
                        </a:rPr>
                        <a:t>add</a:t>
                      </a:r>
                      <a:endParaRPr lang="en-US" sz="3200" b="1" dirty="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1000"/>
                        </a:spcAft>
                      </a:pPr>
                      <a:r>
                        <a:rPr lang="en-US" sz="3200" b="1">
                          <a:effectLst/>
                        </a:rPr>
                        <a:t>remark</a:t>
                      </a:r>
                      <a:endParaRPr lang="en-US" sz="3200" b="1">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1000"/>
                        </a:spcAft>
                      </a:pPr>
                      <a:r>
                        <a:rPr lang="en-US" sz="3200" b="1">
                          <a:effectLst/>
                        </a:rPr>
                        <a:t>exclaim</a:t>
                      </a:r>
                      <a:endParaRPr lang="en-US" sz="3200" b="1">
                        <a:effectLst/>
                        <a:latin typeface="Calibri"/>
                        <a:ea typeface="Calibri"/>
                        <a:cs typeface="Times New Roman"/>
                      </a:endParaRPr>
                    </a:p>
                  </a:txBody>
                  <a:tcPr marL="9525" marR="9525" marT="9525" marB="9525"/>
                </a:tc>
              </a:tr>
              <a:tr h="619125">
                <a:tc>
                  <a:txBody>
                    <a:bodyPr/>
                    <a:lstStyle/>
                    <a:p>
                      <a:pPr marL="0" marR="0">
                        <a:lnSpc>
                          <a:spcPct val="115000"/>
                        </a:lnSpc>
                        <a:spcBef>
                          <a:spcPts val="0"/>
                        </a:spcBef>
                        <a:spcAft>
                          <a:spcPts val="1000"/>
                        </a:spcAft>
                      </a:pPr>
                      <a:r>
                        <a:rPr lang="en-US" sz="3200" b="1">
                          <a:effectLst/>
                        </a:rPr>
                        <a:t>announce</a:t>
                      </a:r>
                      <a:endParaRPr lang="en-US" sz="3200" b="1">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1000"/>
                        </a:spcAft>
                      </a:pPr>
                      <a:r>
                        <a:rPr lang="en-US" sz="3200" b="1">
                          <a:effectLst/>
                        </a:rPr>
                        <a:t>reply</a:t>
                      </a:r>
                      <a:endParaRPr lang="en-US" sz="3200" b="1">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1000"/>
                        </a:spcAft>
                      </a:pPr>
                      <a:r>
                        <a:rPr lang="en-US" sz="3200" b="1">
                          <a:effectLst/>
                        </a:rPr>
                        <a:t>state</a:t>
                      </a:r>
                      <a:endParaRPr lang="en-US" sz="3200" b="1">
                        <a:effectLst/>
                        <a:latin typeface="Calibri"/>
                        <a:ea typeface="Calibri"/>
                        <a:cs typeface="Times New Roman"/>
                      </a:endParaRPr>
                    </a:p>
                  </a:txBody>
                  <a:tcPr marL="9525" marR="9525" marT="9525" marB="9525"/>
                </a:tc>
              </a:tr>
              <a:tr h="619125">
                <a:tc>
                  <a:txBody>
                    <a:bodyPr/>
                    <a:lstStyle/>
                    <a:p>
                      <a:pPr marL="0" marR="0">
                        <a:lnSpc>
                          <a:spcPct val="115000"/>
                        </a:lnSpc>
                        <a:spcBef>
                          <a:spcPts val="0"/>
                        </a:spcBef>
                        <a:spcAft>
                          <a:spcPts val="1000"/>
                        </a:spcAft>
                      </a:pPr>
                      <a:r>
                        <a:rPr lang="en-US" sz="3200" b="1">
                          <a:effectLst/>
                        </a:rPr>
                        <a:t>comment</a:t>
                      </a:r>
                      <a:endParaRPr lang="en-US" sz="3200" b="1">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1000"/>
                        </a:spcAft>
                      </a:pPr>
                      <a:r>
                        <a:rPr lang="en-US" sz="3200" b="1">
                          <a:effectLst/>
                        </a:rPr>
                        <a:t>respond</a:t>
                      </a:r>
                      <a:endParaRPr lang="en-US" sz="3200" b="1">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1000"/>
                        </a:spcAft>
                      </a:pPr>
                      <a:r>
                        <a:rPr lang="en-US" sz="3200" b="1">
                          <a:effectLst/>
                        </a:rPr>
                        <a:t>estimate</a:t>
                      </a:r>
                      <a:endParaRPr lang="en-US" sz="3200" b="1">
                        <a:effectLst/>
                        <a:latin typeface="Calibri"/>
                        <a:ea typeface="Calibri"/>
                        <a:cs typeface="Times New Roman"/>
                      </a:endParaRPr>
                    </a:p>
                  </a:txBody>
                  <a:tcPr marL="9525" marR="9525" marT="9525" marB="9525"/>
                </a:tc>
              </a:tr>
              <a:tr h="619125">
                <a:tc>
                  <a:txBody>
                    <a:bodyPr/>
                    <a:lstStyle/>
                    <a:p>
                      <a:pPr marL="0" marR="0">
                        <a:lnSpc>
                          <a:spcPct val="115000"/>
                        </a:lnSpc>
                        <a:spcBef>
                          <a:spcPts val="0"/>
                        </a:spcBef>
                        <a:spcAft>
                          <a:spcPts val="1000"/>
                        </a:spcAft>
                      </a:pPr>
                      <a:r>
                        <a:rPr lang="en-US" sz="3200" b="1">
                          <a:effectLst/>
                        </a:rPr>
                        <a:t>write</a:t>
                      </a:r>
                      <a:endParaRPr lang="en-US" sz="3200" b="1">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1000"/>
                        </a:spcAft>
                      </a:pPr>
                      <a:r>
                        <a:rPr lang="en-US" sz="3200" b="1" dirty="0">
                          <a:effectLst/>
                        </a:rPr>
                        <a:t>point out</a:t>
                      </a:r>
                      <a:endParaRPr lang="en-US" sz="3200" b="1" dirty="0">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1000"/>
                        </a:spcAft>
                      </a:pPr>
                      <a:r>
                        <a:rPr lang="en-US" sz="3200" b="1">
                          <a:effectLst/>
                        </a:rPr>
                        <a:t>predict</a:t>
                      </a:r>
                      <a:endParaRPr lang="en-US" sz="3200" b="1">
                        <a:effectLst/>
                        <a:latin typeface="Calibri"/>
                        <a:ea typeface="Calibri"/>
                        <a:cs typeface="Times New Roman"/>
                      </a:endParaRPr>
                    </a:p>
                  </a:txBody>
                  <a:tcPr marL="9525" marR="9525" marT="9525" marB="9525"/>
                </a:tc>
              </a:tr>
              <a:tr h="619125">
                <a:tc>
                  <a:txBody>
                    <a:bodyPr/>
                    <a:lstStyle/>
                    <a:p>
                      <a:pPr marL="0" marR="0">
                        <a:lnSpc>
                          <a:spcPct val="115000"/>
                        </a:lnSpc>
                        <a:spcBef>
                          <a:spcPts val="0"/>
                        </a:spcBef>
                        <a:spcAft>
                          <a:spcPts val="1000"/>
                        </a:spcAft>
                      </a:pPr>
                      <a:r>
                        <a:rPr lang="en-US" sz="3200" b="1">
                          <a:effectLst/>
                        </a:rPr>
                        <a:t>argue</a:t>
                      </a:r>
                      <a:endParaRPr lang="en-US" sz="3200" b="1">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1000"/>
                        </a:spcAft>
                      </a:pPr>
                      <a:r>
                        <a:rPr lang="en-US" sz="3200" b="1">
                          <a:effectLst/>
                        </a:rPr>
                        <a:t>suggest</a:t>
                      </a:r>
                      <a:endParaRPr lang="en-US" sz="3200" b="1">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1000"/>
                        </a:spcAft>
                      </a:pPr>
                      <a:r>
                        <a:rPr lang="en-US" sz="3200" b="1">
                          <a:effectLst/>
                        </a:rPr>
                        <a:t>propose</a:t>
                      </a:r>
                      <a:endParaRPr lang="en-US" sz="3200" b="1">
                        <a:effectLst/>
                        <a:latin typeface="Calibri"/>
                        <a:ea typeface="Calibri"/>
                        <a:cs typeface="Times New Roman"/>
                      </a:endParaRPr>
                    </a:p>
                  </a:txBody>
                  <a:tcPr marL="9525" marR="9525" marT="9525" marB="9525"/>
                </a:tc>
              </a:tr>
              <a:tr h="619125">
                <a:tc>
                  <a:txBody>
                    <a:bodyPr/>
                    <a:lstStyle/>
                    <a:p>
                      <a:pPr marL="0" marR="0">
                        <a:lnSpc>
                          <a:spcPct val="115000"/>
                        </a:lnSpc>
                        <a:spcBef>
                          <a:spcPts val="0"/>
                        </a:spcBef>
                        <a:spcAft>
                          <a:spcPts val="1000"/>
                        </a:spcAft>
                      </a:pPr>
                      <a:r>
                        <a:rPr lang="en-US" sz="3200" b="1">
                          <a:effectLst/>
                        </a:rPr>
                        <a:t>declare</a:t>
                      </a:r>
                      <a:endParaRPr lang="en-US" sz="3200" b="1">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1000"/>
                        </a:spcAft>
                      </a:pPr>
                      <a:r>
                        <a:rPr lang="en-US" sz="3200" b="1">
                          <a:effectLst/>
                        </a:rPr>
                        <a:t>criticize</a:t>
                      </a:r>
                      <a:endParaRPr lang="en-US" sz="3200" b="1">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1000"/>
                        </a:spcAft>
                      </a:pPr>
                      <a:r>
                        <a:rPr lang="en-US" sz="3200" b="1">
                          <a:effectLst/>
                        </a:rPr>
                        <a:t>proclaim</a:t>
                      </a:r>
                      <a:endParaRPr lang="en-US" sz="3200" b="1">
                        <a:effectLst/>
                        <a:latin typeface="Calibri"/>
                        <a:ea typeface="Calibri"/>
                        <a:cs typeface="Times New Roman"/>
                      </a:endParaRPr>
                    </a:p>
                  </a:txBody>
                  <a:tcPr marL="9525" marR="9525" marT="9525" marB="9525"/>
                </a:tc>
              </a:tr>
              <a:tr h="619125">
                <a:tc>
                  <a:txBody>
                    <a:bodyPr/>
                    <a:lstStyle/>
                    <a:p>
                      <a:pPr marL="0" marR="0">
                        <a:lnSpc>
                          <a:spcPct val="115000"/>
                        </a:lnSpc>
                        <a:spcBef>
                          <a:spcPts val="0"/>
                        </a:spcBef>
                        <a:spcAft>
                          <a:spcPts val="1000"/>
                        </a:spcAft>
                      </a:pPr>
                      <a:r>
                        <a:rPr lang="en-US" sz="3200" b="1">
                          <a:effectLst/>
                        </a:rPr>
                        <a:t>note</a:t>
                      </a:r>
                      <a:endParaRPr lang="en-US" sz="3200" b="1">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1000"/>
                        </a:spcAft>
                      </a:pPr>
                      <a:r>
                        <a:rPr lang="en-US" sz="3200" b="1">
                          <a:effectLst/>
                        </a:rPr>
                        <a:t>complain</a:t>
                      </a:r>
                      <a:endParaRPr lang="en-US" sz="3200" b="1">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1000"/>
                        </a:spcAft>
                      </a:pPr>
                      <a:r>
                        <a:rPr lang="en-US" sz="3200" b="1">
                          <a:effectLst/>
                        </a:rPr>
                        <a:t>opine</a:t>
                      </a:r>
                      <a:endParaRPr lang="en-US" sz="3200" b="1">
                        <a:effectLst/>
                        <a:latin typeface="Calibri"/>
                        <a:ea typeface="Calibri"/>
                        <a:cs typeface="Times New Roman"/>
                      </a:endParaRPr>
                    </a:p>
                  </a:txBody>
                  <a:tcPr marL="9525" marR="9525" marT="9525" marB="9525"/>
                </a:tc>
              </a:tr>
              <a:tr h="619125">
                <a:tc>
                  <a:txBody>
                    <a:bodyPr/>
                    <a:lstStyle/>
                    <a:p>
                      <a:pPr marL="0" marR="0">
                        <a:lnSpc>
                          <a:spcPct val="115000"/>
                        </a:lnSpc>
                        <a:spcBef>
                          <a:spcPts val="0"/>
                        </a:spcBef>
                        <a:spcAft>
                          <a:spcPts val="1000"/>
                        </a:spcAft>
                      </a:pPr>
                      <a:r>
                        <a:rPr lang="en-US" sz="3200" b="1">
                          <a:effectLst/>
                        </a:rPr>
                        <a:t>observe</a:t>
                      </a:r>
                      <a:endParaRPr lang="en-US" sz="3200" b="1">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1000"/>
                        </a:spcAft>
                      </a:pPr>
                      <a:r>
                        <a:rPr lang="en-US" sz="3200" b="1">
                          <a:effectLst/>
                        </a:rPr>
                        <a:t>think</a:t>
                      </a:r>
                      <a:endParaRPr lang="en-US" sz="3200" b="1">
                        <a:effectLst/>
                        <a:latin typeface="Calibri"/>
                        <a:ea typeface="Calibri"/>
                        <a:cs typeface="Times New Roman"/>
                      </a:endParaRPr>
                    </a:p>
                  </a:txBody>
                  <a:tcPr marL="9525" marR="9525" marT="9525" marB="9525"/>
                </a:tc>
                <a:tc>
                  <a:txBody>
                    <a:bodyPr/>
                    <a:lstStyle/>
                    <a:p>
                      <a:pPr marL="0" marR="0">
                        <a:lnSpc>
                          <a:spcPct val="115000"/>
                        </a:lnSpc>
                        <a:spcBef>
                          <a:spcPts val="0"/>
                        </a:spcBef>
                        <a:spcAft>
                          <a:spcPts val="1000"/>
                        </a:spcAft>
                      </a:pPr>
                      <a:r>
                        <a:rPr lang="en-US" sz="3200" b="1" dirty="0">
                          <a:effectLst/>
                        </a:rPr>
                        <a:t>note</a:t>
                      </a:r>
                      <a:endParaRPr lang="en-US" sz="3200" b="1" dirty="0">
                        <a:effectLst/>
                        <a:latin typeface="Calibri"/>
                        <a:ea typeface="Calibri"/>
                        <a:cs typeface="Times New Roman"/>
                      </a:endParaRPr>
                    </a:p>
                  </a:txBody>
                  <a:tcPr marL="9525" marR="9525" marT="9525" marB="9525"/>
                </a:tc>
              </a:tr>
            </a:tbl>
          </a:graphicData>
        </a:graphic>
      </p:graphicFrame>
    </p:spTree>
    <p:extLst>
      <p:ext uri="{BB962C8B-B14F-4D97-AF65-F5344CB8AC3E}">
        <p14:creationId xmlns:p14="http://schemas.microsoft.com/office/powerpoint/2010/main" val="4131568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a:t>
            </a:r>
            <a:endParaRPr lang="en-US" dirty="0"/>
          </a:p>
        </p:txBody>
      </p:sp>
      <p:sp>
        <p:nvSpPr>
          <p:cNvPr id="3" name="Content Placeholder 2"/>
          <p:cNvSpPr>
            <a:spLocks noGrp="1"/>
          </p:cNvSpPr>
          <p:nvPr>
            <p:ph idx="1"/>
          </p:nvPr>
        </p:nvSpPr>
        <p:spPr/>
        <p:txBody>
          <a:bodyPr>
            <a:normAutofit/>
          </a:bodyPr>
          <a:lstStyle/>
          <a:p>
            <a:r>
              <a:rPr lang="en-US" sz="3600" dirty="0" smtClean="0"/>
              <a:t>Leave forms</a:t>
            </a:r>
          </a:p>
          <a:p>
            <a:r>
              <a:rPr lang="en-US" sz="3600" dirty="0"/>
              <a:t>Saturday </a:t>
            </a:r>
            <a:r>
              <a:rPr lang="en-US" sz="3600" dirty="0" smtClean="0"/>
              <a:t>Dialogues</a:t>
            </a:r>
          </a:p>
          <a:p>
            <a:r>
              <a:rPr lang="en-US" sz="3600" dirty="0" smtClean="0"/>
              <a:t>TAH website</a:t>
            </a:r>
          </a:p>
          <a:p>
            <a:r>
              <a:rPr lang="en-US" sz="3600" dirty="0" smtClean="0"/>
              <a:t>History Day</a:t>
            </a:r>
          </a:p>
          <a:p>
            <a:r>
              <a:rPr lang="en-US" sz="3600" dirty="0" smtClean="0"/>
              <a:t>Student </a:t>
            </a:r>
            <a:r>
              <a:rPr lang="en-US" sz="3600" dirty="0"/>
              <a:t>Tests</a:t>
            </a:r>
          </a:p>
        </p:txBody>
      </p:sp>
    </p:spTree>
    <p:extLst>
      <p:ext uri="{BB962C8B-B14F-4D97-AF65-F5344CB8AC3E}">
        <p14:creationId xmlns:p14="http://schemas.microsoft.com/office/powerpoint/2010/main" val="1167806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r>
              <a:rPr lang="en-US" dirty="0" smtClean="0"/>
              <a:t>Hints for Using Quotes</a:t>
            </a:r>
            <a:endParaRPr lang="en-US" dirty="0"/>
          </a:p>
        </p:txBody>
      </p:sp>
      <p:sp>
        <p:nvSpPr>
          <p:cNvPr id="3" name="Content Placeholder 2"/>
          <p:cNvSpPr>
            <a:spLocks noGrp="1"/>
          </p:cNvSpPr>
          <p:nvPr>
            <p:ph idx="1"/>
          </p:nvPr>
        </p:nvSpPr>
        <p:spPr>
          <a:xfrm>
            <a:off x="228600" y="1219200"/>
            <a:ext cx="8763000" cy="5638800"/>
          </a:xfrm>
        </p:spPr>
        <p:txBody>
          <a:bodyPr>
            <a:normAutofit fontScale="32500" lnSpcReduction="20000"/>
          </a:bodyPr>
          <a:lstStyle/>
          <a:p>
            <a:pPr marL="0" indent="0">
              <a:buNone/>
            </a:pPr>
            <a:r>
              <a:rPr lang="en-US" sz="5000" b="1" dirty="0" smtClean="0"/>
              <a:t>Excerpt </a:t>
            </a:r>
            <a:r>
              <a:rPr lang="en-US" sz="5000" b="1" dirty="0"/>
              <a:t>fragments.</a:t>
            </a:r>
            <a:endParaRPr lang="en-US" sz="5000" dirty="0"/>
          </a:p>
          <a:p>
            <a:r>
              <a:rPr lang="en-US" sz="5500" dirty="0"/>
              <a:t>Sometimes, you should quote short fragments, rather than whole sentences. Suppose you interviewed Jane Doe about her reaction to John F. Kennedy’s assassination. </a:t>
            </a:r>
            <a:endParaRPr lang="en-US" sz="5500" dirty="0" smtClean="0"/>
          </a:p>
          <a:p>
            <a:r>
              <a:rPr lang="en-US" sz="5500" dirty="0" smtClean="0">
                <a:solidFill>
                  <a:srgbClr val="C00000"/>
                </a:solidFill>
              </a:rPr>
              <a:t>She </a:t>
            </a:r>
            <a:r>
              <a:rPr lang="en-US" sz="5500" dirty="0">
                <a:solidFill>
                  <a:srgbClr val="C00000"/>
                </a:solidFill>
              </a:rPr>
              <a:t>commented</a:t>
            </a:r>
            <a:r>
              <a:rPr lang="en-US" sz="5500" dirty="0" smtClean="0">
                <a:solidFill>
                  <a:srgbClr val="C00000"/>
                </a:solidFill>
              </a:rPr>
              <a:t>: “</a:t>
            </a:r>
            <a:r>
              <a:rPr lang="en-US" sz="5500" dirty="0">
                <a:solidFill>
                  <a:srgbClr val="C00000"/>
                </a:solidFill>
              </a:rPr>
              <a:t>I couldn’t believe it. It was just unreal and so sad. It was just unbelievable. I had never experienced such denial. I don’t know why I felt so strongly. Perhaps it was because JFK was more to me than a president. He represented the hopes of young people everywhere.”</a:t>
            </a:r>
          </a:p>
          <a:p>
            <a:r>
              <a:rPr lang="en-US" sz="5500" dirty="0"/>
              <a:t>You could quote all of Jane’s comments, but her first three sentences are fairly redundant. You might instead want to quote </a:t>
            </a:r>
            <a:r>
              <a:rPr lang="en-US" sz="5500" dirty="0" smtClean="0"/>
              <a:t>the most important aspect of her interview.</a:t>
            </a:r>
            <a:endParaRPr lang="en-US" sz="5500" dirty="0"/>
          </a:p>
          <a:p>
            <a:r>
              <a:rPr lang="en-US" sz="5500" dirty="0">
                <a:solidFill>
                  <a:srgbClr val="C00000"/>
                </a:solidFill>
              </a:rPr>
              <a:t>Jane Doe grappled with grief and disbelief. She had viewed JFK, not just as a national figurehead, but as someone who “represented the hopes of young people everywhere</a:t>
            </a:r>
            <a:r>
              <a:rPr lang="en-US" sz="5500" dirty="0" smtClean="0">
                <a:solidFill>
                  <a:srgbClr val="C00000"/>
                </a:solidFill>
              </a:rPr>
              <a:t>.”</a:t>
            </a:r>
          </a:p>
          <a:p>
            <a:endParaRPr lang="en-US" sz="3900" b="1" dirty="0">
              <a:solidFill>
                <a:srgbClr val="C00000"/>
              </a:solidFill>
            </a:endParaRPr>
          </a:p>
          <a:p>
            <a:pPr marL="0" indent="0">
              <a:buNone/>
            </a:pPr>
            <a:r>
              <a:rPr lang="en-US" sz="4900" b="1" dirty="0" smtClean="0"/>
              <a:t>Excerpt </a:t>
            </a:r>
            <a:r>
              <a:rPr lang="en-US" sz="4900" b="1" dirty="0"/>
              <a:t>those fragments carefully</a:t>
            </a:r>
            <a:r>
              <a:rPr lang="en-US" sz="4900" b="1" dirty="0" smtClean="0"/>
              <a:t>! Make sure not to misquote.</a:t>
            </a:r>
            <a:endParaRPr lang="en-US" sz="4900" dirty="0"/>
          </a:p>
          <a:p>
            <a:r>
              <a:rPr lang="en-US" sz="4900" dirty="0" smtClean="0"/>
              <a:t>John </a:t>
            </a:r>
            <a:r>
              <a:rPr lang="en-US" sz="4900" dirty="0"/>
              <a:t>Adams has often been quoted as having said: </a:t>
            </a:r>
            <a:r>
              <a:rPr lang="en-US" sz="4900" dirty="0">
                <a:solidFill>
                  <a:srgbClr val="0070C0"/>
                </a:solidFill>
              </a:rPr>
              <a:t>“This would be the best of all possible worlds if there were no religion in it</a:t>
            </a:r>
            <a:r>
              <a:rPr lang="en-US" sz="4900" dirty="0" smtClean="0">
                <a:solidFill>
                  <a:srgbClr val="0070C0"/>
                </a:solidFill>
              </a:rPr>
              <a:t>.”</a:t>
            </a:r>
          </a:p>
          <a:p>
            <a:endParaRPr lang="en-US" sz="4900" dirty="0">
              <a:solidFill>
                <a:srgbClr val="0070C0"/>
              </a:solidFill>
            </a:endParaRPr>
          </a:p>
          <a:p>
            <a:r>
              <a:rPr lang="en-US" sz="4900" dirty="0" smtClean="0"/>
              <a:t>Here are the words in their actual context. The </a:t>
            </a:r>
            <a:r>
              <a:rPr lang="en-US" sz="4900" dirty="0"/>
              <a:t>meaning changes entirely. </a:t>
            </a:r>
          </a:p>
          <a:p>
            <a:r>
              <a:rPr lang="en-US" sz="4900" dirty="0" smtClean="0">
                <a:solidFill>
                  <a:srgbClr val="0070C0"/>
                </a:solidFill>
              </a:rPr>
              <a:t>“Twenty </a:t>
            </a:r>
            <a:r>
              <a:rPr lang="en-US" sz="4900" dirty="0">
                <a:solidFill>
                  <a:srgbClr val="0070C0"/>
                </a:solidFill>
              </a:rPr>
              <a:t>times, in the course of my late reading, have I been on the point of breaking out, ‘this would be the best of all possible worlds, if there were no religion in it!!!!’ But in this exclamation, I should have been as fanatical as Bryant or Cleverly. Without religion, this world would be something not fit to be mentioned in public company—I mean hell</a:t>
            </a:r>
            <a:r>
              <a:rPr lang="en-US" sz="4900" dirty="0" smtClean="0">
                <a:solidFill>
                  <a:srgbClr val="0070C0"/>
                </a:solidFill>
              </a:rPr>
              <a:t>.”</a:t>
            </a:r>
            <a:endParaRPr lang="en-US" sz="4900" dirty="0">
              <a:solidFill>
                <a:srgbClr val="0070C0"/>
              </a:solidFill>
            </a:endParaRPr>
          </a:p>
          <a:p>
            <a:endParaRPr lang="en-US" dirty="0"/>
          </a:p>
        </p:txBody>
      </p:sp>
    </p:spTree>
    <p:extLst>
      <p:ext uri="{BB962C8B-B14F-4D97-AF65-F5344CB8AC3E}">
        <p14:creationId xmlns:p14="http://schemas.microsoft.com/office/powerpoint/2010/main" val="308710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Salem Activity: Step 2</a:t>
            </a:r>
            <a:endParaRPr lang="en-US" dirty="0"/>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dirty="0" smtClean="0"/>
              <a:t>For your first claim (poster paper #1), collaboratively decide on two pieces of textual support (evidence, examples, elaboration, explanation) that best support the claim.</a:t>
            </a:r>
          </a:p>
          <a:p>
            <a:pPr lvl="1"/>
            <a:r>
              <a:rPr lang="en-US" sz="2400" dirty="0" smtClean="0"/>
              <a:t>Choose one to quote directly.  Write down the whole quote. </a:t>
            </a:r>
            <a:r>
              <a:rPr lang="en-US" sz="2400" dirty="0" smtClean="0">
                <a:solidFill>
                  <a:srgbClr val="FF0000"/>
                </a:solidFill>
              </a:rPr>
              <a:t>(We will work on how to integrate it later. Do not worry about writing a sentence or paragraph to describe your reasoning, yet.)</a:t>
            </a:r>
          </a:p>
          <a:p>
            <a:pPr lvl="1"/>
            <a:r>
              <a:rPr lang="en-US" sz="2400" dirty="0" smtClean="0"/>
              <a:t>Paraphrase the other as a group.  Make sure you are not plagiarizing the text. </a:t>
            </a:r>
            <a:r>
              <a:rPr lang="en-US" sz="2400" dirty="0" smtClean="0">
                <a:solidFill>
                  <a:srgbClr val="FF0000"/>
                </a:solidFill>
              </a:rPr>
              <a:t>(Again, we will work on integrating it into a paragraph later.)</a:t>
            </a:r>
          </a:p>
          <a:p>
            <a:pPr lvl="1"/>
            <a:endParaRPr lang="en-US" dirty="0"/>
          </a:p>
          <a:p>
            <a:r>
              <a:rPr lang="en-US" dirty="0" smtClean="0"/>
              <a:t>Follow the same steps for your second claim (poster paper #2).</a:t>
            </a:r>
            <a:endParaRPr lang="en-US" dirty="0"/>
          </a:p>
        </p:txBody>
      </p:sp>
    </p:spTree>
    <p:extLst>
      <p:ext uri="{BB962C8B-B14F-4D97-AF65-F5344CB8AC3E}">
        <p14:creationId xmlns:p14="http://schemas.microsoft.com/office/powerpoint/2010/main" val="200524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Salem Activity: Step 3</a:t>
            </a:r>
            <a:br>
              <a:rPr lang="en-US" dirty="0"/>
            </a:br>
            <a:endParaRPr lang="en-US" dirty="0"/>
          </a:p>
        </p:txBody>
      </p:sp>
      <p:sp>
        <p:nvSpPr>
          <p:cNvPr id="3" name="Text Placeholder 2"/>
          <p:cNvSpPr>
            <a:spLocks noGrp="1"/>
          </p:cNvSpPr>
          <p:nvPr>
            <p:ph type="body" idx="1"/>
          </p:nvPr>
        </p:nvSpPr>
        <p:spPr>
          <a:xfrm>
            <a:off x="722313" y="4626864"/>
            <a:ext cx="7772400" cy="1621536"/>
          </a:xfrm>
        </p:spPr>
        <p:txBody>
          <a:bodyPr>
            <a:normAutofit/>
          </a:bodyPr>
          <a:lstStyle/>
          <a:p>
            <a:r>
              <a:rPr lang="en-US" dirty="0" smtClean="0"/>
              <a:t>Link your pieces of evidence directly to the claim.  Give examples, elaborate, or explain when necessary.  </a:t>
            </a:r>
          </a:p>
        </p:txBody>
      </p:sp>
    </p:spTree>
    <p:extLst>
      <p:ext uri="{BB962C8B-B14F-4D97-AF65-F5344CB8AC3E}">
        <p14:creationId xmlns:p14="http://schemas.microsoft.com/office/powerpoint/2010/main" val="1842776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a:bodyPr>
          <a:lstStyle/>
          <a:p>
            <a:r>
              <a:rPr lang="en-US" dirty="0" smtClean="0"/>
              <a:t>Reasoning Matters</a:t>
            </a:r>
            <a:endParaRPr lang="en-US" dirty="0"/>
          </a:p>
        </p:txBody>
      </p:sp>
      <p:sp>
        <p:nvSpPr>
          <p:cNvPr id="3" name="Content Placeholder 2"/>
          <p:cNvSpPr>
            <a:spLocks noGrp="1"/>
          </p:cNvSpPr>
          <p:nvPr>
            <p:ph idx="1"/>
          </p:nvPr>
        </p:nvSpPr>
        <p:spPr>
          <a:xfrm>
            <a:off x="152400" y="1219200"/>
            <a:ext cx="8839200" cy="5257800"/>
          </a:xfrm>
        </p:spPr>
        <p:txBody>
          <a:bodyPr>
            <a:normAutofit/>
          </a:bodyPr>
          <a:lstStyle/>
          <a:p>
            <a:r>
              <a:rPr lang="en-US" dirty="0" smtClean="0"/>
              <a:t>After </a:t>
            </a:r>
            <a:r>
              <a:rPr lang="en-US" dirty="0"/>
              <a:t>you introduce evidence into your writing, you must say why and how this evidence supports your argument. </a:t>
            </a:r>
            <a:r>
              <a:rPr lang="en-US" dirty="0" smtClean="0"/>
              <a:t>What </a:t>
            </a:r>
            <a:r>
              <a:rPr lang="en-US" dirty="0"/>
              <a:t>turns a fact or piece of information into evidence is the connection it has with a larger claim or argument: </a:t>
            </a:r>
            <a:r>
              <a:rPr lang="en-US" dirty="0">
                <a:solidFill>
                  <a:srgbClr val="0070C0"/>
                </a:solidFill>
              </a:rPr>
              <a:t>evidence is always evidence </a:t>
            </a:r>
            <a:r>
              <a:rPr lang="en-US" i="1" dirty="0">
                <a:solidFill>
                  <a:srgbClr val="0070C0"/>
                </a:solidFill>
              </a:rPr>
              <a:t>for</a:t>
            </a:r>
            <a:r>
              <a:rPr lang="en-US" dirty="0">
                <a:solidFill>
                  <a:srgbClr val="0070C0"/>
                </a:solidFill>
              </a:rPr>
              <a:t> or </a:t>
            </a:r>
            <a:r>
              <a:rPr lang="en-US" i="1" dirty="0">
                <a:solidFill>
                  <a:srgbClr val="0070C0"/>
                </a:solidFill>
              </a:rPr>
              <a:t>against</a:t>
            </a:r>
            <a:r>
              <a:rPr lang="en-US" dirty="0">
                <a:solidFill>
                  <a:srgbClr val="0070C0"/>
                </a:solidFill>
              </a:rPr>
              <a:t> something, and you have to make that link </a:t>
            </a:r>
            <a:r>
              <a:rPr lang="en-US" dirty="0" smtClean="0">
                <a:solidFill>
                  <a:srgbClr val="0070C0"/>
                </a:solidFill>
              </a:rPr>
              <a:t>clear with reasoning.</a:t>
            </a:r>
          </a:p>
          <a:p>
            <a:pPr marL="0" indent="0">
              <a:buNone/>
            </a:pPr>
            <a:endParaRPr lang="en-US" dirty="0"/>
          </a:p>
          <a:p>
            <a:r>
              <a:rPr lang="en-US" dirty="0" smtClean="0"/>
              <a:t>We should not assume </a:t>
            </a:r>
            <a:r>
              <a:rPr lang="en-US" dirty="0"/>
              <a:t>that our readers already know what we are talking </a:t>
            </a:r>
            <a:r>
              <a:rPr lang="en-US" dirty="0" smtClean="0"/>
              <a:t>about. The audience </a:t>
            </a:r>
            <a:r>
              <a:rPr lang="en-US" dirty="0"/>
              <a:t>can’t read our minds: although they may be familiar with many of the ideas we are discussing, they don’t know what we are trying to do with those ideas unless we indicate it through </a:t>
            </a:r>
            <a:r>
              <a:rPr lang="en-US" dirty="0" smtClean="0">
                <a:solidFill>
                  <a:srgbClr val="0070C0"/>
                </a:solidFill>
              </a:rPr>
              <a:t>reasoning</a:t>
            </a:r>
            <a:r>
              <a:rPr lang="en-US" dirty="0" smtClean="0"/>
              <a:t>.</a:t>
            </a:r>
            <a:endParaRPr lang="en-US" dirty="0"/>
          </a:p>
          <a:p>
            <a:pPr marL="0" indent="0">
              <a:buNone/>
            </a:pPr>
            <a:endParaRPr lang="en-US" sz="1800" dirty="0"/>
          </a:p>
        </p:txBody>
      </p:sp>
      <p:sp>
        <p:nvSpPr>
          <p:cNvPr id="4" name="Footer Placeholder 3"/>
          <p:cNvSpPr>
            <a:spLocks noGrp="1"/>
          </p:cNvSpPr>
          <p:nvPr>
            <p:ph type="ftr" sz="quarter" idx="11"/>
          </p:nvPr>
        </p:nvSpPr>
        <p:spPr>
          <a:xfrm>
            <a:off x="1447800" y="18288"/>
            <a:ext cx="6096000" cy="329184"/>
          </a:xfrm>
        </p:spPr>
        <p:txBody>
          <a:bodyPr/>
          <a:lstStyle/>
          <a:p>
            <a:r>
              <a:rPr lang="en-US" dirty="0" smtClean="0"/>
              <a:t>Adapted from UNC at Chapel Hill College of Arts and Sciences Writing Center</a:t>
            </a:r>
            <a:endParaRPr lang="en-US" dirty="0"/>
          </a:p>
        </p:txBody>
      </p:sp>
    </p:spTree>
    <p:extLst>
      <p:ext uri="{BB962C8B-B14F-4D97-AF65-F5344CB8AC3E}">
        <p14:creationId xmlns:p14="http://schemas.microsoft.com/office/powerpoint/2010/main" val="7949917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Develop Reasoning</a:t>
            </a:r>
            <a:endParaRPr lang="en-US" dirty="0"/>
          </a:p>
        </p:txBody>
      </p:sp>
      <p:sp>
        <p:nvSpPr>
          <p:cNvPr id="4" name="Content Placeholder 3"/>
          <p:cNvSpPr>
            <a:spLocks noGrp="1"/>
          </p:cNvSpPr>
          <p:nvPr>
            <p:ph idx="1"/>
          </p:nvPr>
        </p:nvSpPr>
        <p:spPr>
          <a:xfrm>
            <a:off x="152400" y="1600200"/>
            <a:ext cx="8915400" cy="5257800"/>
          </a:xfrm>
          <a:prstGeom prst="roundRect">
            <a:avLst>
              <a:gd name="adj" fmla="val 156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buClrTx/>
            </a:pPr>
            <a:r>
              <a:rPr lang="en-US" sz="2000" b="1" dirty="0">
                <a:solidFill>
                  <a:schemeClr val="bg1"/>
                </a:solidFill>
              </a:rPr>
              <a:t>O.k., I’ve just stated this point, but so what? Why is it interesting? Why should anyone </a:t>
            </a:r>
            <a:r>
              <a:rPr lang="en-US" sz="2000" b="1" dirty="0" smtClean="0">
                <a:solidFill>
                  <a:schemeClr val="bg1"/>
                </a:solidFill>
              </a:rPr>
              <a:t>care about this evidence?</a:t>
            </a:r>
            <a:endParaRPr lang="en-US" sz="2000" b="1" dirty="0">
              <a:solidFill>
                <a:schemeClr val="bg1"/>
              </a:solidFill>
            </a:endParaRPr>
          </a:p>
          <a:p>
            <a:pPr>
              <a:buClrTx/>
            </a:pPr>
            <a:r>
              <a:rPr lang="en-US" sz="2000" b="1" dirty="0">
                <a:solidFill>
                  <a:schemeClr val="bg1"/>
                </a:solidFill>
              </a:rPr>
              <a:t>What does this information imply?</a:t>
            </a:r>
          </a:p>
          <a:p>
            <a:pPr>
              <a:buClrTx/>
            </a:pPr>
            <a:r>
              <a:rPr lang="en-US" sz="2000" b="1" dirty="0">
                <a:solidFill>
                  <a:schemeClr val="bg1"/>
                </a:solidFill>
              </a:rPr>
              <a:t>What are the consequences of thinking this way or looking at a problem this way?</a:t>
            </a:r>
          </a:p>
          <a:p>
            <a:pPr>
              <a:buClrTx/>
            </a:pPr>
            <a:r>
              <a:rPr lang="en-US" sz="2000" b="1" dirty="0">
                <a:solidFill>
                  <a:schemeClr val="bg1"/>
                </a:solidFill>
              </a:rPr>
              <a:t>I’ve just described what something is like or how I see it, but why is it like that?</a:t>
            </a:r>
          </a:p>
          <a:p>
            <a:pPr>
              <a:buClrTx/>
            </a:pPr>
            <a:r>
              <a:rPr lang="en-US" sz="2000" b="1" dirty="0">
                <a:solidFill>
                  <a:schemeClr val="bg1"/>
                </a:solidFill>
              </a:rPr>
              <a:t>I’ve just said that something happens-so how does it happen? How does it come to be the way it is?</a:t>
            </a:r>
          </a:p>
          <a:p>
            <a:pPr>
              <a:buClrTx/>
            </a:pPr>
            <a:r>
              <a:rPr lang="en-US" sz="2000" b="1" dirty="0">
                <a:solidFill>
                  <a:schemeClr val="bg1"/>
                </a:solidFill>
              </a:rPr>
              <a:t>Why is this information important? Why does it matter?</a:t>
            </a:r>
          </a:p>
          <a:p>
            <a:pPr>
              <a:buClrTx/>
            </a:pPr>
            <a:r>
              <a:rPr lang="en-US" sz="2000" b="1" dirty="0">
                <a:solidFill>
                  <a:schemeClr val="bg1"/>
                </a:solidFill>
              </a:rPr>
              <a:t>How is this idea related to my thesis? What connections exist between them? Does it support </a:t>
            </a:r>
            <a:r>
              <a:rPr lang="en-US" sz="2000" b="1" dirty="0" smtClean="0">
                <a:solidFill>
                  <a:schemeClr val="bg1"/>
                </a:solidFill>
              </a:rPr>
              <a:t>my claim? </a:t>
            </a:r>
            <a:r>
              <a:rPr lang="en-US" sz="2000" b="1" dirty="0">
                <a:solidFill>
                  <a:schemeClr val="bg1"/>
                </a:solidFill>
              </a:rPr>
              <a:t>If so, how does it do that?</a:t>
            </a:r>
          </a:p>
          <a:p>
            <a:pPr>
              <a:buClrTx/>
            </a:pPr>
            <a:r>
              <a:rPr lang="en-US" sz="2000" b="1" dirty="0">
                <a:solidFill>
                  <a:schemeClr val="bg1"/>
                </a:solidFill>
              </a:rPr>
              <a:t>Can I give an example to illustrate this point?</a:t>
            </a:r>
            <a:endParaRPr lang="en-US" sz="1800" b="1" dirty="0">
              <a:solidFill>
                <a:schemeClr val="bg1"/>
              </a:solidFill>
            </a:endParaRPr>
          </a:p>
        </p:txBody>
      </p:sp>
    </p:spTree>
    <p:extLst>
      <p:ext uri="{BB962C8B-B14F-4D97-AF65-F5344CB8AC3E}">
        <p14:creationId xmlns:p14="http://schemas.microsoft.com/office/powerpoint/2010/main" val="2473346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Reasoning Matters (Example)</a:t>
            </a:r>
            <a:endParaRPr lang="en-US" dirty="0"/>
          </a:p>
        </p:txBody>
      </p:sp>
      <p:sp>
        <p:nvSpPr>
          <p:cNvPr id="3" name="Content Placeholder 2"/>
          <p:cNvSpPr>
            <a:spLocks noGrp="1"/>
          </p:cNvSpPr>
          <p:nvPr>
            <p:ph sz="half" idx="1"/>
          </p:nvPr>
        </p:nvSpPr>
        <p:spPr/>
        <p:txBody>
          <a:bodyPr>
            <a:normAutofit fontScale="62500" lnSpcReduction="20000"/>
          </a:bodyPr>
          <a:lstStyle/>
          <a:p>
            <a:pPr marL="0" indent="0">
              <a:buNone/>
            </a:pPr>
            <a:r>
              <a:rPr lang="en-US" b="1" dirty="0" smtClean="0"/>
              <a:t>Weak </a:t>
            </a:r>
            <a:r>
              <a:rPr lang="en-US" b="1" dirty="0"/>
              <a:t>use of </a:t>
            </a:r>
            <a:r>
              <a:rPr lang="en-US" b="1" dirty="0" smtClean="0"/>
              <a:t>evidence </a:t>
            </a:r>
            <a:r>
              <a:rPr lang="en-US" dirty="0" smtClean="0"/>
              <a:t> </a:t>
            </a:r>
          </a:p>
          <a:p>
            <a:pPr marL="0" indent="0">
              <a:buNone/>
            </a:pPr>
            <a:endParaRPr lang="en-US" dirty="0" smtClean="0"/>
          </a:p>
          <a:p>
            <a:pPr marL="0" indent="0">
              <a:buNone/>
            </a:pPr>
            <a:r>
              <a:rPr lang="en-US" sz="3200" dirty="0" smtClean="0"/>
              <a:t>Today</a:t>
            </a:r>
            <a:r>
              <a:rPr lang="en-US" sz="3200" dirty="0"/>
              <a:t>, we are too self-centered. Most families no longer sit down to eat together, preferring instead to eat on the go while rushing to the next appointment (</a:t>
            </a:r>
            <a:r>
              <a:rPr lang="en-US" sz="3200" dirty="0" err="1"/>
              <a:t>Gleick</a:t>
            </a:r>
            <a:r>
              <a:rPr lang="en-US" sz="3200" dirty="0"/>
              <a:t> 148</a:t>
            </a:r>
            <a:r>
              <a:rPr lang="en-US" sz="3200" dirty="0" smtClean="0"/>
              <a:t>). Everything </a:t>
            </a:r>
            <a:r>
              <a:rPr lang="en-US" sz="3200" dirty="0"/>
              <a:t>is about what we want. </a:t>
            </a:r>
            <a:endParaRPr lang="en-US" sz="3200" dirty="0" smtClean="0"/>
          </a:p>
          <a:p>
            <a:endParaRPr lang="en-US" dirty="0"/>
          </a:p>
          <a:p>
            <a:endParaRPr lang="en-US" dirty="0" smtClean="0"/>
          </a:p>
          <a:p>
            <a:endParaRPr lang="en-US" dirty="0"/>
          </a:p>
        </p:txBody>
      </p:sp>
      <p:sp>
        <p:nvSpPr>
          <p:cNvPr id="4" name="Content Placeholder 3"/>
          <p:cNvSpPr>
            <a:spLocks noGrp="1"/>
          </p:cNvSpPr>
          <p:nvPr>
            <p:ph sz="half" idx="2"/>
          </p:nvPr>
        </p:nvSpPr>
        <p:spPr>
          <a:xfrm>
            <a:off x="4648200" y="1673352"/>
            <a:ext cx="4267200" cy="5032248"/>
          </a:xfrm>
        </p:spPr>
        <p:txBody>
          <a:bodyPr>
            <a:normAutofit fontScale="62500" lnSpcReduction="20000"/>
          </a:bodyPr>
          <a:lstStyle/>
          <a:p>
            <a:pPr marL="0" indent="0">
              <a:buNone/>
            </a:pPr>
            <a:r>
              <a:rPr lang="en-US" b="1" dirty="0"/>
              <a:t>Stronger use of </a:t>
            </a:r>
            <a:r>
              <a:rPr lang="en-US" b="1" dirty="0" smtClean="0"/>
              <a:t>reasoned evidence</a:t>
            </a:r>
            <a:r>
              <a:rPr lang="en-US" dirty="0" smtClean="0"/>
              <a:t> </a:t>
            </a:r>
          </a:p>
          <a:p>
            <a:pPr marL="0" indent="0">
              <a:buNone/>
            </a:pPr>
            <a:endParaRPr lang="en-US" dirty="0"/>
          </a:p>
          <a:p>
            <a:pPr marL="0" indent="0">
              <a:buNone/>
            </a:pPr>
            <a:r>
              <a:rPr lang="en-US" sz="3200" dirty="0" smtClean="0"/>
              <a:t>Today</a:t>
            </a:r>
            <a:r>
              <a:rPr lang="en-US" sz="3200" dirty="0"/>
              <a:t>, Americans are too self-centered. Even our families don't matter as much anymore as they once did. Other people and activities take precedence. In fact, the evidence shows that most American families no longer eat together, preferring instead to eat on the go while rushing to the next appointment (</a:t>
            </a:r>
            <a:r>
              <a:rPr lang="en-US" sz="3200" dirty="0" err="1"/>
              <a:t>Gleick</a:t>
            </a:r>
            <a:r>
              <a:rPr lang="en-US" sz="3200" dirty="0"/>
              <a:t> 148). Sit-down meals are a time to share and connect with others; however, that connection has become less valued, as families begin to prize individual activities over shared time, promoting self-centeredness over group identity. </a:t>
            </a:r>
          </a:p>
          <a:p>
            <a:endParaRPr lang="en-US" dirty="0"/>
          </a:p>
        </p:txBody>
      </p:sp>
      <p:sp>
        <p:nvSpPr>
          <p:cNvPr id="5" name="Oval Callout 4"/>
          <p:cNvSpPr/>
          <p:nvPr/>
        </p:nvSpPr>
        <p:spPr>
          <a:xfrm>
            <a:off x="381000" y="3810000"/>
            <a:ext cx="3810000" cy="26670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r>
            <a:br>
              <a:rPr lang="en-US" dirty="0" smtClean="0"/>
            </a:br>
            <a:r>
              <a:rPr lang="en-US" sz="2200" dirty="0" smtClean="0"/>
              <a:t>Why is this a weak use of evidence? Discuss with the people next to you.</a:t>
            </a:r>
            <a:endParaRPr lang="en-US" sz="2200" dirty="0"/>
          </a:p>
        </p:txBody>
      </p:sp>
      <p:sp>
        <p:nvSpPr>
          <p:cNvPr id="6" name="Footer Placeholder 5"/>
          <p:cNvSpPr>
            <a:spLocks noGrp="1"/>
          </p:cNvSpPr>
          <p:nvPr>
            <p:ph type="ftr" sz="quarter" idx="11"/>
          </p:nvPr>
        </p:nvSpPr>
        <p:spPr>
          <a:xfrm>
            <a:off x="1295400" y="18288"/>
            <a:ext cx="6248400" cy="329184"/>
          </a:xfrm>
        </p:spPr>
        <p:txBody>
          <a:bodyPr/>
          <a:lstStyle/>
          <a:p>
            <a:r>
              <a:rPr lang="en-US" smtClean="0"/>
              <a:t>Adapted from Indiana University Writing Center</a:t>
            </a:r>
            <a:endParaRPr lang="en-US"/>
          </a:p>
        </p:txBody>
      </p:sp>
    </p:spTree>
    <p:extLst>
      <p:ext uri="{BB962C8B-B14F-4D97-AF65-F5344CB8AC3E}">
        <p14:creationId xmlns:p14="http://schemas.microsoft.com/office/powerpoint/2010/main" val="259890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722313" y="4626864"/>
            <a:ext cx="7772400" cy="1621536"/>
          </a:xfrm>
        </p:spPr>
        <p:txBody>
          <a:bodyPr>
            <a:normAutofit lnSpcReduction="10000"/>
          </a:bodyPr>
          <a:lstStyle/>
          <a:p>
            <a:pPr algn="ctr"/>
            <a:r>
              <a:rPr lang="en-US" dirty="0" smtClean="0"/>
              <a:t>Salem Activity: Step 3</a:t>
            </a:r>
          </a:p>
          <a:p>
            <a:r>
              <a:rPr lang="en-US" dirty="0" smtClean="0"/>
              <a:t>Using these questions as a guide, link your pieces of evidence directly to the claim.  Give examples, elaborate, or explain when necessary.  </a:t>
            </a:r>
          </a:p>
        </p:txBody>
      </p:sp>
      <p:sp>
        <p:nvSpPr>
          <p:cNvPr id="4" name="Rounded Rectangle 3"/>
          <p:cNvSpPr/>
          <p:nvPr/>
        </p:nvSpPr>
        <p:spPr>
          <a:xfrm>
            <a:off x="133546" y="533400"/>
            <a:ext cx="8839200" cy="3962400"/>
          </a:xfrm>
          <a:prstGeom prst="roundRect">
            <a:avLst>
              <a:gd name="adj" fmla="val 156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b="1" dirty="0"/>
              <a:t>O.k., I’ve just stated this point, but so what? Why is it interesting? Why should anyone care?</a:t>
            </a:r>
          </a:p>
          <a:p>
            <a:pPr marL="285750" indent="-285750">
              <a:buFont typeface="Arial" pitchFamily="34" charset="0"/>
              <a:buChar char="•"/>
            </a:pPr>
            <a:r>
              <a:rPr lang="en-US" b="1" dirty="0"/>
              <a:t>What does this information imply?</a:t>
            </a:r>
          </a:p>
          <a:p>
            <a:pPr marL="285750" indent="-285750">
              <a:buFont typeface="Arial" pitchFamily="34" charset="0"/>
              <a:buChar char="•"/>
            </a:pPr>
            <a:r>
              <a:rPr lang="en-US" b="1" dirty="0"/>
              <a:t>What are the consequences of thinking this way or looking at a problem this way?</a:t>
            </a:r>
          </a:p>
          <a:p>
            <a:pPr marL="285750" indent="-285750">
              <a:buFont typeface="Arial" pitchFamily="34" charset="0"/>
              <a:buChar char="•"/>
            </a:pPr>
            <a:r>
              <a:rPr lang="en-US" b="1" dirty="0"/>
              <a:t>I’ve just described what something is like or how I see it, but why is it like that?</a:t>
            </a:r>
          </a:p>
          <a:p>
            <a:pPr marL="285750" indent="-285750">
              <a:buFont typeface="Arial" pitchFamily="34" charset="0"/>
              <a:buChar char="•"/>
            </a:pPr>
            <a:r>
              <a:rPr lang="en-US" b="1" dirty="0"/>
              <a:t>I’ve just said that something happens-so how does it happen? How does it come to be the way it is?</a:t>
            </a:r>
          </a:p>
          <a:p>
            <a:pPr marL="285750" indent="-285750">
              <a:buFont typeface="Arial" pitchFamily="34" charset="0"/>
              <a:buChar char="•"/>
            </a:pPr>
            <a:r>
              <a:rPr lang="en-US" b="1" dirty="0"/>
              <a:t>Why is this information important? Why does it matter?</a:t>
            </a:r>
          </a:p>
          <a:p>
            <a:pPr marL="285750" indent="-285750">
              <a:buFont typeface="Arial" pitchFamily="34" charset="0"/>
              <a:buChar char="•"/>
            </a:pPr>
            <a:r>
              <a:rPr lang="en-US" b="1" dirty="0"/>
              <a:t>How is this idea related to my thesis? What connections exist between them? Does it support my thesis? If so, how does it do that?</a:t>
            </a:r>
          </a:p>
          <a:p>
            <a:pPr marL="285750" indent="-285750">
              <a:buFont typeface="Arial" pitchFamily="34" charset="0"/>
              <a:buChar char="•"/>
            </a:pPr>
            <a:r>
              <a:rPr lang="en-US" b="1" dirty="0"/>
              <a:t>Can I give an example to illustrate this point?</a:t>
            </a:r>
          </a:p>
        </p:txBody>
      </p:sp>
    </p:spTree>
    <p:extLst>
      <p:ext uri="{BB962C8B-B14F-4D97-AF65-F5344CB8AC3E}">
        <p14:creationId xmlns:p14="http://schemas.microsoft.com/office/powerpoint/2010/main" val="3999704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Salem Activity 4: Learn the Other Side</a:t>
            </a:r>
            <a:endParaRPr lang="en-US" dirty="0"/>
          </a:p>
        </p:txBody>
      </p:sp>
      <p:sp>
        <p:nvSpPr>
          <p:cNvPr id="3" name="Content Placeholder 2"/>
          <p:cNvSpPr>
            <a:spLocks noGrp="1"/>
          </p:cNvSpPr>
          <p:nvPr>
            <p:ph idx="1"/>
          </p:nvPr>
        </p:nvSpPr>
        <p:spPr/>
        <p:txBody>
          <a:bodyPr/>
          <a:lstStyle/>
          <a:p>
            <a:r>
              <a:rPr lang="en-US" dirty="0" smtClean="0"/>
              <a:t>Each Group 1 should meet up with a Group 2.  </a:t>
            </a:r>
            <a:endParaRPr lang="en-US" dirty="0"/>
          </a:p>
          <a:p>
            <a:endParaRPr lang="en-US" dirty="0" smtClean="0"/>
          </a:p>
          <a:p>
            <a:r>
              <a:rPr lang="en-US" dirty="0" smtClean="0"/>
              <a:t>Read your two paragraphs to the other group.  Each group should probe and ask questions of the other.</a:t>
            </a:r>
          </a:p>
          <a:p>
            <a:endParaRPr lang="en-US" dirty="0"/>
          </a:p>
          <a:p>
            <a:r>
              <a:rPr lang="en-US" dirty="0" smtClean="0"/>
              <a:t>Critique and provide positive feedback. What did the other group do well in developing claims with reasoning and evidence? How might they have approached this differently.</a:t>
            </a:r>
            <a:endParaRPr lang="en-US" dirty="0"/>
          </a:p>
        </p:txBody>
      </p:sp>
    </p:spTree>
    <p:extLst>
      <p:ext uri="{BB962C8B-B14F-4D97-AF65-F5344CB8AC3E}">
        <p14:creationId xmlns:p14="http://schemas.microsoft.com/office/powerpoint/2010/main" val="1942014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Whole Group Reflection</a:t>
            </a:r>
            <a:endParaRPr lang="en-US" dirty="0"/>
          </a:p>
        </p:txBody>
      </p:sp>
      <p:sp>
        <p:nvSpPr>
          <p:cNvPr id="3" name="Content Placeholder 2"/>
          <p:cNvSpPr>
            <a:spLocks noGrp="1"/>
          </p:cNvSpPr>
          <p:nvPr>
            <p:ph idx="1"/>
          </p:nvPr>
        </p:nvSpPr>
        <p:spPr/>
        <p:txBody>
          <a:bodyPr/>
          <a:lstStyle/>
          <a:p>
            <a:r>
              <a:rPr lang="en-US" dirty="0" smtClean="0"/>
              <a:t>What did you learn this morning?  (Content, pedagogy, process)</a:t>
            </a:r>
          </a:p>
          <a:p>
            <a:endParaRPr lang="en-US" dirty="0"/>
          </a:p>
          <a:p>
            <a:r>
              <a:rPr lang="en-US" dirty="0" smtClean="0"/>
              <a:t>What might you be able to use with your own students?</a:t>
            </a:r>
          </a:p>
          <a:p>
            <a:endParaRPr lang="en-US" dirty="0"/>
          </a:p>
          <a:p>
            <a:r>
              <a:rPr lang="en-US" dirty="0" smtClean="0"/>
              <a:t>What is the most difficult area of learning to write argumentatively with evidence?</a:t>
            </a:r>
            <a:endParaRPr lang="en-US" dirty="0"/>
          </a:p>
        </p:txBody>
      </p:sp>
    </p:spTree>
    <p:extLst>
      <p:ext uri="{BB962C8B-B14F-4D97-AF65-F5344CB8AC3E}">
        <p14:creationId xmlns:p14="http://schemas.microsoft.com/office/powerpoint/2010/main" val="29806606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Brainstorming Possible Lessons</a:t>
            </a:r>
            <a:endParaRPr lang="en-US" dirty="0"/>
          </a:p>
        </p:txBody>
      </p:sp>
      <p:sp>
        <p:nvSpPr>
          <p:cNvPr id="3" name="Content Placeholder 2"/>
          <p:cNvSpPr>
            <a:spLocks noGrp="1"/>
          </p:cNvSpPr>
          <p:nvPr>
            <p:ph idx="1"/>
          </p:nvPr>
        </p:nvSpPr>
        <p:spPr/>
        <p:txBody>
          <a:bodyPr/>
          <a:lstStyle/>
          <a:p>
            <a:r>
              <a:rPr lang="en-US" dirty="0" smtClean="0"/>
              <a:t>What ideas do you have for a discussion lesson on cultural history?</a:t>
            </a:r>
            <a:endParaRPr lang="en-US" dirty="0"/>
          </a:p>
        </p:txBody>
      </p:sp>
    </p:spTree>
    <p:extLst>
      <p:ext uri="{BB962C8B-B14F-4D97-AF65-F5344CB8AC3E}">
        <p14:creationId xmlns:p14="http://schemas.microsoft.com/office/powerpoint/2010/main" val="962722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
            <a:ext cx="8686800" cy="6822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rot="10800000" flipV="1">
            <a:off x="8839200" y="2175303"/>
            <a:ext cx="337131" cy="4247317"/>
          </a:xfrm>
          <a:prstGeom prst="rect">
            <a:avLst/>
          </a:prstGeom>
          <a:noFill/>
        </p:spPr>
        <p:txBody>
          <a:bodyPr wrap="square" rtlCol="0">
            <a:spAutoFit/>
          </a:bodyPr>
          <a:lstStyle/>
          <a:p>
            <a:pPr algn="ctr"/>
            <a:r>
              <a:rPr lang="en-US" dirty="0" smtClean="0">
                <a:solidFill>
                  <a:srgbClr val="7030A0"/>
                </a:solidFill>
              </a:rPr>
              <a:t>PHI</a:t>
            </a:r>
          </a:p>
          <a:p>
            <a:pPr algn="ctr"/>
            <a:r>
              <a:rPr lang="en-US" dirty="0" smtClean="0">
                <a:solidFill>
                  <a:srgbClr val="7030A0"/>
                </a:solidFill>
              </a:rPr>
              <a:t>L</a:t>
            </a:r>
          </a:p>
          <a:p>
            <a:pPr algn="ctr"/>
            <a:r>
              <a:rPr lang="en-US" dirty="0" smtClean="0">
                <a:solidFill>
                  <a:srgbClr val="7030A0"/>
                </a:solidFill>
              </a:rPr>
              <a:t>IP </a:t>
            </a:r>
          </a:p>
          <a:p>
            <a:pPr algn="ctr"/>
            <a:endParaRPr lang="en-US" dirty="0" smtClean="0">
              <a:solidFill>
                <a:srgbClr val="7030A0"/>
              </a:solidFill>
            </a:endParaRPr>
          </a:p>
          <a:p>
            <a:pPr algn="ctr"/>
            <a:r>
              <a:rPr lang="en-US" dirty="0" smtClean="0">
                <a:solidFill>
                  <a:srgbClr val="7030A0"/>
                </a:solidFill>
              </a:rPr>
              <a:t>NIEMEYER</a:t>
            </a:r>
            <a:endParaRPr lang="en-US" dirty="0">
              <a:solidFill>
                <a:srgbClr val="7030A0"/>
              </a:solidFill>
            </a:endParaRPr>
          </a:p>
        </p:txBody>
      </p:sp>
    </p:spTree>
    <p:extLst>
      <p:ext uri="{BB962C8B-B14F-4D97-AF65-F5344CB8AC3E}">
        <p14:creationId xmlns:p14="http://schemas.microsoft.com/office/powerpoint/2010/main" val="1991886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Beyond the bubble</a:t>
            </a:r>
            <a:endParaRPr lang="en-US" dirty="0"/>
          </a:p>
        </p:txBody>
      </p:sp>
      <p:sp>
        <p:nvSpPr>
          <p:cNvPr id="3" name="Subtitle 2"/>
          <p:cNvSpPr>
            <a:spLocks noGrp="1"/>
          </p:cNvSpPr>
          <p:nvPr>
            <p:ph type="subTitle" idx="1"/>
          </p:nvPr>
        </p:nvSpPr>
        <p:spPr/>
        <p:txBody>
          <a:bodyPr/>
          <a:lstStyle/>
          <a:p>
            <a:r>
              <a:rPr lang="en-US" dirty="0" smtClean="0"/>
              <a:t>A great resource…</a:t>
            </a:r>
          </a:p>
          <a:p>
            <a:endParaRPr lang="en-US" dirty="0"/>
          </a:p>
          <a:p>
            <a:r>
              <a:rPr lang="en-US" dirty="0" smtClean="0"/>
              <a:t>Thanks, Matt, for sharing this with the group.</a:t>
            </a:r>
            <a:endParaRPr lang="en-US" dirty="0"/>
          </a:p>
        </p:txBody>
      </p:sp>
    </p:spTree>
    <p:extLst>
      <p:ext uri="{BB962C8B-B14F-4D97-AF65-F5344CB8AC3E}">
        <p14:creationId xmlns:p14="http://schemas.microsoft.com/office/powerpoint/2010/main" val="40227335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dirty="0" smtClean="0"/>
              <a:t>LUNCH TIME</a:t>
            </a:r>
            <a:endParaRPr lang="en-US" sz="3600" dirty="0"/>
          </a:p>
        </p:txBody>
      </p:sp>
      <p:sp>
        <p:nvSpPr>
          <p:cNvPr id="6" name="Text Placeholder 5"/>
          <p:cNvSpPr>
            <a:spLocks noGrp="1"/>
          </p:cNvSpPr>
          <p:nvPr>
            <p:ph type="body" sz="half" idx="2"/>
          </p:nvPr>
        </p:nvSpPr>
        <p:spPr/>
        <p:txBody>
          <a:bodyPr/>
          <a:lstStyle/>
          <a:p>
            <a:endParaRPr lang="en-US" dirty="0"/>
          </a:p>
        </p:txBody>
      </p:sp>
      <p:pic>
        <p:nvPicPr>
          <p:cNvPr id="2050" name="Picture 2" descr="http://www.spiritalchemy.com/wp-content/uploads/2011/12/frog-lunch.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9879" r="987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1212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Planning</a:t>
            </a:r>
            <a:endParaRPr lang="en-US" dirty="0"/>
          </a:p>
        </p:txBody>
      </p:sp>
      <p:sp>
        <p:nvSpPr>
          <p:cNvPr id="3" name="Content Placeholder 2"/>
          <p:cNvSpPr>
            <a:spLocks noGrp="1"/>
          </p:cNvSpPr>
          <p:nvPr>
            <p:ph idx="1"/>
          </p:nvPr>
        </p:nvSpPr>
        <p:spPr/>
        <p:txBody>
          <a:bodyPr/>
          <a:lstStyle/>
          <a:p>
            <a:r>
              <a:rPr lang="en-US" dirty="0" smtClean="0"/>
              <a:t>The template</a:t>
            </a:r>
          </a:p>
          <a:p>
            <a:r>
              <a:rPr lang="en-US" dirty="0" smtClean="0"/>
              <a:t>Discussion based</a:t>
            </a:r>
          </a:p>
          <a:p>
            <a:r>
              <a:rPr lang="en-US" dirty="0" smtClean="0"/>
              <a:t>Multiple perspectives</a:t>
            </a:r>
          </a:p>
          <a:p>
            <a:r>
              <a:rPr lang="en-US" dirty="0" smtClean="0"/>
              <a:t>Primary and/or secondary sources</a:t>
            </a:r>
          </a:p>
          <a:p>
            <a:r>
              <a:rPr lang="en-US" dirty="0" smtClean="0"/>
              <a:t>Reading for understanding (pre-discussion) tool or strategy for reading and preparing</a:t>
            </a:r>
          </a:p>
          <a:p>
            <a:r>
              <a:rPr lang="en-US" dirty="0" smtClean="0"/>
              <a:t>Writing for understanding (pre-discussion teaching of a writing strategy to help students come prepared to the discussion)</a:t>
            </a:r>
          </a:p>
          <a:p>
            <a:r>
              <a:rPr lang="en-US" dirty="0" smtClean="0"/>
              <a:t>Upcoming due dates</a:t>
            </a:r>
            <a:endParaRPr lang="en-US" dirty="0"/>
          </a:p>
        </p:txBody>
      </p:sp>
    </p:spTree>
    <p:extLst>
      <p:ext uri="{BB962C8B-B14F-4D97-AF65-F5344CB8AC3E}">
        <p14:creationId xmlns:p14="http://schemas.microsoft.com/office/powerpoint/2010/main" val="17649418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Dates</a:t>
            </a:r>
            <a:endParaRPr lang="en-US" dirty="0"/>
          </a:p>
        </p:txBody>
      </p:sp>
      <p:sp>
        <p:nvSpPr>
          <p:cNvPr id="3" name="Content Placeholder 2"/>
          <p:cNvSpPr>
            <a:spLocks noGrp="1"/>
          </p:cNvSpPr>
          <p:nvPr>
            <p:ph idx="1"/>
          </p:nvPr>
        </p:nvSpPr>
        <p:spPr>
          <a:xfrm>
            <a:off x="457200" y="1600200"/>
            <a:ext cx="8534400" cy="4876800"/>
          </a:xfrm>
        </p:spPr>
        <p:txBody>
          <a:bodyPr/>
          <a:lstStyle/>
          <a:p>
            <a:r>
              <a:rPr lang="en-US" dirty="0" smtClean="0"/>
              <a:t>Saturday Seminar – October 6</a:t>
            </a:r>
            <a:r>
              <a:rPr lang="en-US" baseline="30000" dirty="0" smtClean="0"/>
              <a:t>th</a:t>
            </a:r>
            <a:r>
              <a:rPr lang="en-US" dirty="0" smtClean="0"/>
              <a:t> – Sports &amp; Leisure (Matley)</a:t>
            </a:r>
          </a:p>
          <a:p>
            <a:endParaRPr lang="en-US" dirty="0"/>
          </a:p>
          <a:p>
            <a:r>
              <a:rPr lang="en-US" dirty="0" smtClean="0"/>
              <a:t>Friday, November 2 – Cohort Meeting</a:t>
            </a:r>
          </a:p>
          <a:p>
            <a:pPr lvl="1"/>
            <a:r>
              <a:rPr lang="en-US" dirty="0" smtClean="0"/>
              <a:t>Come prepared with your readings</a:t>
            </a:r>
          </a:p>
          <a:p>
            <a:pPr lvl="1"/>
            <a:r>
              <a:rPr lang="en-US" dirty="0" smtClean="0"/>
              <a:t>Bring a lesson topic and potential discussion question (also email to Sue for your $30)</a:t>
            </a:r>
            <a:endParaRPr lang="en-US" dirty="0"/>
          </a:p>
        </p:txBody>
      </p:sp>
    </p:spTree>
    <p:extLst>
      <p:ext uri="{BB962C8B-B14F-4D97-AF65-F5344CB8AC3E}">
        <p14:creationId xmlns:p14="http://schemas.microsoft.com/office/powerpoint/2010/main" val="4136284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3040671" cy="3856899"/>
          </a:xfrm>
          <a:prstGeom prst="rect">
            <a:avLst/>
          </a:prstGeom>
        </p:spPr>
      </p:pic>
      <p:pic>
        <p:nvPicPr>
          <p:cNvPr id="7" name="Picture 6"/>
          <p:cNvPicPr>
            <a:picLocks noChangeAspect="1"/>
          </p:cNvPicPr>
          <p:nvPr/>
        </p:nvPicPr>
        <p:blipFill>
          <a:blip r:embed="rId3"/>
          <a:stretch>
            <a:fillRect/>
          </a:stretch>
        </p:blipFill>
        <p:spPr>
          <a:xfrm>
            <a:off x="2667000" y="307812"/>
            <a:ext cx="3571890" cy="2324100"/>
          </a:xfrm>
          <a:prstGeom prst="rect">
            <a:avLst/>
          </a:prstGeom>
        </p:spPr>
      </p:pic>
      <p:sp>
        <p:nvSpPr>
          <p:cNvPr id="8" name="TextBox 7"/>
          <p:cNvSpPr txBox="1"/>
          <p:nvPr/>
        </p:nvSpPr>
        <p:spPr>
          <a:xfrm>
            <a:off x="3330019" y="2805723"/>
            <a:ext cx="5813980" cy="646331"/>
          </a:xfrm>
          <a:prstGeom prst="rect">
            <a:avLst/>
          </a:prstGeom>
          <a:noFill/>
        </p:spPr>
        <p:txBody>
          <a:bodyPr wrap="square" rtlCol="0">
            <a:spAutoFit/>
          </a:bodyPr>
          <a:lstStyle/>
          <a:p>
            <a:r>
              <a:rPr lang="en-US" sz="3600" dirty="0" smtClean="0">
                <a:latin typeface="Wide Latin"/>
                <a:cs typeface="Wide Latin"/>
              </a:rPr>
              <a:t>P R O J E C T</a:t>
            </a:r>
            <a:endParaRPr lang="en-US" sz="3600" dirty="0">
              <a:latin typeface="Wide Latin"/>
              <a:cs typeface="Wide Latin"/>
            </a:endParaRPr>
          </a:p>
        </p:txBody>
      </p:sp>
      <p:pic>
        <p:nvPicPr>
          <p:cNvPr id="10" name="Picture 9"/>
          <p:cNvPicPr>
            <a:picLocks noChangeAspect="1"/>
          </p:cNvPicPr>
          <p:nvPr/>
        </p:nvPicPr>
        <p:blipFill>
          <a:blip r:embed="rId4"/>
          <a:stretch>
            <a:fillRect/>
          </a:stretch>
        </p:blipFill>
        <p:spPr>
          <a:xfrm>
            <a:off x="6067719" y="431730"/>
            <a:ext cx="3076281" cy="2036498"/>
          </a:xfrm>
          <a:prstGeom prst="rect">
            <a:avLst/>
          </a:prstGeom>
        </p:spPr>
      </p:pic>
      <p:sp>
        <p:nvSpPr>
          <p:cNvPr id="11" name="TextBox 10"/>
          <p:cNvSpPr txBox="1"/>
          <p:nvPr/>
        </p:nvSpPr>
        <p:spPr>
          <a:xfrm>
            <a:off x="464654" y="4368055"/>
            <a:ext cx="8193395" cy="2308324"/>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just"/>
            <a:r>
              <a:rPr lang="en-US" sz="2400" dirty="0" smtClean="0"/>
              <a:t>If this were the name of our project, what would our purpose be? That is, what is it that we really truly care about kids knowing and being able to do?  Take thee minutes in silence and write down phrases that describe what you care about your students, your own children, your neighbors kids, you nieces and nephews, and your future grandchildren to learn from you.</a:t>
            </a:r>
            <a:endParaRPr lang="en-US" sz="2400" dirty="0"/>
          </a:p>
        </p:txBody>
      </p:sp>
    </p:spTree>
    <p:extLst>
      <p:ext uri="{BB962C8B-B14F-4D97-AF65-F5344CB8AC3E}">
        <p14:creationId xmlns:p14="http://schemas.microsoft.com/office/powerpoint/2010/main" val="339287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dirty="0" smtClean="0"/>
              <a:t>My Personal Response</a:t>
            </a:r>
            <a:endParaRPr lang="en-US" dirty="0"/>
          </a:p>
        </p:txBody>
      </p:sp>
      <p:sp>
        <p:nvSpPr>
          <p:cNvPr id="3" name="Content Placeholder 2"/>
          <p:cNvSpPr>
            <a:spLocks noGrp="1"/>
          </p:cNvSpPr>
          <p:nvPr>
            <p:ph idx="1"/>
          </p:nvPr>
        </p:nvSpPr>
        <p:spPr>
          <a:xfrm>
            <a:off x="139397" y="1066800"/>
            <a:ext cx="8828422" cy="5638800"/>
          </a:xfrm>
        </p:spPr>
        <p:txBody>
          <a:bodyPr>
            <a:noAutofit/>
          </a:bodyPr>
          <a:lstStyle/>
          <a:p>
            <a:r>
              <a:rPr lang="en-US" sz="2150" dirty="0" smtClean="0">
                <a:latin typeface="Baskerville Old Face"/>
                <a:cs typeface="Baskerville Old Face"/>
              </a:rPr>
              <a:t>To be awed and humbled by great ideas and actions</a:t>
            </a:r>
          </a:p>
          <a:p>
            <a:r>
              <a:rPr lang="en-US" sz="2150" dirty="0" smtClean="0">
                <a:latin typeface="Baskerville Old Face"/>
                <a:cs typeface="Baskerville Old Face"/>
              </a:rPr>
              <a:t>To believe that hard work and struggle can lead to greater satisfaction</a:t>
            </a:r>
          </a:p>
          <a:p>
            <a:r>
              <a:rPr lang="en-US" sz="2150" dirty="0" smtClean="0">
                <a:latin typeface="Baskerville Old Face"/>
                <a:cs typeface="Baskerville Old Face"/>
              </a:rPr>
              <a:t>To question and critique the status quo and personal assumptions and wonder why and how things can change</a:t>
            </a:r>
          </a:p>
          <a:p>
            <a:r>
              <a:rPr lang="en-US" sz="2150" dirty="0" smtClean="0">
                <a:latin typeface="Baskerville Old Face"/>
                <a:cs typeface="Baskerville Old Face"/>
              </a:rPr>
              <a:t>To explore individual ideas and passions</a:t>
            </a:r>
          </a:p>
          <a:p>
            <a:r>
              <a:rPr lang="en-US" sz="2150" dirty="0" smtClean="0">
                <a:latin typeface="Baskerville Old Face"/>
                <a:cs typeface="Baskerville Old Face"/>
              </a:rPr>
              <a:t>To cooperate in learning and growing with others</a:t>
            </a:r>
          </a:p>
          <a:p>
            <a:r>
              <a:rPr lang="en-US" sz="2150" dirty="0" smtClean="0">
                <a:latin typeface="Baskerville Old Face"/>
                <a:cs typeface="Baskerville Old Face"/>
              </a:rPr>
              <a:t>To see diversity of ideas as a strength </a:t>
            </a:r>
          </a:p>
          <a:p>
            <a:r>
              <a:rPr lang="en-US" sz="2150" dirty="0" smtClean="0">
                <a:latin typeface="Baskerville Old Face"/>
                <a:cs typeface="Baskerville Old Face"/>
              </a:rPr>
              <a:t>To communicate confidently and effectively in speaking, writing, </a:t>
            </a:r>
            <a:r>
              <a:rPr lang="en-US" sz="2150" dirty="0" smtClean="0">
                <a:solidFill>
                  <a:srgbClr val="660066"/>
                </a:solidFill>
                <a:latin typeface="Baskerville Old Face"/>
                <a:cs typeface="Baskerville Old Face"/>
              </a:rPr>
              <a:t>listening</a:t>
            </a:r>
            <a:endParaRPr lang="en-US" sz="2150" dirty="0" smtClean="0">
              <a:latin typeface="Baskerville Old Face"/>
              <a:cs typeface="Baskerville Old Face"/>
            </a:endParaRPr>
          </a:p>
          <a:p>
            <a:r>
              <a:rPr lang="en-US" sz="2150" dirty="0" smtClean="0">
                <a:solidFill>
                  <a:srgbClr val="000000"/>
                </a:solidFill>
                <a:latin typeface="Baskerville Old Face"/>
                <a:cs typeface="Baskerville Old Face"/>
              </a:rPr>
              <a:t>To feel efficacious and believe that individual actions do matter</a:t>
            </a:r>
          </a:p>
          <a:p>
            <a:r>
              <a:rPr lang="en-US" sz="2150" dirty="0" smtClean="0">
                <a:solidFill>
                  <a:srgbClr val="000000"/>
                </a:solidFill>
                <a:latin typeface="Baskerville Old Face"/>
                <a:cs typeface="Baskerville Old Face"/>
              </a:rPr>
              <a:t>To feel empathy and act in conscientious ways</a:t>
            </a:r>
          </a:p>
          <a:p>
            <a:r>
              <a:rPr lang="en-US" sz="2150" dirty="0" smtClean="0">
                <a:solidFill>
                  <a:srgbClr val="000000"/>
                </a:solidFill>
                <a:latin typeface="Baskerville Old Face"/>
                <a:cs typeface="Baskerville Old Face"/>
              </a:rPr>
              <a:t>To be thoughtful (full of thought) </a:t>
            </a:r>
          </a:p>
          <a:p>
            <a:r>
              <a:rPr lang="en-US" sz="2150" dirty="0" smtClean="0">
                <a:solidFill>
                  <a:srgbClr val="000000"/>
                </a:solidFill>
                <a:latin typeface="Baskerville Old Face"/>
                <a:cs typeface="Baskerville Old Face"/>
              </a:rPr>
              <a:t>To believe learning is growing; to be excited when learning new things</a:t>
            </a:r>
          </a:p>
          <a:p>
            <a:r>
              <a:rPr lang="en-US" sz="2150" dirty="0" smtClean="0">
                <a:solidFill>
                  <a:srgbClr val="000000"/>
                </a:solidFill>
                <a:latin typeface="Baskerville Old Face"/>
                <a:cs typeface="Baskerville Old Face"/>
              </a:rPr>
              <a:t>To see connections in learning and the world around </a:t>
            </a:r>
          </a:p>
        </p:txBody>
      </p:sp>
    </p:spTree>
    <p:extLst>
      <p:ext uri="{BB962C8B-B14F-4D97-AF65-F5344CB8AC3E}">
        <p14:creationId xmlns:p14="http://schemas.microsoft.com/office/powerpoint/2010/main" val="132487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 one minute to                           listen to one other person in your group share their list. Then, share yours as they listen to you.</a:t>
            </a:r>
            <a:endParaRPr lang="en-US" dirty="0"/>
          </a:p>
        </p:txBody>
      </p:sp>
      <p:sp>
        <p:nvSpPr>
          <p:cNvPr id="3" name="Text Placeholder 2"/>
          <p:cNvSpPr>
            <a:spLocks noGrp="1"/>
          </p:cNvSpPr>
          <p:nvPr>
            <p:ph type="body" idx="1"/>
          </p:nvPr>
        </p:nvSpPr>
        <p:spPr>
          <a:xfrm>
            <a:off x="685800" y="4724400"/>
            <a:ext cx="7772400" cy="751365"/>
          </a:xfrm>
        </p:spPr>
        <p:txBody>
          <a:bodyPr>
            <a:normAutofit fontScale="92500" lnSpcReduction="10000"/>
          </a:bodyPr>
          <a:lstStyle/>
          <a:p>
            <a:r>
              <a:rPr lang="en-US" sz="2300" i="1" dirty="0" smtClean="0">
                <a:solidFill>
                  <a:srgbClr val="000090"/>
                </a:solidFill>
              </a:rPr>
              <a:t>Withhold commenting for now. </a:t>
            </a:r>
          </a:p>
          <a:p>
            <a:r>
              <a:rPr lang="en-US" sz="2300" i="1" dirty="0" smtClean="0">
                <a:solidFill>
                  <a:srgbClr val="000090"/>
                </a:solidFill>
              </a:rPr>
              <a:t> Just listen. Try to take it all in.</a:t>
            </a:r>
            <a:endParaRPr lang="en-US" sz="2300" i="1" dirty="0">
              <a:solidFill>
                <a:srgbClr val="000090"/>
              </a:solidFill>
            </a:endParaRPr>
          </a:p>
        </p:txBody>
      </p:sp>
      <p:pic>
        <p:nvPicPr>
          <p:cNvPr id="4" name="Picture 3"/>
          <p:cNvPicPr>
            <a:picLocks noChangeAspect="1"/>
          </p:cNvPicPr>
          <p:nvPr/>
        </p:nvPicPr>
        <p:blipFill>
          <a:blip r:embed="rId2"/>
          <a:stretch>
            <a:fillRect/>
          </a:stretch>
        </p:blipFill>
        <p:spPr>
          <a:xfrm>
            <a:off x="7054488" y="3429000"/>
            <a:ext cx="2114549" cy="2819399"/>
          </a:xfrm>
          <a:prstGeom prst="rect">
            <a:avLst/>
          </a:prstGeom>
        </p:spPr>
      </p:pic>
    </p:spTree>
    <p:extLst>
      <p:ext uri="{BB962C8B-B14F-4D97-AF65-F5344CB8AC3E}">
        <p14:creationId xmlns:p14="http://schemas.microsoft.com/office/powerpoint/2010/main" val="246699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297426"/>
            <a:ext cx="7772400" cy="1285633"/>
          </a:xfrm>
        </p:spPr>
        <p:txBody>
          <a:bodyPr>
            <a:normAutofit fontScale="90000"/>
          </a:bodyPr>
          <a:lstStyle/>
          <a:p>
            <a:r>
              <a:rPr lang="en-US" dirty="0" smtClean="0"/>
              <a:t>Take a minute to add anything you would like to your own list.</a:t>
            </a:r>
            <a:endParaRPr lang="en-US" dirty="0"/>
          </a:p>
        </p:txBody>
      </p:sp>
      <p:sp>
        <p:nvSpPr>
          <p:cNvPr id="3" name="Text Placeholder 2"/>
          <p:cNvSpPr>
            <a:spLocks noGrp="1"/>
          </p:cNvSpPr>
          <p:nvPr>
            <p:ph type="body" idx="1"/>
          </p:nvPr>
        </p:nvSpPr>
        <p:spPr>
          <a:xfrm>
            <a:off x="722313" y="2819400"/>
            <a:ext cx="2554287" cy="1676400"/>
          </a:xfrm>
        </p:spPr>
        <p:txBody>
          <a:bodyPr>
            <a:normAutofit/>
          </a:bodyPr>
          <a:lstStyle/>
          <a:p>
            <a:pPr algn="ctr"/>
            <a:endParaRPr lang="en-US" sz="2600" dirty="0">
              <a:solidFill>
                <a:srgbClr val="000090"/>
              </a:solidFill>
            </a:endParaRPr>
          </a:p>
        </p:txBody>
      </p:sp>
      <p:graphicFrame>
        <p:nvGraphicFramePr>
          <p:cNvPr id="4" name="Diagram 3"/>
          <p:cNvGraphicFramePr/>
          <p:nvPr>
            <p:extLst>
              <p:ext uri="{D42A27DB-BD31-4B8C-83A1-F6EECF244321}">
                <p14:modId xmlns:p14="http://schemas.microsoft.com/office/powerpoint/2010/main" val="3514585983"/>
              </p:ext>
            </p:extLst>
          </p:nvPr>
        </p:nvGraphicFramePr>
        <p:xfrm>
          <a:off x="356235" y="108427"/>
          <a:ext cx="8394423" cy="420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275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Forward to </a:t>
            </a:r>
            <a:r>
              <a:rPr lang="en-US" i="1" dirty="0" smtClean="0"/>
              <a:t>Writing Next </a:t>
            </a:r>
            <a:r>
              <a:rPr lang="en-US" sz="2000" dirty="0" smtClean="0"/>
              <a:t>(by </a:t>
            </a:r>
            <a:r>
              <a:rPr lang="en-US" sz="2000" dirty="0" err="1" smtClean="0"/>
              <a:t>Vartan</a:t>
            </a:r>
            <a:r>
              <a:rPr lang="en-US" sz="2000" dirty="0" smtClean="0"/>
              <a:t> Gregorian)</a:t>
            </a:r>
            <a:endParaRPr lang="en-US" dirty="0"/>
          </a:p>
        </p:txBody>
      </p:sp>
      <p:sp>
        <p:nvSpPr>
          <p:cNvPr id="3" name="Content Placeholder 2"/>
          <p:cNvSpPr>
            <a:spLocks noGrp="1"/>
          </p:cNvSpPr>
          <p:nvPr>
            <p:ph idx="1"/>
          </p:nvPr>
        </p:nvSpPr>
        <p:spPr>
          <a:xfrm>
            <a:off x="152400" y="1447800"/>
            <a:ext cx="8763000" cy="5257800"/>
          </a:xfrm>
        </p:spPr>
        <p:txBody>
          <a:bodyPr>
            <a:noAutofit/>
          </a:bodyPr>
          <a:lstStyle/>
          <a:p>
            <a:pPr marL="0" indent="0">
              <a:buNone/>
            </a:pPr>
            <a:r>
              <a:rPr lang="en-US" sz="2250" dirty="0" smtClean="0"/>
              <a:t>American students today are not meeting even basic literacy standards and their teachers are often at a loss for how to help them. In an age overwhelmed by information (we are told, for example that all available information doubles every two to three years), we should view this as a crisis, because the ability to read, comprehend, and write – </a:t>
            </a:r>
            <a:r>
              <a:rPr lang="en-US" sz="2250" dirty="0" smtClean="0">
                <a:solidFill>
                  <a:schemeClr val="tx2">
                    <a:lumMod val="75000"/>
                  </a:schemeClr>
                </a:solidFill>
              </a:rPr>
              <a:t>in other words, to organize information into KNOWLEDGE</a:t>
            </a:r>
            <a:r>
              <a:rPr lang="en-US" sz="2250" dirty="0" smtClean="0"/>
              <a:t> – can be viewed as a tantamount survival skill. Why? Because in the decades ahead, Americans face yet another challenge: how to keep our democracy and our society from being divided  not only between rich and poor, but also between those who have access to information and knowledge, and thus, to power – </a:t>
            </a:r>
            <a:r>
              <a:rPr lang="en-US" sz="2250" dirty="0" smtClean="0">
                <a:solidFill>
                  <a:schemeClr val="tx2">
                    <a:lumMod val="75000"/>
                  </a:schemeClr>
                </a:solidFill>
              </a:rPr>
              <a:t>the power of enlightenment, the power of self-improvement and self-assertion, the power to achieve upward mobility, and the power over their own lives and their families’ ability to thrive and succeed </a:t>
            </a:r>
            <a:r>
              <a:rPr lang="en-US" sz="2250" dirty="0" smtClean="0"/>
              <a:t>– and those who do not.”</a:t>
            </a:r>
            <a:endParaRPr lang="en-US" sz="2250" dirty="0"/>
          </a:p>
        </p:txBody>
      </p:sp>
    </p:spTree>
    <p:extLst>
      <p:ext uri="{BB962C8B-B14F-4D97-AF65-F5344CB8AC3E}">
        <p14:creationId xmlns:p14="http://schemas.microsoft.com/office/powerpoint/2010/main" val="3279533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2142680" cy="1371600"/>
          </a:xfrm>
        </p:spPr>
        <p:txBody>
          <a:bodyPr>
            <a:normAutofit/>
          </a:bodyPr>
          <a:lstStyle/>
          <a:p>
            <a:r>
              <a:rPr lang="en-US" sz="3600" dirty="0" smtClean="0"/>
              <a:t>Reading &amp; Writing</a:t>
            </a:r>
            <a:endParaRPr lang="en-US" sz="3600"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a:xfrm>
            <a:off x="76200" y="1447800"/>
            <a:ext cx="2743200" cy="5486400"/>
          </a:xfrm>
        </p:spPr>
        <p:txBody>
          <a:bodyPr>
            <a:normAutofit/>
          </a:bodyPr>
          <a:lstStyle/>
          <a:p>
            <a:r>
              <a:rPr lang="en-US" dirty="0" smtClean="0"/>
              <a:t>Etymology of the word “education”:</a:t>
            </a:r>
          </a:p>
          <a:p>
            <a:pPr algn="ctr"/>
            <a:r>
              <a:rPr lang="en-US" sz="1700" i="1" dirty="0" smtClean="0">
                <a:solidFill>
                  <a:srgbClr val="7030A0"/>
                </a:solidFill>
              </a:rPr>
              <a:t>TO DRAW OUT </a:t>
            </a:r>
          </a:p>
          <a:p>
            <a:pPr algn="ctr"/>
            <a:r>
              <a:rPr lang="en-US" sz="1700" i="1" dirty="0" smtClean="0">
                <a:solidFill>
                  <a:srgbClr val="7030A0"/>
                </a:solidFill>
              </a:rPr>
              <a:t>&amp;</a:t>
            </a:r>
          </a:p>
          <a:p>
            <a:pPr algn="ctr"/>
            <a:r>
              <a:rPr lang="en-US" sz="1700" i="1" dirty="0" smtClean="0">
                <a:solidFill>
                  <a:srgbClr val="7030A0"/>
                </a:solidFill>
              </a:rPr>
              <a:t> DRAW FORTH</a:t>
            </a:r>
          </a:p>
          <a:p>
            <a:pPr algn="ctr"/>
            <a:endParaRPr lang="en-US" i="1" dirty="0">
              <a:solidFill>
                <a:schemeClr val="tx2">
                  <a:lumMod val="75000"/>
                </a:schemeClr>
              </a:solidFill>
            </a:endParaRPr>
          </a:p>
          <a:p>
            <a:r>
              <a:rPr lang="en-US" dirty="0" smtClean="0"/>
              <a:t>Having students write about a text enhances reading comprehension because it</a:t>
            </a:r>
          </a:p>
          <a:p>
            <a:pPr marL="285750" indent="-285750">
              <a:buFont typeface="Arial" pitchFamily="34" charset="0"/>
              <a:buChar char="•"/>
            </a:pPr>
            <a:r>
              <a:rPr lang="en-US" dirty="0" smtClean="0"/>
              <a:t>affords greater opportunities to think about ideas, </a:t>
            </a:r>
          </a:p>
          <a:p>
            <a:pPr marL="285750" indent="-285750">
              <a:buFont typeface="Arial" pitchFamily="34" charset="0"/>
              <a:buChar char="•"/>
            </a:pPr>
            <a:r>
              <a:rPr lang="en-US" dirty="0" smtClean="0"/>
              <a:t>requires them to organize and integrate those ideas into a coherent whole, </a:t>
            </a:r>
          </a:p>
          <a:p>
            <a:pPr marL="285750" indent="-285750">
              <a:buFont typeface="Arial" pitchFamily="34" charset="0"/>
              <a:buChar char="•"/>
            </a:pPr>
            <a:r>
              <a:rPr lang="en-US" dirty="0" smtClean="0"/>
              <a:t>fosters explicitness, </a:t>
            </a:r>
          </a:p>
          <a:p>
            <a:pPr marL="285750" indent="-285750">
              <a:buFont typeface="Arial" pitchFamily="34" charset="0"/>
              <a:buChar char="•"/>
            </a:pPr>
            <a:r>
              <a:rPr lang="en-US" dirty="0" smtClean="0"/>
              <a:t>facilitates reflection, </a:t>
            </a:r>
          </a:p>
          <a:p>
            <a:pPr marL="285750" indent="-285750">
              <a:buFont typeface="Arial" pitchFamily="34" charset="0"/>
              <a:buChar char="•"/>
            </a:pPr>
            <a:r>
              <a:rPr lang="en-US" dirty="0" smtClean="0"/>
              <a:t>encourages involvement with texts, and </a:t>
            </a:r>
          </a:p>
          <a:p>
            <a:pPr marL="285750" indent="-285750">
              <a:buFont typeface="Arial" pitchFamily="34" charset="0"/>
              <a:buChar char="•"/>
            </a:pPr>
            <a:r>
              <a:rPr lang="en-US" dirty="0" smtClean="0"/>
              <a:t>involves transforming ideas into one’s own words.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838200"/>
            <a:ext cx="5863077"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07568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385</TotalTime>
  <Words>2640</Words>
  <Application>Microsoft Office PowerPoint</Application>
  <PresentationFormat>On-screen Show (4:3)</PresentationFormat>
  <Paragraphs>237</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Clarity</vt:lpstr>
      <vt:lpstr>Welcome History  Cohort!</vt:lpstr>
      <vt:lpstr>Business</vt:lpstr>
      <vt:lpstr>PowerPoint Presentation</vt:lpstr>
      <vt:lpstr>PowerPoint Presentation</vt:lpstr>
      <vt:lpstr>My Personal Response</vt:lpstr>
      <vt:lpstr>Take one minute to                           listen to one other person in your group share their list. Then, share yours as they listen to you.</vt:lpstr>
      <vt:lpstr>Take a minute to add anything you would like to your own list.</vt:lpstr>
      <vt:lpstr>Forward to Writing Next (by Vartan Gregorian)</vt:lpstr>
      <vt:lpstr>Reading &amp; Writing</vt:lpstr>
      <vt:lpstr>Good readers don’t just know the main idea.</vt:lpstr>
      <vt:lpstr>Writing to Read  &amp;  reading to write… Precursors to great discussions</vt:lpstr>
      <vt:lpstr>Salem Witchcraft Argument Activity</vt:lpstr>
      <vt:lpstr>Salem Activity: Step 1</vt:lpstr>
      <vt:lpstr>Reviewing Definitions of Argument</vt:lpstr>
      <vt:lpstr>Salem Activity: Step 1</vt:lpstr>
      <vt:lpstr>Salem Activity: Step 2</vt:lpstr>
      <vt:lpstr>The Four Es</vt:lpstr>
      <vt:lpstr>Evidence:  When do I quote? How do I paraphrase?</vt:lpstr>
      <vt:lpstr>Helpful Words for Quote Attribution Any of these words can be placed in the past tense as well.</vt:lpstr>
      <vt:lpstr>Hints for Using Quotes</vt:lpstr>
      <vt:lpstr>Salem Activity: Step 2</vt:lpstr>
      <vt:lpstr>Salem Activity: Step 3 </vt:lpstr>
      <vt:lpstr>Reasoning Matters</vt:lpstr>
      <vt:lpstr>Questions to Develop Reasoning</vt:lpstr>
      <vt:lpstr>Reasoning Matters (Example)</vt:lpstr>
      <vt:lpstr>PowerPoint Presentation</vt:lpstr>
      <vt:lpstr>Salem Activity 4: Learn the Other Side</vt:lpstr>
      <vt:lpstr>Whole Group Reflection</vt:lpstr>
      <vt:lpstr>Brainstorming Possible Lessons</vt:lpstr>
      <vt:lpstr>Beyond the bubble</vt:lpstr>
      <vt:lpstr>LUNCH TIME</vt:lpstr>
      <vt:lpstr>Lesson Planning</vt:lpstr>
      <vt:lpstr>Upcoming Dates</vt:lpstr>
    </vt:vector>
  </TitlesOfParts>
  <Company>WCSD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Orr, Angela</dc:creator>
  <cp:lastModifiedBy>Orr, Angela</cp:lastModifiedBy>
  <cp:revision>36</cp:revision>
  <cp:lastPrinted>2012-09-25T17:18:48Z</cp:lastPrinted>
  <dcterms:created xsi:type="dcterms:W3CDTF">2012-09-19T17:02:47Z</dcterms:created>
  <dcterms:modified xsi:type="dcterms:W3CDTF">2013-01-14T21:24:39Z</dcterms:modified>
</cp:coreProperties>
</file>