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4"/>
  </p:notesMasterIdLst>
  <p:handoutMasterIdLst>
    <p:handoutMasterId r:id="rId45"/>
  </p:handoutMasterIdLst>
  <p:sldIdLst>
    <p:sldId id="266" r:id="rId3"/>
    <p:sldId id="280" r:id="rId4"/>
    <p:sldId id="259" r:id="rId5"/>
    <p:sldId id="288" r:id="rId6"/>
    <p:sldId id="268" r:id="rId7"/>
    <p:sldId id="260" r:id="rId8"/>
    <p:sldId id="271" r:id="rId9"/>
    <p:sldId id="292" r:id="rId10"/>
    <p:sldId id="293" r:id="rId11"/>
    <p:sldId id="290" r:id="rId12"/>
    <p:sldId id="262" r:id="rId13"/>
    <p:sldId id="279" r:id="rId14"/>
    <p:sldId id="269" r:id="rId15"/>
    <p:sldId id="258" r:id="rId16"/>
    <p:sldId id="264" r:id="rId17"/>
    <p:sldId id="267" r:id="rId18"/>
    <p:sldId id="265" r:id="rId19"/>
    <p:sldId id="261" r:id="rId20"/>
    <p:sldId id="270" r:id="rId21"/>
    <p:sldId id="257" r:id="rId22"/>
    <p:sldId id="272" r:id="rId23"/>
    <p:sldId id="256" r:id="rId24"/>
    <p:sldId id="263" r:id="rId25"/>
    <p:sldId id="294" r:id="rId26"/>
    <p:sldId id="291" r:id="rId27"/>
    <p:sldId id="295" r:id="rId28"/>
    <p:sldId id="296" r:id="rId29"/>
    <p:sldId id="275" r:id="rId30"/>
    <p:sldId id="278" r:id="rId31"/>
    <p:sldId id="297" r:id="rId32"/>
    <p:sldId id="298" r:id="rId33"/>
    <p:sldId id="286" r:id="rId34"/>
    <p:sldId id="276" r:id="rId35"/>
    <p:sldId id="283" r:id="rId36"/>
    <p:sldId id="281" r:id="rId37"/>
    <p:sldId id="284" r:id="rId38"/>
    <p:sldId id="282" r:id="rId39"/>
    <p:sldId id="301" r:id="rId40"/>
    <p:sldId id="285" r:id="rId41"/>
    <p:sldId id="300" r:id="rId42"/>
    <p:sldId id="299"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A17C"/>
    <a:srgbClr val="70A87F"/>
    <a:srgbClr val="87A8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331" y="-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7E9595-6B90-4AAB-A9DF-1775CCB72D24}" type="doc">
      <dgm:prSet loTypeId="urn:microsoft.com/office/officeart/2005/8/layout/pyramid2" loCatId="pyramid" qsTypeId="urn:microsoft.com/office/officeart/2005/8/quickstyle/simple1" qsCatId="simple" csTypeId="urn:microsoft.com/office/officeart/2005/8/colors/accent1_2" csCatId="accent1" phldr="1"/>
      <dgm:spPr/>
    </dgm:pt>
    <dgm:pt modelId="{CB52C10C-7406-4CD4-9B5B-80AD53C949D2}">
      <dgm:prSet phldrT="[Text]"/>
      <dgm:spPr/>
      <dgm:t>
        <a:bodyPr/>
        <a:lstStyle/>
        <a:p>
          <a:r>
            <a:rPr lang="en-US" dirty="0" smtClean="0"/>
            <a:t>Tier 3: Low frequency, content specific words</a:t>
          </a:r>
          <a:endParaRPr lang="en-US" dirty="0"/>
        </a:p>
      </dgm:t>
    </dgm:pt>
    <dgm:pt modelId="{F5223A30-EA58-422A-889D-96A826A6AABD}" type="parTrans" cxnId="{E729E674-8969-406C-B289-F0EACE867311}">
      <dgm:prSet/>
      <dgm:spPr/>
      <dgm:t>
        <a:bodyPr/>
        <a:lstStyle/>
        <a:p>
          <a:endParaRPr lang="en-US"/>
        </a:p>
      </dgm:t>
    </dgm:pt>
    <dgm:pt modelId="{ACBE781C-A9A5-4266-B6AB-6357FE9BEC20}" type="sibTrans" cxnId="{E729E674-8969-406C-B289-F0EACE867311}">
      <dgm:prSet/>
      <dgm:spPr/>
      <dgm:t>
        <a:bodyPr/>
        <a:lstStyle/>
        <a:p>
          <a:endParaRPr lang="en-US"/>
        </a:p>
      </dgm:t>
    </dgm:pt>
    <dgm:pt modelId="{B0217195-712B-4498-BA9C-F580FFE3BB04}">
      <dgm:prSet phldrT="[Text]"/>
      <dgm:spPr/>
      <dgm:t>
        <a:bodyPr/>
        <a:lstStyle/>
        <a:p>
          <a:r>
            <a:rPr lang="en-US" dirty="0" smtClean="0"/>
            <a:t>Tier 2: High frequency, multiple meanings, found across academic texts</a:t>
          </a:r>
          <a:endParaRPr lang="en-US" dirty="0"/>
        </a:p>
      </dgm:t>
    </dgm:pt>
    <dgm:pt modelId="{423B14D4-1640-476E-92B8-272C0F83CD0D}" type="parTrans" cxnId="{0A6CEDFF-7C00-4BB6-8A52-EAB83864CBB2}">
      <dgm:prSet/>
      <dgm:spPr/>
      <dgm:t>
        <a:bodyPr/>
        <a:lstStyle/>
        <a:p>
          <a:endParaRPr lang="en-US"/>
        </a:p>
      </dgm:t>
    </dgm:pt>
    <dgm:pt modelId="{0676F225-9C6B-4EE2-8572-E8FC41328691}" type="sibTrans" cxnId="{0A6CEDFF-7C00-4BB6-8A52-EAB83864CBB2}">
      <dgm:prSet/>
      <dgm:spPr/>
      <dgm:t>
        <a:bodyPr/>
        <a:lstStyle/>
        <a:p>
          <a:endParaRPr lang="en-US"/>
        </a:p>
      </dgm:t>
    </dgm:pt>
    <dgm:pt modelId="{0B4A8C06-DBE6-4CCF-95E7-D1174E786DAB}">
      <dgm:prSet phldrT="[Text]"/>
      <dgm:spPr/>
      <dgm:t>
        <a:bodyPr/>
        <a:lstStyle/>
        <a:p>
          <a:r>
            <a:rPr lang="en-US" dirty="0" smtClean="0"/>
            <a:t>Tier 1: Vocabulary of everyday language </a:t>
          </a:r>
          <a:endParaRPr lang="en-US" dirty="0"/>
        </a:p>
      </dgm:t>
    </dgm:pt>
    <dgm:pt modelId="{58622D85-7522-42A0-B5D9-6CF2678E7931}" type="parTrans" cxnId="{6704CF13-5830-4805-9821-7D2EF364C8F5}">
      <dgm:prSet/>
      <dgm:spPr/>
      <dgm:t>
        <a:bodyPr/>
        <a:lstStyle/>
        <a:p>
          <a:endParaRPr lang="en-US"/>
        </a:p>
      </dgm:t>
    </dgm:pt>
    <dgm:pt modelId="{7967D539-84AA-4677-9A83-A326541C43CF}" type="sibTrans" cxnId="{6704CF13-5830-4805-9821-7D2EF364C8F5}">
      <dgm:prSet/>
      <dgm:spPr/>
      <dgm:t>
        <a:bodyPr/>
        <a:lstStyle/>
        <a:p>
          <a:endParaRPr lang="en-US"/>
        </a:p>
      </dgm:t>
    </dgm:pt>
    <dgm:pt modelId="{AE4826EA-2A1D-4BF8-84DA-38BD206A219A}" type="pres">
      <dgm:prSet presAssocID="{8C7E9595-6B90-4AAB-A9DF-1775CCB72D24}" presName="compositeShape" presStyleCnt="0">
        <dgm:presLayoutVars>
          <dgm:dir/>
          <dgm:resizeHandles/>
        </dgm:presLayoutVars>
      </dgm:prSet>
      <dgm:spPr/>
    </dgm:pt>
    <dgm:pt modelId="{D6B921E9-79ED-450B-8EBC-E5BA3B949424}" type="pres">
      <dgm:prSet presAssocID="{8C7E9595-6B90-4AAB-A9DF-1775CCB72D24}" presName="pyramid" presStyleLbl="node1" presStyleIdx="0" presStyleCnt="1"/>
      <dgm:spPr/>
    </dgm:pt>
    <dgm:pt modelId="{F580FA29-834A-4797-92DE-96144D3677C8}" type="pres">
      <dgm:prSet presAssocID="{8C7E9595-6B90-4AAB-A9DF-1775CCB72D24}" presName="theList" presStyleCnt="0"/>
      <dgm:spPr/>
    </dgm:pt>
    <dgm:pt modelId="{CD749A75-1047-4D90-BE80-02DE1835CB75}" type="pres">
      <dgm:prSet presAssocID="{CB52C10C-7406-4CD4-9B5B-80AD53C949D2}" presName="aNode" presStyleLbl="fgAcc1" presStyleIdx="0" presStyleCnt="3">
        <dgm:presLayoutVars>
          <dgm:bulletEnabled val="1"/>
        </dgm:presLayoutVars>
      </dgm:prSet>
      <dgm:spPr/>
      <dgm:t>
        <a:bodyPr/>
        <a:lstStyle/>
        <a:p>
          <a:endParaRPr lang="en-US"/>
        </a:p>
      </dgm:t>
    </dgm:pt>
    <dgm:pt modelId="{7603D658-C516-46D2-AEDC-11DFFCC71A6D}" type="pres">
      <dgm:prSet presAssocID="{CB52C10C-7406-4CD4-9B5B-80AD53C949D2}" presName="aSpace" presStyleCnt="0"/>
      <dgm:spPr/>
    </dgm:pt>
    <dgm:pt modelId="{681C8128-F420-4357-93A5-A855AE51F372}" type="pres">
      <dgm:prSet presAssocID="{B0217195-712B-4498-BA9C-F580FFE3BB04}" presName="aNode" presStyleLbl="fgAcc1" presStyleIdx="1" presStyleCnt="3">
        <dgm:presLayoutVars>
          <dgm:bulletEnabled val="1"/>
        </dgm:presLayoutVars>
      </dgm:prSet>
      <dgm:spPr/>
      <dgm:t>
        <a:bodyPr/>
        <a:lstStyle/>
        <a:p>
          <a:endParaRPr lang="en-US"/>
        </a:p>
      </dgm:t>
    </dgm:pt>
    <dgm:pt modelId="{6BE7B0EF-10AE-46BD-B018-7723C41A1D6E}" type="pres">
      <dgm:prSet presAssocID="{B0217195-712B-4498-BA9C-F580FFE3BB04}" presName="aSpace" presStyleCnt="0"/>
      <dgm:spPr/>
    </dgm:pt>
    <dgm:pt modelId="{18876014-C646-4536-A120-52FCFC88493E}" type="pres">
      <dgm:prSet presAssocID="{0B4A8C06-DBE6-4CCF-95E7-D1174E786DAB}" presName="aNode" presStyleLbl="fgAcc1" presStyleIdx="2" presStyleCnt="3">
        <dgm:presLayoutVars>
          <dgm:bulletEnabled val="1"/>
        </dgm:presLayoutVars>
      </dgm:prSet>
      <dgm:spPr/>
      <dgm:t>
        <a:bodyPr/>
        <a:lstStyle/>
        <a:p>
          <a:endParaRPr lang="en-US"/>
        </a:p>
      </dgm:t>
    </dgm:pt>
    <dgm:pt modelId="{097ED756-E998-48E4-B5C6-89D081BCF765}" type="pres">
      <dgm:prSet presAssocID="{0B4A8C06-DBE6-4CCF-95E7-D1174E786DAB}" presName="aSpace" presStyleCnt="0"/>
      <dgm:spPr/>
    </dgm:pt>
  </dgm:ptLst>
  <dgm:cxnLst>
    <dgm:cxn modelId="{6704CF13-5830-4805-9821-7D2EF364C8F5}" srcId="{8C7E9595-6B90-4AAB-A9DF-1775CCB72D24}" destId="{0B4A8C06-DBE6-4CCF-95E7-D1174E786DAB}" srcOrd="2" destOrd="0" parTransId="{58622D85-7522-42A0-B5D9-6CF2678E7931}" sibTransId="{7967D539-84AA-4677-9A83-A326541C43CF}"/>
    <dgm:cxn modelId="{0A6CEDFF-7C00-4BB6-8A52-EAB83864CBB2}" srcId="{8C7E9595-6B90-4AAB-A9DF-1775CCB72D24}" destId="{B0217195-712B-4498-BA9C-F580FFE3BB04}" srcOrd="1" destOrd="0" parTransId="{423B14D4-1640-476E-92B8-272C0F83CD0D}" sibTransId="{0676F225-9C6B-4EE2-8572-E8FC41328691}"/>
    <dgm:cxn modelId="{FE370F5C-F14E-4689-A874-8BC05F98B44E}" type="presOf" srcId="{8C7E9595-6B90-4AAB-A9DF-1775CCB72D24}" destId="{AE4826EA-2A1D-4BF8-84DA-38BD206A219A}" srcOrd="0" destOrd="0" presId="urn:microsoft.com/office/officeart/2005/8/layout/pyramid2"/>
    <dgm:cxn modelId="{A1A879BD-AF5C-41DD-AB6F-0E16085ADBC8}" type="presOf" srcId="{0B4A8C06-DBE6-4CCF-95E7-D1174E786DAB}" destId="{18876014-C646-4536-A120-52FCFC88493E}" srcOrd="0" destOrd="0" presId="urn:microsoft.com/office/officeart/2005/8/layout/pyramid2"/>
    <dgm:cxn modelId="{4B1C1ADD-C1B9-4A2A-824D-11A2E2C2D95C}" type="presOf" srcId="{CB52C10C-7406-4CD4-9B5B-80AD53C949D2}" destId="{CD749A75-1047-4D90-BE80-02DE1835CB75}" srcOrd="0" destOrd="0" presId="urn:microsoft.com/office/officeart/2005/8/layout/pyramid2"/>
    <dgm:cxn modelId="{E729E674-8969-406C-B289-F0EACE867311}" srcId="{8C7E9595-6B90-4AAB-A9DF-1775CCB72D24}" destId="{CB52C10C-7406-4CD4-9B5B-80AD53C949D2}" srcOrd="0" destOrd="0" parTransId="{F5223A30-EA58-422A-889D-96A826A6AABD}" sibTransId="{ACBE781C-A9A5-4266-B6AB-6357FE9BEC20}"/>
    <dgm:cxn modelId="{41F2B09C-AB1E-4890-94CD-F68CA4989249}" type="presOf" srcId="{B0217195-712B-4498-BA9C-F580FFE3BB04}" destId="{681C8128-F420-4357-93A5-A855AE51F372}" srcOrd="0" destOrd="0" presId="urn:microsoft.com/office/officeart/2005/8/layout/pyramid2"/>
    <dgm:cxn modelId="{BC477AE9-7DCF-41B0-B9AD-7F6B137BAF57}" type="presParOf" srcId="{AE4826EA-2A1D-4BF8-84DA-38BD206A219A}" destId="{D6B921E9-79ED-450B-8EBC-E5BA3B949424}" srcOrd="0" destOrd="0" presId="urn:microsoft.com/office/officeart/2005/8/layout/pyramid2"/>
    <dgm:cxn modelId="{EEFD774C-3A31-47BA-B2DA-1D743C61B480}" type="presParOf" srcId="{AE4826EA-2A1D-4BF8-84DA-38BD206A219A}" destId="{F580FA29-834A-4797-92DE-96144D3677C8}" srcOrd="1" destOrd="0" presId="urn:microsoft.com/office/officeart/2005/8/layout/pyramid2"/>
    <dgm:cxn modelId="{BDEAE508-9AE5-46FA-9F31-4A3283427050}" type="presParOf" srcId="{F580FA29-834A-4797-92DE-96144D3677C8}" destId="{CD749A75-1047-4D90-BE80-02DE1835CB75}" srcOrd="0" destOrd="0" presId="urn:microsoft.com/office/officeart/2005/8/layout/pyramid2"/>
    <dgm:cxn modelId="{4335CB08-B6F8-421C-8D9E-178FAC3D4EDD}" type="presParOf" srcId="{F580FA29-834A-4797-92DE-96144D3677C8}" destId="{7603D658-C516-46D2-AEDC-11DFFCC71A6D}" srcOrd="1" destOrd="0" presId="urn:microsoft.com/office/officeart/2005/8/layout/pyramid2"/>
    <dgm:cxn modelId="{64949FDD-4DD5-46EE-BD87-5F2E1DD66983}" type="presParOf" srcId="{F580FA29-834A-4797-92DE-96144D3677C8}" destId="{681C8128-F420-4357-93A5-A855AE51F372}" srcOrd="2" destOrd="0" presId="urn:microsoft.com/office/officeart/2005/8/layout/pyramid2"/>
    <dgm:cxn modelId="{1EC1386C-6D34-4346-9893-811E7615AB0B}" type="presParOf" srcId="{F580FA29-834A-4797-92DE-96144D3677C8}" destId="{6BE7B0EF-10AE-46BD-B018-7723C41A1D6E}" srcOrd="3" destOrd="0" presId="urn:microsoft.com/office/officeart/2005/8/layout/pyramid2"/>
    <dgm:cxn modelId="{91C6DCA1-6584-46A0-B794-36E012C61D2E}" type="presParOf" srcId="{F580FA29-834A-4797-92DE-96144D3677C8}" destId="{18876014-C646-4536-A120-52FCFC88493E}" srcOrd="4" destOrd="0" presId="urn:microsoft.com/office/officeart/2005/8/layout/pyramid2"/>
    <dgm:cxn modelId="{B5A5485A-AE3E-4358-83B2-5247765C91C4}" type="presParOf" srcId="{F580FA29-834A-4797-92DE-96144D3677C8}" destId="{097ED756-E998-48E4-B5C6-89D081BCF76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921E9-79ED-450B-8EBC-E5BA3B949424}">
      <dsp:nvSpPr>
        <dsp:cNvPr id="0" name=""/>
        <dsp:cNvSpPr/>
      </dsp:nvSpPr>
      <dsp:spPr>
        <a:xfrm>
          <a:off x="1396364" y="0"/>
          <a:ext cx="5257800" cy="5257800"/>
        </a:xfrm>
        <a:prstGeom prst="triangl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49A75-1047-4D90-BE80-02DE1835CB75}">
      <dsp:nvSpPr>
        <dsp:cNvPr id="0" name=""/>
        <dsp:cNvSpPr/>
      </dsp:nvSpPr>
      <dsp:spPr>
        <a:xfrm>
          <a:off x="4025264" y="528604"/>
          <a:ext cx="3417570" cy="1244619"/>
        </a:xfrm>
        <a:prstGeom prst="round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Tier 3: Low frequency, content specific words</a:t>
          </a:r>
          <a:endParaRPr lang="en-US" sz="2200" kern="1200" dirty="0"/>
        </a:p>
      </dsp:txBody>
      <dsp:txXfrm>
        <a:off x="4086021" y="589361"/>
        <a:ext cx="3296056" cy="1123105"/>
      </dsp:txXfrm>
    </dsp:sp>
    <dsp:sp modelId="{681C8128-F420-4357-93A5-A855AE51F372}">
      <dsp:nvSpPr>
        <dsp:cNvPr id="0" name=""/>
        <dsp:cNvSpPr/>
      </dsp:nvSpPr>
      <dsp:spPr>
        <a:xfrm>
          <a:off x="4025264" y="1928801"/>
          <a:ext cx="3417570" cy="1244619"/>
        </a:xfrm>
        <a:prstGeom prst="round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Tier 2: High frequency, multiple meanings, found across academic texts</a:t>
          </a:r>
          <a:endParaRPr lang="en-US" sz="2200" kern="1200" dirty="0"/>
        </a:p>
      </dsp:txBody>
      <dsp:txXfrm>
        <a:off x="4086021" y="1989558"/>
        <a:ext cx="3296056" cy="1123105"/>
      </dsp:txXfrm>
    </dsp:sp>
    <dsp:sp modelId="{18876014-C646-4536-A120-52FCFC88493E}">
      <dsp:nvSpPr>
        <dsp:cNvPr id="0" name=""/>
        <dsp:cNvSpPr/>
      </dsp:nvSpPr>
      <dsp:spPr>
        <a:xfrm>
          <a:off x="4025264" y="3328998"/>
          <a:ext cx="3417570" cy="1244619"/>
        </a:xfrm>
        <a:prstGeom prst="roundRect">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Tier 1: Vocabulary of everyday language </a:t>
          </a:r>
          <a:endParaRPr lang="en-US" sz="2200" kern="1200" dirty="0"/>
        </a:p>
      </dsp:txBody>
      <dsp:txXfrm>
        <a:off x="4086021" y="3389755"/>
        <a:ext cx="3296056" cy="11231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E02DA2-42C1-4B4C-917D-2D9DDC2043AE}" type="datetimeFigureOut">
              <a:rPr lang="en-US" smtClean="0"/>
              <a:t>10/30/2012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174E2A9-ABB4-4315-A3AE-8C1939854C70}" type="slidenum">
              <a:rPr lang="en-US" smtClean="0"/>
              <a:t>‹#›</a:t>
            </a:fld>
            <a:endParaRPr lang="en-US"/>
          </a:p>
        </p:txBody>
      </p:sp>
    </p:spTree>
    <p:extLst>
      <p:ext uri="{BB962C8B-B14F-4D97-AF65-F5344CB8AC3E}">
        <p14:creationId xmlns:p14="http://schemas.microsoft.com/office/powerpoint/2010/main" val="3954568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83B703-B479-455A-80D3-99F3C2E0A5C5}" type="datetimeFigureOut">
              <a:rPr lang="en-US" smtClean="0"/>
              <a:t>10/30/2012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6AD1D7-8372-45A1-8236-C0BBFD82C900}" type="slidenum">
              <a:rPr lang="en-US" smtClean="0"/>
              <a:t>‹#›</a:t>
            </a:fld>
            <a:endParaRPr lang="en-US"/>
          </a:p>
        </p:txBody>
      </p:sp>
    </p:spTree>
    <p:extLst>
      <p:ext uri="{BB962C8B-B14F-4D97-AF65-F5344CB8AC3E}">
        <p14:creationId xmlns:p14="http://schemas.microsoft.com/office/powerpoint/2010/main" val="260597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3EDC2AE-8E4F-44AF-898B-09585AE37AFE}" type="slidenum">
              <a:rPr lang="en-US">
                <a:solidFill>
                  <a:prstClr val="black"/>
                </a:solidFill>
              </a:rPr>
              <a:pPr eaLnBrk="1" hangingPunct="1"/>
              <a:t>10</a:t>
            </a:fld>
            <a:endParaRPr lang="en-US">
              <a:solidFill>
                <a:prstClr val="black"/>
              </a:solidFill>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2900" dirty="0"/>
              <a:t>2 min.</a:t>
            </a:r>
          </a:p>
          <a:p>
            <a:pPr eaLnBrk="1" hangingPunct="1">
              <a:lnSpc>
                <a:spcPct val="80000"/>
              </a:lnSpc>
            </a:pPr>
            <a:endParaRPr lang="en-US" sz="2900" dirty="0"/>
          </a:p>
          <a:p>
            <a:pPr eaLnBrk="1" hangingPunct="1">
              <a:lnSpc>
                <a:spcPct val="80000"/>
              </a:lnSpc>
            </a:pPr>
            <a:r>
              <a:rPr lang="en-US" sz="2900" dirty="0"/>
              <a:t>Academic Word List </a:t>
            </a:r>
            <a:r>
              <a:rPr lang="en-US" sz="1800" dirty="0"/>
              <a:t>(</a:t>
            </a:r>
            <a:r>
              <a:rPr lang="en-US" sz="1800" dirty="0" err="1"/>
              <a:t>Coxhead</a:t>
            </a:r>
            <a:r>
              <a:rPr lang="en-US" sz="1800" dirty="0"/>
              <a:t> 2002)</a:t>
            </a:r>
          </a:p>
          <a:p>
            <a:pPr eaLnBrk="1" hangingPunct="1">
              <a:lnSpc>
                <a:spcPct val="80000"/>
              </a:lnSpc>
            </a:pPr>
            <a:r>
              <a:rPr lang="en-US" dirty="0" smtClean="0"/>
              <a:t>3.5 million running words of text from 4 disciplines</a:t>
            </a:r>
          </a:p>
          <a:p>
            <a:pPr eaLnBrk="1" hangingPunct="1">
              <a:lnSpc>
                <a:spcPct val="80000"/>
              </a:lnSpc>
            </a:pPr>
            <a:r>
              <a:rPr lang="en-US" dirty="0" smtClean="0"/>
              <a:t>560 most common academic word families </a:t>
            </a:r>
            <a:r>
              <a:rPr lang="en-US" dirty="0" smtClean="0">
                <a:solidFill>
                  <a:srgbClr val="FFC000"/>
                </a:solidFill>
              </a:rPr>
              <a:t>across disciplines</a:t>
            </a:r>
          </a:p>
          <a:p>
            <a:pPr eaLnBrk="1" hangingPunct="1">
              <a:lnSpc>
                <a:spcPct val="80000"/>
              </a:lnSpc>
            </a:pPr>
            <a:r>
              <a:rPr lang="en-US" dirty="0" smtClean="0"/>
              <a:t>10% of words in academic texts</a:t>
            </a:r>
          </a:p>
          <a:p>
            <a:pPr eaLnBrk="1" hangingPunct="1">
              <a:lnSpc>
                <a:spcPct val="80000"/>
              </a:lnSpc>
            </a:pPr>
            <a:r>
              <a:rPr lang="en-US" dirty="0" smtClean="0"/>
              <a:t>www.vuw.ac.nz/lals/research/awl/</a:t>
            </a:r>
          </a:p>
          <a:p>
            <a:pPr eaLnBrk="1" hangingPunct="1">
              <a:lnSpc>
                <a:spcPct val="80000"/>
              </a:lnSpc>
            </a:pPr>
            <a:r>
              <a:rPr lang="en-US" dirty="0" smtClean="0"/>
              <a:t>Academic vocabulary: </a:t>
            </a:r>
          </a:p>
          <a:p>
            <a:pPr lvl="1" eaLnBrk="1" hangingPunct="1">
              <a:lnSpc>
                <a:spcPct val="80000"/>
              </a:lnSpc>
            </a:pPr>
            <a:r>
              <a:rPr lang="en-US" dirty="0" smtClean="0"/>
              <a:t>used across ALL content areas</a:t>
            </a:r>
          </a:p>
          <a:p>
            <a:pPr lvl="1" eaLnBrk="1" hangingPunct="1">
              <a:lnSpc>
                <a:spcPct val="80000"/>
              </a:lnSpc>
            </a:pPr>
            <a:r>
              <a:rPr lang="en-US" dirty="0" smtClean="0"/>
              <a:t>abstract definitions</a:t>
            </a:r>
          </a:p>
          <a:p>
            <a:pPr lvl="1" eaLnBrk="1" hangingPunct="1">
              <a:lnSpc>
                <a:spcPct val="80000"/>
              </a:lnSpc>
            </a:pPr>
            <a:r>
              <a:rPr lang="en-US" dirty="0" smtClean="0"/>
              <a:t>few concrete synonyms</a:t>
            </a:r>
          </a:p>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AD1D7-8372-45A1-8236-C0BBFD82C900}" type="slidenum">
              <a:rPr lang="en-US" smtClean="0"/>
              <a:t>30</a:t>
            </a:fld>
            <a:endParaRPr lang="en-US"/>
          </a:p>
        </p:txBody>
      </p:sp>
    </p:spTree>
    <p:extLst>
      <p:ext uri="{BB962C8B-B14F-4D97-AF65-F5344CB8AC3E}">
        <p14:creationId xmlns:p14="http://schemas.microsoft.com/office/powerpoint/2010/main" val="2193039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0ACB8D-4E0B-4B8E-8132-18C68B1C364A}"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E2940-FCF1-4CD2-BB06-40563F94D6B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0ACB8D-4E0B-4B8E-8132-18C68B1C364A}"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E2940-FCF1-4CD2-BB06-40563F94D6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0ACB8D-4E0B-4B8E-8132-18C68B1C364A}"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E2940-FCF1-4CD2-BB06-40563F94D6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A35EA1-F14B-4931-9BB2-247E40B648C3}" type="datetimeFigureOut">
              <a:rPr lang="en-US">
                <a:solidFill>
                  <a:prstClr val="white">
                    <a:tint val="75000"/>
                  </a:prstClr>
                </a:solidFill>
              </a:rPr>
              <a:pPr>
                <a:defRPr/>
              </a:pPr>
              <a:t>10/30/2012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02CC31-AB35-4FC1-A9D6-45B210EE085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912334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024918-93B2-4C2A-977F-FF6FEC06DEC7}" type="datetimeFigureOut">
              <a:rPr lang="en-US">
                <a:solidFill>
                  <a:prstClr val="white">
                    <a:tint val="75000"/>
                  </a:prstClr>
                </a:solidFill>
              </a:rPr>
              <a:pPr>
                <a:defRPr/>
              </a:pPr>
              <a:t>10/30/2012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BCE049-D0E4-464E-9C58-0EC46290CB56}"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657997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A58823-48B9-48D0-A08A-C97B2FEDF5B4}" type="datetimeFigureOut">
              <a:rPr lang="en-US">
                <a:solidFill>
                  <a:prstClr val="white">
                    <a:tint val="75000"/>
                  </a:prstClr>
                </a:solidFill>
              </a:rPr>
              <a:pPr>
                <a:defRPr/>
              </a:pPr>
              <a:t>10/30/2012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DA7106-037C-4634-9903-33579BEEFFE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461418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E5192AA-0C8F-4EDA-8F98-3054C42C2045}" type="datetimeFigureOut">
              <a:rPr lang="en-US">
                <a:solidFill>
                  <a:prstClr val="white">
                    <a:tint val="75000"/>
                  </a:prstClr>
                </a:solidFill>
              </a:rPr>
              <a:pPr>
                <a:defRPr/>
              </a:pPr>
              <a:t>10/30/2012</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6DD38F5-2018-49FB-97DF-B353DED448C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644681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1FC2BC-8E68-46AB-B30B-1844A7443161}" type="datetimeFigureOut">
              <a:rPr lang="en-US">
                <a:solidFill>
                  <a:prstClr val="white">
                    <a:tint val="75000"/>
                  </a:prstClr>
                </a:solidFill>
              </a:rPr>
              <a:pPr>
                <a:defRPr/>
              </a:pPr>
              <a:t>10/30/2012</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8CDD788-AA9B-4DF8-A139-BDE54B36033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19113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EE3100-7BF5-4D68-AFAA-6FEE4A15E6EF}" type="datetimeFigureOut">
              <a:rPr lang="en-US">
                <a:solidFill>
                  <a:prstClr val="white">
                    <a:tint val="75000"/>
                  </a:prstClr>
                </a:solidFill>
              </a:rPr>
              <a:pPr>
                <a:defRPr/>
              </a:pPr>
              <a:t>10/30/2012</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A2EF6C3-82AC-4E98-A35C-7BA5344B4D6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932434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7EE771-F522-41BC-BA26-F1FDAB6890A5}" type="datetimeFigureOut">
              <a:rPr lang="en-US">
                <a:solidFill>
                  <a:prstClr val="white">
                    <a:tint val="75000"/>
                  </a:prstClr>
                </a:solidFill>
              </a:rPr>
              <a:pPr>
                <a:defRPr/>
              </a:pPr>
              <a:t>10/30/2012</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80AD5D2-FA97-4E41-99F5-0B2BF495D78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40516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A830FD-89E9-47AB-BDDB-3AAFDB4FF4A9}" type="datetimeFigureOut">
              <a:rPr lang="en-US">
                <a:solidFill>
                  <a:prstClr val="white">
                    <a:tint val="75000"/>
                  </a:prstClr>
                </a:solidFill>
              </a:rPr>
              <a:pPr>
                <a:defRPr/>
              </a:pPr>
              <a:t>10/30/2012</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AAEC3B-2DD1-44E8-9783-FA4420344D4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38744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0ACB8D-4E0B-4B8E-8132-18C68B1C364A}"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E2940-FCF1-4CD2-BB06-40563F94D6B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BCA3E9-DF1E-43F4-A7D7-0F783D7F2B09}" type="datetimeFigureOut">
              <a:rPr lang="en-US">
                <a:solidFill>
                  <a:prstClr val="white">
                    <a:tint val="75000"/>
                  </a:prstClr>
                </a:solidFill>
              </a:rPr>
              <a:pPr>
                <a:defRPr/>
              </a:pPr>
              <a:t>10/30/2012</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2C533F-2BB9-4C0B-B2F6-EC693FD070A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500517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D73EF9-246E-4BA0-91C0-47DB047CF7F0}" type="datetimeFigureOut">
              <a:rPr lang="en-US">
                <a:solidFill>
                  <a:prstClr val="white">
                    <a:tint val="75000"/>
                  </a:prstClr>
                </a:solidFill>
              </a:rPr>
              <a:pPr>
                <a:defRPr/>
              </a:pPr>
              <a:t>10/30/2012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360538-681E-4565-92E1-0C59764BCBF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33514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905D12-D2AC-49BA-A3F3-DC78C16628A5}" type="datetimeFigureOut">
              <a:rPr lang="en-US">
                <a:solidFill>
                  <a:prstClr val="white">
                    <a:tint val="75000"/>
                  </a:prstClr>
                </a:solidFill>
              </a:rPr>
              <a:pPr>
                <a:defRPr/>
              </a:pPr>
              <a:t>10/30/2012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09E54E-23AC-40D6-A36A-FE94903866DF}"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20394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prstClr val="white">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EC4E2AE2-F167-4318-B8C2-B265CC77310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959757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ACB8D-4E0B-4B8E-8132-18C68B1C364A}" type="datetimeFigureOut">
              <a:rPr lang="en-US" smtClean="0"/>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E2940-FCF1-4CD2-BB06-40563F94D6B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0ACB8D-4E0B-4B8E-8132-18C68B1C364A}" type="datetimeFigureOut">
              <a:rPr lang="en-US" smtClean="0"/>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E2940-FCF1-4CD2-BB06-40563F94D6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0ACB8D-4E0B-4B8E-8132-18C68B1C364A}" type="datetimeFigureOut">
              <a:rPr lang="en-US" smtClean="0"/>
              <a:t>10/30/2012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E2940-FCF1-4CD2-BB06-40563F94D6B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0ACB8D-4E0B-4B8E-8132-18C68B1C364A}" type="datetimeFigureOut">
              <a:rPr lang="en-US" smtClean="0"/>
              <a:t>10/30/2012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E2940-FCF1-4CD2-BB06-40563F94D6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ACB8D-4E0B-4B8E-8132-18C68B1C364A}" type="datetimeFigureOut">
              <a:rPr lang="en-US" smtClean="0"/>
              <a:t>10/30/2012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E2940-FCF1-4CD2-BB06-40563F94D6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ACB8D-4E0B-4B8E-8132-18C68B1C364A}" type="datetimeFigureOut">
              <a:rPr lang="en-US" smtClean="0"/>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E2940-FCF1-4CD2-BB06-40563F94D6B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ACB8D-4E0B-4B8E-8132-18C68B1C364A}" type="datetimeFigureOut">
              <a:rPr lang="en-US" smtClean="0"/>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E2940-FCF1-4CD2-BB06-40563F94D6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40ACB8D-4E0B-4B8E-8132-18C68B1C364A}" type="datetimeFigureOut">
              <a:rPr lang="en-US" smtClean="0"/>
              <a:t>10/30/2012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09E2940-FCF1-4CD2-BB06-40563F94D6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FC8F689-545E-4E7D-B688-629A4B5BC072}" type="datetimeFigureOut">
              <a:rPr lang="en-US">
                <a:solidFill>
                  <a:prstClr val="white">
                    <a:tint val="75000"/>
                  </a:prstClr>
                </a:solidFill>
              </a:rPr>
              <a:pPr>
                <a:defRPr/>
              </a:pPr>
              <a:t>10/30/2012</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926D3FE-A9B4-4AE9-A090-572D84BA933A}"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18736184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collinsdictionary.com/dictionary/" TargetMode="External"/><Relationship Id="rId2" Type="http://schemas.openxmlformats.org/officeDocument/2006/relationships/hyperlink" Target="http://www.ldoceonline.com/dictionary/determin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TAH  History Cohort</a:t>
            </a:r>
            <a:endParaRPr lang="en-US" dirty="0"/>
          </a:p>
        </p:txBody>
      </p:sp>
      <p:sp>
        <p:nvSpPr>
          <p:cNvPr id="5" name="Subtitle 4"/>
          <p:cNvSpPr>
            <a:spLocks noGrp="1"/>
          </p:cNvSpPr>
          <p:nvPr>
            <p:ph type="subTitle" idx="1"/>
          </p:nvPr>
        </p:nvSpPr>
        <p:spPr>
          <a:xfrm>
            <a:off x="685800" y="3505200"/>
            <a:ext cx="6400800" cy="2667000"/>
          </a:xfrm>
        </p:spPr>
        <p:txBody>
          <a:bodyPr>
            <a:normAutofit fontScale="92500" lnSpcReduction="20000"/>
          </a:bodyPr>
          <a:lstStyle/>
          <a:p>
            <a:r>
              <a:rPr lang="en-US" dirty="0" smtClean="0"/>
              <a:t>November 2, 2012</a:t>
            </a:r>
          </a:p>
          <a:p>
            <a:endParaRPr lang="en-US" dirty="0"/>
          </a:p>
          <a:p>
            <a:r>
              <a:rPr lang="en-US" sz="3200" i="1" dirty="0" smtClean="0"/>
              <a:t>Great readers become good writers when provided with writing instruction. Good writers are generally good readers. Let’s make the connections more explicit.</a:t>
            </a:r>
            <a:endParaRPr lang="en-US" sz="3200" i="1" dirty="0"/>
          </a:p>
        </p:txBody>
      </p:sp>
    </p:spTree>
    <p:extLst>
      <p:ext uri="{BB962C8B-B14F-4D97-AF65-F5344CB8AC3E}">
        <p14:creationId xmlns:p14="http://schemas.microsoft.com/office/powerpoint/2010/main" val="411176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7A17C"/>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22659831"/>
              </p:ext>
            </p:extLst>
          </p:nvPr>
        </p:nvGraphicFramePr>
        <p:xfrm>
          <a:off x="381000" y="762000"/>
          <a:ext cx="8610600" cy="5577850"/>
        </p:xfrm>
        <a:graphic>
          <a:graphicData uri="http://schemas.openxmlformats.org/drawingml/2006/table">
            <a:tbl>
              <a:tblPr firstRow="1" bandRow="1">
                <a:tableStyleId>{5C22544A-7EE6-4342-B048-85BDC9FD1C3A}</a:tableStyleId>
              </a:tblPr>
              <a:tblGrid>
                <a:gridCol w="2152650"/>
                <a:gridCol w="2152650"/>
                <a:gridCol w="2152650"/>
                <a:gridCol w="2152650"/>
              </a:tblGrid>
              <a:tr h="5410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analysis </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approach</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area</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assessment</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assume </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authority</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available </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benefit</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concept</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consistent</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constitutional</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context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contract</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create</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environment </a:t>
                      </a:r>
                      <a:endParaRPr lang="en-US" sz="2400" dirty="0">
                        <a:solidFill>
                          <a:schemeClr val="bg1"/>
                        </a:solidFill>
                      </a:endParaRPr>
                    </a:p>
                  </a:txBody>
                  <a:tcPr marT="45725" marB="45725">
                    <a:solidFill>
                      <a:schemeClr val="tx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data</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definition</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derived</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distribution</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economic</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established</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estimate</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evidence </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export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factors</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financial</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formula</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function</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identified </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income</a:t>
                      </a:r>
                      <a:endParaRPr lang="en-US" sz="2400" dirty="0">
                        <a:solidFill>
                          <a:schemeClr val="bg1"/>
                        </a:solidFill>
                      </a:endParaRPr>
                    </a:p>
                  </a:txBody>
                  <a:tcPr marT="45725" marB="45725">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indicate </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individual</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interpretation</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involved</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issues</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err="1" smtClean="0">
                          <a:ln>
                            <a:noFill/>
                          </a:ln>
                          <a:solidFill>
                            <a:schemeClr val="bg1"/>
                          </a:solidFill>
                          <a:effectLst/>
                          <a:latin typeface="Times New Roman" pitchFamily="18" charset="0"/>
                          <a:cs typeface="Times New Roman" pitchFamily="18" charset="0"/>
                        </a:rPr>
                        <a:t>labor</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legal</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legislation</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major </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method</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occur</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percent</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period</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policy</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principle</a:t>
                      </a:r>
                      <a:endParaRPr lang="en-US" sz="2400" dirty="0">
                        <a:solidFill>
                          <a:schemeClr val="bg1"/>
                        </a:solidFill>
                      </a:endParaRPr>
                    </a:p>
                  </a:txBody>
                  <a:tcPr marT="45725" marB="45725">
                    <a:solidFill>
                      <a:schemeClr val="tx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procedure</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process</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required</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research</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response</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role</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section</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sector</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significant</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similar</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source</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specific</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structure</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theory</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Times New Roman" pitchFamily="18" charset="0"/>
                          <a:cs typeface="Times New Roman" pitchFamily="18" charset="0"/>
                        </a:rPr>
                        <a:t>variables</a:t>
                      </a:r>
                      <a:endParaRPr lang="en-US" sz="2400" dirty="0">
                        <a:solidFill>
                          <a:schemeClr val="bg1"/>
                        </a:solidFill>
                      </a:endParaRPr>
                    </a:p>
                  </a:txBody>
                  <a:tcPr marT="45725" marB="45725">
                    <a:solidFill>
                      <a:schemeClr val="tx1"/>
                    </a:solidFill>
                  </a:tcPr>
                </a:tc>
              </a:tr>
            </a:tbl>
          </a:graphicData>
        </a:graphic>
      </p:graphicFrame>
      <p:sp>
        <p:nvSpPr>
          <p:cNvPr id="8206" name="Title 4"/>
          <p:cNvSpPr>
            <a:spLocks noGrp="1"/>
          </p:cNvSpPr>
          <p:nvPr>
            <p:ph type="title"/>
          </p:nvPr>
        </p:nvSpPr>
        <p:spPr>
          <a:xfrm>
            <a:off x="457200" y="152400"/>
            <a:ext cx="8229600" cy="685800"/>
          </a:xfrm>
        </p:spPr>
        <p:txBody>
          <a:bodyPr/>
          <a:lstStyle/>
          <a:p>
            <a:pPr eaLnBrk="1" hangingPunct="1"/>
            <a:r>
              <a:rPr lang="en-US" sz="3600" dirty="0" smtClean="0"/>
              <a:t>Top 60 Words on the Academic Word List</a:t>
            </a:r>
          </a:p>
        </p:txBody>
      </p:sp>
      <p:sp>
        <p:nvSpPr>
          <p:cNvPr id="2" name="Footer Placeholder 1"/>
          <p:cNvSpPr>
            <a:spLocks noGrp="1"/>
          </p:cNvSpPr>
          <p:nvPr>
            <p:ph type="ftr" sz="quarter" idx="11"/>
          </p:nvPr>
        </p:nvSpPr>
        <p:spPr/>
        <p:txBody>
          <a:bodyPr/>
          <a:lstStyle/>
          <a:p>
            <a:pPr>
              <a:defRPr/>
            </a:pPr>
            <a:r>
              <a:rPr lang="en-US" smtClean="0">
                <a:solidFill>
                  <a:prstClr val="white">
                    <a:tint val="75000"/>
                  </a:prstClr>
                </a:solidFill>
              </a:rPr>
              <a:t>From Diana Townsend, UNR</a:t>
            </a:r>
            <a:endParaRPr lang="en-US">
              <a:solidFill>
                <a:prstClr val="white">
                  <a:tint val="75000"/>
                </a:prstClr>
              </a:solidFill>
            </a:endParaRPr>
          </a:p>
        </p:txBody>
      </p:sp>
    </p:spTree>
    <p:extLst>
      <p:ext uri="{BB962C8B-B14F-4D97-AF65-F5344CB8AC3E}">
        <p14:creationId xmlns:p14="http://schemas.microsoft.com/office/powerpoint/2010/main" val="1801825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t>Highest Frequency Tier 2 Words</a:t>
            </a:r>
            <a:endParaRPr lang="en-US" dirty="0"/>
          </a:p>
        </p:txBody>
      </p:sp>
      <p:sp>
        <p:nvSpPr>
          <p:cNvPr id="3" name="Content Placeholder 2"/>
          <p:cNvSpPr>
            <a:spLocks noGrp="1"/>
          </p:cNvSpPr>
          <p:nvPr>
            <p:ph idx="1"/>
          </p:nvPr>
        </p:nvSpPr>
        <p:spPr>
          <a:xfrm>
            <a:off x="0" y="1066800"/>
            <a:ext cx="9144000" cy="5638800"/>
          </a:xfrm>
        </p:spPr>
        <p:txBody>
          <a:bodyPr>
            <a:noAutofit/>
          </a:bodyPr>
          <a:lstStyle/>
          <a:p>
            <a:r>
              <a:rPr lang="en-US" sz="1600" b="1" dirty="0" smtClean="0">
                <a:solidFill>
                  <a:srgbClr val="333333"/>
                </a:solidFill>
                <a:effectLst/>
                <a:latin typeface="Arial Narrow" pitchFamily="34" charset="0"/>
              </a:rPr>
              <a:t>accelerate, achieve, adjacent, alternative, analyze, approach, approximate, arbitrary, assert, assess, assign, assume, authorize, automatic, </a:t>
            </a:r>
          </a:p>
          <a:p>
            <a:r>
              <a:rPr lang="en-US" sz="1600" b="1" dirty="0" smtClean="0">
                <a:solidFill>
                  <a:srgbClr val="333333"/>
                </a:solidFill>
                <a:effectLst/>
                <a:latin typeface="Arial Narrow" pitchFamily="34" charset="0"/>
              </a:rPr>
              <a:t>chapter, compensate, complex, complicate, comply, component, comprehend, conceive, concentrate, concept, conclude, consequence, consist, constant, construct, consult, context, contrast,</a:t>
            </a:r>
            <a:br>
              <a:rPr lang="en-US" sz="1600" b="1" dirty="0" smtClean="0">
                <a:solidFill>
                  <a:srgbClr val="333333"/>
                </a:solidFill>
                <a:effectLst/>
                <a:latin typeface="Arial Narrow" pitchFamily="34" charset="0"/>
              </a:rPr>
            </a:br>
            <a:r>
              <a:rPr lang="en-US" sz="1600" b="1" dirty="0" smtClean="0">
                <a:solidFill>
                  <a:srgbClr val="333333"/>
                </a:solidFill>
                <a:effectLst/>
                <a:latin typeface="Arial Narrow" pitchFamily="34" charset="0"/>
              </a:rPr>
              <a:t>contribute, convert, create, criterion, crucial, </a:t>
            </a:r>
          </a:p>
          <a:p>
            <a:r>
              <a:rPr lang="en-US" sz="1600" b="1" dirty="0" smtClean="0">
                <a:solidFill>
                  <a:srgbClr val="333333"/>
                </a:solidFill>
                <a:effectLst/>
                <a:latin typeface="Arial Narrow" pitchFamily="34" charset="0"/>
              </a:rPr>
              <a:t>data, define, definite, demonstrate, denote, derive, design, devise, devote, dimension, distinct, distort,</a:t>
            </a:r>
            <a:br>
              <a:rPr lang="en-US" sz="1600" b="1" dirty="0" smtClean="0">
                <a:solidFill>
                  <a:srgbClr val="333333"/>
                </a:solidFill>
                <a:effectLst/>
                <a:latin typeface="Arial Narrow" pitchFamily="34" charset="0"/>
              </a:rPr>
            </a:br>
            <a:r>
              <a:rPr lang="en-US" sz="1600" b="1" dirty="0" smtClean="0">
                <a:solidFill>
                  <a:srgbClr val="333333"/>
                </a:solidFill>
                <a:effectLst/>
                <a:latin typeface="Arial Narrow" pitchFamily="34" charset="0"/>
              </a:rPr>
              <a:t>element, emphasize, empirical, ensure, entity, environment, equate, equivalent, establish, expand, expose, external, </a:t>
            </a:r>
          </a:p>
          <a:p>
            <a:r>
              <a:rPr lang="en-US" sz="1600" b="1" dirty="0" smtClean="0">
                <a:solidFill>
                  <a:srgbClr val="333333"/>
                </a:solidFill>
                <a:effectLst/>
                <a:latin typeface="Arial Narrow" pitchFamily="34" charset="0"/>
              </a:rPr>
              <a:t>feasible, fluctuate, focus, formulate, function, </a:t>
            </a:r>
          </a:p>
          <a:p>
            <a:r>
              <a:rPr lang="en-US" sz="1600" b="1" dirty="0" smtClean="0">
                <a:solidFill>
                  <a:srgbClr val="333333"/>
                </a:solidFill>
                <a:effectLst/>
                <a:latin typeface="Arial Narrow" pitchFamily="34" charset="0"/>
              </a:rPr>
              <a:t>generate, guarantee, hypothesis, identify, ignore, illustrate, impact, implicit, imply, indicate, individual, inhibit, initial, innovation, intense, interpret, intuitive, involve, isolate, </a:t>
            </a:r>
          </a:p>
          <a:p>
            <a:r>
              <a:rPr lang="en-US" sz="1600" b="1" dirty="0" smtClean="0">
                <a:solidFill>
                  <a:srgbClr val="333333"/>
                </a:solidFill>
                <a:effectLst/>
                <a:latin typeface="Arial Narrow" pitchFamily="34" charset="0"/>
              </a:rPr>
              <a:t>magnetic, magnitude, major, manipulate, mathematics, method, minimum, modify, negative, notion, </a:t>
            </a:r>
          </a:p>
          <a:p>
            <a:r>
              <a:rPr lang="en-US" sz="1600" b="1" dirty="0" smtClean="0">
                <a:solidFill>
                  <a:srgbClr val="333333"/>
                </a:solidFill>
                <a:effectLst/>
                <a:latin typeface="Arial Narrow" pitchFamily="34" charset="0"/>
              </a:rPr>
              <a:t>obtain,  obvious, occur, </a:t>
            </a:r>
          </a:p>
          <a:p>
            <a:r>
              <a:rPr lang="en-US" sz="1600" b="1" dirty="0" smtClean="0">
                <a:solidFill>
                  <a:srgbClr val="333333"/>
                </a:solidFill>
                <a:effectLst/>
                <a:latin typeface="Arial Narrow" pitchFamily="34" charset="0"/>
              </a:rPr>
              <a:t>passive, period, perspective, pertinent, phase, phenomena, portion, portion, potential, precede, precise, presume, prime, principle, proceed, publish, pursue, </a:t>
            </a:r>
          </a:p>
          <a:p>
            <a:r>
              <a:rPr lang="en-US" sz="1600" b="1" dirty="0" smtClean="0">
                <a:solidFill>
                  <a:srgbClr val="333333"/>
                </a:solidFill>
                <a:effectLst/>
                <a:latin typeface="Arial Narrow" pitchFamily="34" charset="0"/>
              </a:rPr>
              <a:t>random, range, react, region, require, respective, restrict, reverse, role, </a:t>
            </a:r>
          </a:p>
          <a:p>
            <a:r>
              <a:rPr lang="en-US" sz="1600" b="1" dirty="0" smtClean="0">
                <a:solidFill>
                  <a:srgbClr val="333333"/>
                </a:solidFill>
                <a:effectLst/>
                <a:latin typeface="Arial Narrow" pitchFamily="34" charset="0"/>
              </a:rPr>
              <a:t>section, segment, select, sequence, series, shift, signify, similar, simultaneous, sophisticated, species, specify, stable, statistic, status, structure, subsequent, suffice, sum, summary, </a:t>
            </a:r>
          </a:p>
          <a:p>
            <a:r>
              <a:rPr lang="en-US" sz="1600" b="1" dirty="0" smtClean="0">
                <a:solidFill>
                  <a:srgbClr val="333333"/>
                </a:solidFill>
                <a:effectLst/>
                <a:latin typeface="Arial Narrow" pitchFamily="34" charset="0"/>
              </a:rPr>
              <a:t>technique, technology, tense, theory, trace, tradition, transmit, </a:t>
            </a:r>
          </a:p>
          <a:p>
            <a:r>
              <a:rPr lang="en-US" sz="1600" b="1" dirty="0" smtClean="0">
                <a:solidFill>
                  <a:srgbClr val="333333"/>
                </a:solidFill>
                <a:effectLst/>
                <a:latin typeface="Arial Narrow" pitchFamily="34" charset="0"/>
              </a:rPr>
              <a:t>ultimate, undergo, usage, </a:t>
            </a:r>
          </a:p>
          <a:p>
            <a:r>
              <a:rPr lang="en-US" sz="1600" b="1" dirty="0" smtClean="0">
                <a:solidFill>
                  <a:srgbClr val="333333"/>
                </a:solidFill>
                <a:effectLst/>
                <a:latin typeface="Arial Narrow" pitchFamily="34" charset="0"/>
              </a:rPr>
              <a:t>valid, vary, verbal, verify, vertical </a:t>
            </a:r>
            <a:r>
              <a:rPr lang="en-US" sz="1600" dirty="0" smtClean="0">
                <a:solidFill>
                  <a:srgbClr val="333333"/>
                </a:solidFill>
                <a:effectLst/>
                <a:latin typeface="Arial"/>
              </a:rPr>
              <a:t/>
            </a:r>
            <a:br>
              <a:rPr lang="en-US" sz="1600" dirty="0" smtClean="0">
                <a:solidFill>
                  <a:srgbClr val="333333"/>
                </a:solidFill>
                <a:effectLst/>
                <a:latin typeface="Arial"/>
              </a:rPr>
            </a:br>
            <a:endParaRPr lang="en-US" sz="1600" dirty="0"/>
          </a:p>
        </p:txBody>
      </p:sp>
    </p:spTree>
    <p:extLst>
      <p:ext uri="{BB962C8B-B14F-4D97-AF65-F5344CB8AC3E}">
        <p14:creationId xmlns:p14="http://schemas.microsoft.com/office/powerpoint/2010/main" val="2429580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might a deep understanding of tier 2 (and to an extent, tier 3) words help students become better writers?</a:t>
            </a:r>
            <a:endParaRPr lang="en-US" dirty="0"/>
          </a:p>
        </p:txBody>
      </p:sp>
      <p:sp>
        <p:nvSpPr>
          <p:cNvPr id="3" name="Text Placeholder 2"/>
          <p:cNvSpPr>
            <a:spLocks noGrp="1"/>
          </p:cNvSpPr>
          <p:nvPr>
            <p:ph type="body" idx="1"/>
          </p:nvPr>
        </p:nvSpPr>
        <p:spPr/>
        <p:txBody>
          <a:bodyPr/>
          <a:lstStyle/>
          <a:p>
            <a:r>
              <a:rPr lang="en-US" dirty="0" smtClean="0"/>
              <a:t>Talk at your table, and come up with at least three tangible answers to this question.</a:t>
            </a:r>
            <a:endParaRPr lang="en-US" dirty="0"/>
          </a:p>
        </p:txBody>
      </p:sp>
    </p:spTree>
    <p:extLst>
      <p:ext uri="{BB962C8B-B14F-4D97-AF65-F5344CB8AC3E}">
        <p14:creationId xmlns:p14="http://schemas.microsoft.com/office/powerpoint/2010/main" val="4134202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this isn’t about a list!</a:t>
            </a:r>
            <a:endParaRPr lang="en-US" dirty="0"/>
          </a:p>
        </p:txBody>
      </p:sp>
      <p:sp>
        <p:nvSpPr>
          <p:cNvPr id="3" name="Text Placeholder 2"/>
          <p:cNvSpPr>
            <a:spLocks noGrp="1"/>
          </p:cNvSpPr>
          <p:nvPr>
            <p:ph type="body" idx="1"/>
          </p:nvPr>
        </p:nvSpPr>
        <p:spPr>
          <a:xfrm>
            <a:off x="722313" y="4626864"/>
            <a:ext cx="7772400" cy="1926336"/>
          </a:xfrm>
        </p:spPr>
        <p:txBody>
          <a:bodyPr>
            <a:noAutofit/>
          </a:bodyPr>
          <a:lstStyle/>
          <a:p>
            <a:r>
              <a:rPr lang="en-US" sz="2800" dirty="0" smtClean="0"/>
              <a:t>As social studies teachers, we need to pay explicit attention to academic vocabulary in the reading and writing for content we do in classes. We do not need to teach another list!</a:t>
            </a:r>
            <a:endParaRPr lang="en-US" sz="2800" dirty="0"/>
          </a:p>
        </p:txBody>
      </p:sp>
      <p:pic>
        <p:nvPicPr>
          <p:cNvPr id="5122" name="Picture 2" descr="https://encrypted-tbn0.gstatic.com/images?q=tbn:ANd9GcQqkQOfn0d6P4_9WeV7Kpy3wjKpWqqBl8RzpwXOLgp6peo4vqTB6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762000"/>
            <a:ext cx="3261995" cy="208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701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a:t>
            </a:r>
            <a:endParaRPr lang="en-US" dirty="0"/>
          </a:p>
        </p:txBody>
      </p:sp>
      <p:sp>
        <p:nvSpPr>
          <p:cNvPr id="3" name="Content Placeholder 2"/>
          <p:cNvSpPr>
            <a:spLocks noGrp="1"/>
          </p:cNvSpPr>
          <p:nvPr>
            <p:ph idx="1"/>
          </p:nvPr>
        </p:nvSpPr>
        <p:spPr/>
        <p:txBody>
          <a:bodyPr>
            <a:normAutofit/>
          </a:bodyPr>
          <a:lstStyle/>
          <a:p>
            <a:pPr marL="0" indent="0">
              <a:buNone/>
            </a:pPr>
            <a:r>
              <a:rPr lang="en-US" b="1" dirty="0"/>
              <a:t>Some Criteria for Identifying Tier Two Words</a:t>
            </a:r>
          </a:p>
          <a:p>
            <a:pPr marL="0" indent="0">
              <a:buNone/>
            </a:pPr>
            <a:r>
              <a:rPr lang="en-US" dirty="0"/>
              <a:t>■ </a:t>
            </a:r>
            <a:r>
              <a:rPr lang="en-US" i="1" dirty="0">
                <a:solidFill>
                  <a:srgbClr val="0070C0"/>
                </a:solidFill>
              </a:rPr>
              <a:t>Importance and utility</a:t>
            </a:r>
            <a:r>
              <a:rPr lang="en-US" dirty="0">
                <a:solidFill>
                  <a:srgbClr val="0070C0"/>
                </a:solidFill>
              </a:rPr>
              <a:t>: </a:t>
            </a:r>
            <a:r>
              <a:rPr lang="en-US" dirty="0"/>
              <a:t>Words that are characteristic of </a:t>
            </a:r>
            <a:r>
              <a:rPr lang="en-US" dirty="0" smtClean="0"/>
              <a:t>mature language </a:t>
            </a:r>
            <a:r>
              <a:rPr lang="en-US" dirty="0"/>
              <a:t>users and appear frequently across a variety of domains.</a:t>
            </a:r>
          </a:p>
          <a:p>
            <a:pPr marL="0" indent="0">
              <a:buNone/>
            </a:pPr>
            <a:r>
              <a:rPr lang="en-US" dirty="0"/>
              <a:t>■ </a:t>
            </a:r>
            <a:r>
              <a:rPr lang="en-US" i="1" dirty="0">
                <a:solidFill>
                  <a:srgbClr val="0070C0"/>
                </a:solidFill>
              </a:rPr>
              <a:t>Instructional potential</a:t>
            </a:r>
            <a:r>
              <a:rPr lang="en-US" dirty="0">
                <a:solidFill>
                  <a:srgbClr val="0070C0"/>
                </a:solidFill>
              </a:rPr>
              <a:t>: </a:t>
            </a:r>
            <a:r>
              <a:rPr lang="en-US" dirty="0"/>
              <a:t>Words that can be worked with in a </a:t>
            </a:r>
            <a:r>
              <a:rPr lang="en-US" dirty="0" smtClean="0"/>
              <a:t>variety of </a:t>
            </a:r>
            <a:r>
              <a:rPr lang="en-US" dirty="0"/>
              <a:t>ways so that students can build rich representations </a:t>
            </a:r>
            <a:r>
              <a:rPr lang="en-US" dirty="0" smtClean="0"/>
              <a:t>of them </a:t>
            </a:r>
            <a:r>
              <a:rPr lang="en-US" dirty="0"/>
              <a:t>and of their connections to other words and concepts.</a:t>
            </a:r>
          </a:p>
          <a:p>
            <a:pPr marL="0" indent="0">
              <a:buNone/>
            </a:pPr>
            <a:r>
              <a:rPr lang="en-US" dirty="0"/>
              <a:t>■ </a:t>
            </a:r>
            <a:r>
              <a:rPr lang="en-US" i="1" dirty="0">
                <a:solidFill>
                  <a:srgbClr val="0070C0"/>
                </a:solidFill>
              </a:rPr>
              <a:t>Conceptual understanding</a:t>
            </a:r>
            <a:r>
              <a:rPr lang="en-US" dirty="0">
                <a:solidFill>
                  <a:srgbClr val="0070C0"/>
                </a:solidFill>
              </a:rPr>
              <a:t>: </a:t>
            </a:r>
            <a:r>
              <a:rPr lang="en-US" dirty="0"/>
              <a:t>Words for which students </a:t>
            </a:r>
            <a:r>
              <a:rPr lang="en-US" dirty="0" smtClean="0"/>
              <a:t>understand the </a:t>
            </a:r>
            <a:r>
              <a:rPr lang="en-US" dirty="0"/>
              <a:t>general concept but provide precision and specificity in </a:t>
            </a:r>
            <a:r>
              <a:rPr lang="en-US" dirty="0" smtClean="0"/>
              <a:t>describing the </a:t>
            </a:r>
            <a:r>
              <a:rPr lang="en-US" dirty="0"/>
              <a:t>concept.</a:t>
            </a:r>
          </a:p>
        </p:txBody>
      </p:sp>
    </p:spTree>
    <p:extLst>
      <p:ext uri="{BB962C8B-B14F-4D97-AF65-F5344CB8AC3E}">
        <p14:creationId xmlns:p14="http://schemas.microsoft.com/office/powerpoint/2010/main" val="2692741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Tier 2</a:t>
            </a:r>
            <a:endParaRPr lang="en-US" dirty="0"/>
          </a:p>
        </p:txBody>
      </p:sp>
      <p:sp>
        <p:nvSpPr>
          <p:cNvPr id="3" name="Content Placeholder 2"/>
          <p:cNvSpPr>
            <a:spLocks noGrp="1"/>
          </p:cNvSpPr>
          <p:nvPr>
            <p:ph idx="1"/>
          </p:nvPr>
        </p:nvSpPr>
        <p:spPr/>
        <p:txBody>
          <a:bodyPr>
            <a:normAutofit/>
          </a:bodyPr>
          <a:lstStyle/>
          <a:p>
            <a:r>
              <a:rPr lang="en-US" dirty="0" smtClean="0"/>
              <a:t>We must </a:t>
            </a:r>
            <a:r>
              <a:rPr lang="en-US" dirty="0"/>
              <a:t>realize that </a:t>
            </a:r>
            <a:r>
              <a:rPr lang="en-US" dirty="0" smtClean="0"/>
              <a:t>most Tier 2 words </a:t>
            </a:r>
            <a:r>
              <a:rPr lang="en-US" dirty="0"/>
              <a:t>have no </a:t>
            </a:r>
            <a:r>
              <a:rPr lang="en-US" dirty="0" smtClean="0"/>
              <a:t>substantive meaning </a:t>
            </a:r>
            <a:r>
              <a:rPr lang="en-US" dirty="0"/>
              <a:t>except as they are found in the context of a </a:t>
            </a:r>
            <a:r>
              <a:rPr lang="en-US" dirty="0" smtClean="0"/>
              <a:t>sentence or paragraph. </a:t>
            </a:r>
            <a:r>
              <a:rPr lang="en-US" dirty="0"/>
              <a:t>That is, the other words that surround it give its meaning. Many words may have totally different meanings depending upon the context in which they are used. </a:t>
            </a:r>
            <a:endParaRPr lang="en-US" dirty="0" smtClean="0"/>
          </a:p>
          <a:p>
            <a:endParaRPr lang="en-US" dirty="0"/>
          </a:p>
          <a:p>
            <a:r>
              <a:rPr lang="en-US" dirty="0" smtClean="0"/>
              <a:t>So what types of traditional vocabulary instruction will NOT work well with Tier 2 Vocabulary?</a:t>
            </a:r>
            <a:endParaRPr lang="en-US" dirty="0"/>
          </a:p>
        </p:txBody>
      </p:sp>
    </p:spTree>
    <p:extLst>
      <p:ext uri="{BB962C8B-B14F-4D97-AF65-F5344CB8AC3E}">
        <p14:creationId xmlns:p14="http://schemas.microsoft.com/office/powerpoint/2010/main" val="3179521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Academic vocabulary should NOT be taught out of context.</a:t>
            </a:r>
            <a:endParaRPr lang="en-US" dirty="0"/>
          </a:p>
        </p:txBody>
      </p:sp>
      <p:sp>
        <p:nvSpPr>
          <p:cNvPr id="3" name="Content Placeholder 2"/>
          <p:cNvSpPr>
            <a:spLocks noGrp="1"/>
          </p:cNvSpPr>
          <p:nvPr>
            <p:ph idx="1"/>
          </p:nvPr>
        </p:nvSpPr>
        <p:spPr/>
        <p:txBody>
          <a:bodyPr/>
          <a:lstStyle/>
          <a:p>
            <a:r>
              <a:rPr lang="en-US" dirty="0" smtClean="0"/>
              <a:t>“A </a:t>
            </a:r>
            <a:r>
              <a:rPr lang="en-US" dirty="0">
                <a:solidFill>
                  <a:srgbClr val="7030A0"/>
                </a:solidFill>
              </a:rPr>
              <a:t>family tree</a:t>
            </a:r>
            <a:r>
              <a:rPr lang="en-US" dirty="0"/>
              <a:t>, </a:t>
            </a:r>
            <a:r>
              <a:rPr lang="en-US" dirty="0">
                <a:solidFill>
                  <a:srgbClr val="00B050"/>
                </a:solidFill>
              </a:rPr>
              <a:t>a tree of languages</a:t>
            </a:r>
            <a:r>
              <a:rPr lang="en-US" dirty="0"/>
              <a:t>-the 'tree' used in that context has little or no relationship to a </a:t>
            </a:r>
            <a:r>
              <a:rPr lang="en-US" dirty="0">
                <a:solidFill>
                  <a:srgbClr val="FF0000"/>
                </a:solidFill>
              </a:rPr>
              <a:t>tree that grows on the ground</a:t>
            </a:r>
            <a:r>
              <a:rPr lang="en-US" dirty="0"/>
              <a:t>. And there is a </a:t>
            </a:r>
            <a:r>
              <a:rPr lang="en-US" dirty="0">
                <a:solidFill>
                  <a:srgbClr val="002060"/>
                </a:solidFill>
              </a:rPr>
              <a:t>tree that you hang your clothes on</a:t>
            </a:r>
            <a:r>
              <a:rPr lang="en-US" dirty="0"/>
              <a:t> at home. The word tree gains its meaning from the sentence and from the way in which the word is used. The word in itself has no meaning. </a:t>
            </a:r>
            <a:r>
              <a:rPr lang="en-US" dirty="0" smtClean="0"/>
              <a:t>…it </a:t>
            </a:r>
            <a:r>
              <a:rPr lang="en-US" dirty="0"/>
              <a:t>is from the total context that the word gains its meaning</a:t>
            </a:r>
            <a:r>
              <a:rPr lang="en-US" dirty="0" smtClean="0"/>
              <a:t>.” </a:t>
            </a:r>
            <a:endParaRPr lang="en-US" dirty="0"/>
          </a:p>
          <a:p>
            <a:r>
              <a:rPr lang="en-US" dirty="0" smtClean="0">
                <a:solidFill>
                  <a:srgbClr val="FFC000"/>
                </a:solidFill>
              </a:rPr>
              <a:t>Dr. Paul Berg</a:t>
            </a:r>
            <a:endParaRPr lang="en-US" dirty="0">
              <a:solidFill>
                <a:srgbClr val="FFC000"/>
              </a:solidFill>
            </a:endParaRPr>
          </a:p>
        </p:txBody>
      </p:sp>
      <p:pic>
        <p:nvPicPr>
          <p:cNvPr id="1026" name="Picture 2" descr="http://i.infopls.com/images/royaltre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808498"/>
            <a:ext cx="2752678" cy="20495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_Mjt4EM7K_KA/Sd5vpMvRFbI/AAAAAAAAABw/rTI5sK7owr0/S692/tree+origin+of+langu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419600"/>
            <a:ext cx="2814638" cy="23683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cdn.apartmenttherapy.com/uimages/sf/1-8-09-2d3d-coat-tre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548" y="4419600"/>
            <a:ext cx="1330452" cy="24134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igitalholeinone.com/trees-textures-materials/free-tree-textures/free%20pine%20tree%20digitalholeinone%202IMG_24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4267200"/>
            <a:ext cx="1981200" cy="278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6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with multiple meanings.</a:t>
            </a:r>
            <a:endParaRPr lang="en-US" dirty="0"/>
          </a:p>
        </p:txBody>
      </p:sp>
      <p:sp>
        <p:nvSpPr>
          <p:cNvPr id="3" name="Content Placeholder 2"/>
          <p:cNvSpPr>
            <a:spLocks noGrp="1"/>
          </p:cNvSpPr>
          <p:nvPr>
            <p:ph idx="1"/>
          </p:nvPr>
        </p:nvSpPr>
        <p:spPr>
          <a:xfrm>
            <a:off x="228600" y="1524000"/>
            <a:ext cx="8839200" cy="5181600"/>
          </a:xfrm>
        </p:spPr>
        <p:txBody>
          <a:bodyPr>
            <a:normAutofit fontScale="47500" lnSpcReduction="20000"/>
          </a:bodyPr>
          <a:lstStyle/>
          <a:p>
            <a:pPr marL="0" indent="0">
              <a:buNone/>
            </a:pPr>
            <a:r>
              <a:rPr lang="en-US" sz="3800" dirty="0" smtClean="0"/>
              <a:t>Consider: </a:t>
            </a:r>
            <a:r>
              <a:rPr lang="en-US" sz="6700" b="1" dirty="0" smtClean="0"/>
              <a:t>novel   </a:t>
            </a:r>
            <a:r>
              <a:rPr lang="en-US" sz="3800" dirty="0" smtClean="0"/>
              <a:t>–                               In academic writings, novel </a:t>
            </a:r>
          </a:p>
          <a:p>
            <a:pPr marL="0" indent="0">
              <a:buNone/>
            </a:pPr>
            <a:r>
              <a:rPr lang="en-US" sz="3800" dirty="0"/>
              <a:t> </a:t>
            </a:r>
            <a:r>
              <a:rPr lang="en-US" sz="3800" dirty="0" smtClean="0"/>
              <a:t>                                                                      often means “innovative or unique”</a:t>
            </a:r>
          </a:p>
          <a:p>
            <a:endParaRPr lang="en-US" dirty="0" smtClean="0"/>
          </a:p>
          <a:p>
            <a:endParaRPr lang="en-US" dirty="0" smtClean="0"/>
          </a:p>
          <a:p>
            <a:endParaRPr lang="en-US" dirty="0" smtClean="0"/>
          </a:p>
          <a:p>
            <a:pPr marL="0" indent="0">
              <a:buNone/>
            </a:pPr>
            <a:endParaRPr lang="en-US" sz="2900" dirty="0" smtClean="0"/>
          </a:p>
          <a:p>
            <a:pPr marL="0" indent="0" algn="ctr">
              <a:buNone/>
            </a:pPr>
            <a:r>
              <a:rPr lang="en-US" sz="3600" b="1" dirty="0" smtClean="0"/>
              <a:t>Even very simple words like fast have multiple meanings:</a:t>
            </a:r>
          </a:p>
          <a:p>
            <a:pPr marL="0" indent="0">
              <a:buNone/>
            </a:pPr>
            <a:endParaRPr lang="en-US" sz="3600" dirty="0" smtClean="0"/>
          </a:p>
          <a:p>
            <a:pPr marL="0" indent="0" fontAlgn="t">
              <a:buNone/>
            </a:pPr>
            <a:r>
              <a:rPr lang="en-US" sz="3800" dirty="0">
                <a:solidFill>
                  <a:srgbClr val="C00000"/>
                </a:solidFill>
              </a:rPr>
              <a:t>The horse runs </a:t>
            </a:r>
            <a:r>
              <a:rPr lang="en-US" sz="3800" i="1" dirty="0">
                <a:solidFill>
                  <a:srgbClr val="C00000"/>
                </a:solidFill>
              </a:rPr>
              <a:t>fast. </a:t>
            </a:r>
            <a:r>
              <a:rPr lang="en-US" sz="3800" i="1" dirty="0"/>
              <a:t>	            		     	</a:t>
            </a:r>
            <a:r>
              <a:rPr lang="en-US" sz="3800" i="1" dirty="0" smtClean="0"/>
              <a:t>	</a:t>
            </a:r>
            <a:r>
              <a:rPr lang="en-US" sz="3800" dirty="0" smtClean="0">
                <a:solidFill>
                  <a:srgbClr val="0070C0"/>
                </a:solidFill>
              </a:rPr>
              <a:t>The </a:t>
            </a:r>
            <a:r>
              <a:rPr lang="en-US" sz="3800" dirty="0">
                <a:solidFill>
                  <a:srgbClr val="0070C0"/>
                </a:solidFill>
              </a:rPr>
              <a:t>horse is tied </a:t>
            </a:r>
            <a:r>
              <a:rPr lang="en-US" sz="3800" i="1" dirty="0">
                <a:solidFill>
                  <a:srgbClr val="0070C0"/>
                </a:solidFill>
              </a:rPr>
              <a:t>fast.</a:t>
            </a:r>
            <a:endParaRPr lang="en-US" sz="3800" dirty="0">
              <a:solidFill>
                <a:srgbClr val="0070C0"/>
              </a:solidFill>
            </a:endParaRPr>
          </a:p>
          <a:p>
            <a:pPr marL="0" indent="0" fontAlgn="t">
              <a:buNone/>
            </a:pPr>
            <a:r>
              <a:rPr lang="en-US" sz="3800" i="1" dirty="0">
                <a:solidFill>
                  <a:srgbClr val="7030A0"/>
                </a:solidFill>
              </a:rPr>
              <a:t>Fast</a:t>
            </a:r>
            <a:r>
              <a:rPr lang="en-US" sz="3800" dirty="0">
                <a:solidFill>
                  <a:srgbClr val="7030A0"/>
                </a:solidFill>
              </a:rPr>
              <a:t> by the stream stood a small cottage. </a:t>
            </a:r>
            <a:r>
              <a:rPr lang="en-US" sz="3800" dirty="0"/>
              <a:t>	</a:t>
            </a:r>
            <a:r>
              <a:rPr lang="en-US" sz="3800" dirty="0" smtClean="0"/>
              <a:t>		</a:t>
            </a:r>
            <a:r>
              <a:rPr lang="en-US" sz="3800" dirty="0" smtClean="0">
                <a:solidFill>
                  <a:srgbClr val="C00000"/>
                </a:solidFill>
              </a:rPr>
              <a:t>My </a:t>
            </a:r>
            <a:r>
              <a:rPr lang="en-US" sz="3800" dirty="0">
                <a:solidFill>
                  <a:srgbClr val="C00000"/>
                </a:solidFill>
              </a:rPr>
              <a:t>watch is </a:t>
            </a:r>
            <a:r>
              <a:rPr lang="en-US" sz="3800" i="1" dirty="0">
                <a:solidFill>
                  <a:srgbClr val="C00000"/>
                </a:solidFill>
              </a:rPr>
              <a:t>fast.</a:t>
            </a:r>
            <a:endParaRPr lang="en-US" sz="3800" dirty="0">
              <a:solidFill>
                <a:srgbClr val="C00000"/>
              </a:solidFill>
            </a:endParaRPr>
          </a:p>
          <a:p>
            <a:pPr marL="0" indent="0" fontAlgn="t">
              <a:buNone/>
            </a:pPr>
            <a:r>
              <a:rPr lang="en-US" sz="3800" dirty="0">
                <a:solidFill>
                  <a:srgbClr val="0070C0"/>
                </a:solidFill>
              </a:rPr>
              <a:t>He did not eat because he was celebrating a religious </a:t>
            </a:r>
            <a:r>
              <a:rPr lang="en-US" sz="3800" i="1" dirty="0">
                <a:solidFill>
                  <a:srgbClr val="0070C0"/>
                </a:solidFill>
              </a:rPr>
              <a:t>fast.</a:t>
            </a:r>
            <a:endParaRPr lang="en-US" sz="3800" dirty="0">
              <a:solidFill>
                <a:srgbClr val="0070C0"/>
              </a:solidFill>
            </a:endParaRPr>
          </a:p>
          <a:p>
            <a:pPr marL="0" indent="0">
              <a:buNone/>
            </a:pPr>
            <a:r>
              <a:rPr lang="en-US" sz="3800" dirty="0">
                <a:solidFill>
                  <a:srgbClr val="7030A0"/>
                </a:solidFill>
              </a:rPr>
              <a:t>She wears color </a:t>
            </a:r>
            <a:r>
              <a:rPr lang="en-US" sz="3800" i="1" dirty="0">
                <a:solidFill>
                  <a:srgbClr val="7030A0"/>
                </a:solidFill>
              </a:rPr>
              <a:t>fast </a:t>
            </a:r>
            <a:r>
              <a:rPr lang="en-US" sz="3800" dirty="0">
                <a:solidFill>
                  <a:srgbClr val="7030A0"/>
                </a:solidFill>
              </a:rPr>
              <a:t>clothes.                </a:t>
            </a:r>
            <a:r>
              <a:rPr lang="en-US" sz="3800" dirty="0"/>
              <a:t>		</a:t>
            </a:r>
            <a:r>
              <a:rPr lang="en-US" sz="3800" dirty="0" smtClean="0"/>
              <a:t>	</a:t>
            </a:r>
            <a:r>
              <a:rPr lang="en-US" sz="3800" dirty="0" smtClean="0">
                <a:solidFill>
                  <a:srgbClr val="C00000"/>
                </a:solidFill>
              </a:rPr>
              <a:t>He </a:t>
            </a:r>
            <a:r>
              <a:rPr lang="en-US" sz="3800" dirty="0">
                <a:solidFill>
                  <a:srgbClr val="C00000"/>
                </a:solidFill>
              </a:rPr>
              <a:t>leads a </a:t>
            </a:r>
            <a:r>
              <a:rPr lang="en-US" sz="3800" i="1" dirty="0">
                <a:solidFill>
                  <a:srgbClr val="C00000"/>
                </a:solidFill>
              </a:rPr>
              <a:t>fast</a:t>
            </a:r>
            <a:r>
              <a:rPr lang="en-US" sz="3800" dirty="0">
                <a:solidFill>
                  <a:srgbClr val="C00000"/>
                </a:solidFill>
              </a:rPr>
              <a:t> life.</a:t>
            </a:r>
          </a:p>
          <a:p>
            <a:pPr marL="0" indent="0">
              <a:buNone/>
            </a:pPr>
            <a:endParaRPr lang="en-US" sz="3600" dirty="0" smtClean="0"/>
          </a:p>
          <a:p>
            <a:endParaRPr lang="en-US" sz="3600" dirty="0" smtClean="0"/>
          </a:p>
          <a:p>
            <a:pPr marL="0" indent="0">
              <a:buNone/>
            </a:pPr>
            <a:r>
              <a:rPr lang="en-US" sz="5100" dirty="0" smtClean="0"/>
              <a:t>What </a:t>
            </a:r>
            <a:r>
              <a:rPr lang="en-US" sz="5100" dirty="0"/>
              <a:t>then does the word '</a:t>
            </a:r>
            <a:r>
              <a:rPr lang="en-US" sz="5100" i="1" dirty="0"/>
              <a:t>fast'</a:t>
            </a:r>
            <a:r>
              <a:rPr lang="en-US" sz="5100" dirty="0"/>
              <a:t> </a:t>
            </a:r>
            <a:r>
              <a:rPr lang="en-US" sz="5100" dirty="0" smtClean="0"/>
              <a:t>man? A </a:t>
            </a:r>
            <a:r>
              <a:rPr lang="en-US" sz="5100" dirty="0"/>
              <a:t>study of the context will often tell you the meaning of an unknown word. Practice this skill and you will discover that a large percentage of difficult words can be defined by a study of the full context in which the difficult word is used.</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295400"/>
            <a:ext cx="1548332"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34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Teaching Vocabulary During Reading!</a:t>
            </a:r>
            <a:endParaRPr lang="en-US" dirty="0"/>
          </a:p>
        </p:txBody>
      </p:sp>
      <p:sp>
        <p:nvSpPr>
          <p:cNvPr id="3" name="Content Placeholder 2"/>
          <p:cNvSpPr>
            <a:spLocks noGrp="1"/>
          </p:cNvSpPr>
          <p:nvPr>
            <p:ph idx="1"/>
          </p:nvPr>
        </p:nvSpPr>
        <p:spPr/>
        <p:txBody>
          <a:bodyPr>
            <a:normAutofit lnSpcReduction="10000"/>
          </a:bodyPr>
          <a:lstStyle/>
          <a:p>
            <a:r>
              <a:rPr lang="en-US" dirty="0" smtClean="0"/>
              <a:t>Vocabulary should be taught as it comes up in our readings with students.</a:t>
            </a:r>
          </a:p>
          <a:p>
            <a:r>
              <a:rPr lang="en-US" dirty="0" smtClean="0"/>
              <a:t>PREPPING FOR VOCABUARLY INSTRUCTION</a:t>
            </a:r>
          </a:p>
          <a:p>
            <a:pPr lvl="1"/>
            <a:r>
              <a:rPr lang="en-US" dirty="0" smtClean="0">
                <a:solidFill>
                  <a:srgbClr val="0070C0"/>
                </a:solidFill>
              </a:rPr>
              <a:t>You will have to identify vocabulary worth talking about.</a:t>
            </a:r>
          </a:p>
          <a:p>
            <a:pPr lvl="2"/>
            <a:r>
              <a:rPr lang="en-US" dirty="0" smtClean="0">
                <a:solidFill>
                  <a:srgbClr val="0070C0"/>
                </a:solidFill>
              </a:rPr>
              <a:t>Tier 3 words (domain specific) will likely be easy…we GET these.</a:t>
            </a:r>
          </a:p>
          <a:p>
            <a:pPr lvl="2"/>
            <a:r>
              <a:rPr lang="en-US" dirty="0" smtClean="0">
                <a:solidFill>
                  <a:srgbClr val="0070C0"/>
                </a:solidFill>
              </a:rPr>
              <a:t>Tier 2 words require us to inquire a bit deeper into the text.</a:t>
            </a:r>
          </a:p>
          <a:p>
            <a:pPr lvl="2"/>
            <a:endParaRPr lang="en-US" dirty="0"/>
          </a:p>
          <a:p>
            <a:r>
              <a:rPr lang="en-US" dirty="0" smtClean="0"/>
              <a:t>What words do I need to define for students?</a:t>
            </a:r>
          </a:p>
          <a:p>
            <a:r>
              <a:rPr lang="en-US" dirty="0" smtClean="0"/>
              <a:t>What words are good Tier 2 words but don’t necessarily need definitions?</a:t>
            </a:r>
          </a:p>
          <a:p>
            <a:r>
              <a:rPr lang="en-US" dirty="0" smtClean="0"/>
              <a:t>What words are both fundamental to understanding the text and have context clues? Now how to do I help students figure this out?</a:t>
            </a:r>
          </a:p>
          <a:p>
            <a:endParaRPr lang="en-US" dirty="0"/>
          </a:p>
        </p:txBody>
      </p:sp>
    </p:spTree>
    <p:extLst>
      <p:ext uri="{BB962C8B-B14F-4D97-AF65-F5344CB8AC3E}">
        <p14:creationId xmlns:p14="http://schemas.microsoft.com/office/powerpoint/2010/main" val="3069835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Twenty Most Frequent </a:t>
            </a:r>
            <a:r>
              <a:rPr lang="en-US" b="1" dirty="0" smtClean="0"/>
              <a:t>Prefixes</a:t>
            </a:r>
            <a:r>
              <a:rPr lang="en-US" sz="1200" b="1" dirty="0" smtClean="0"/>
              <a:t/>
            </a:r>
            <a:br>
              <a:rPr lang="en-US" sz="1200" b="1" dirty="0" smtClean="0"/>
            </a:br>
            <a:r>
              <a:rPr lang="en-US" sz="1200" b="1" dirty="0" smtClean="0"/>
              <a:t>with number of words containing that prefix</a:t>
            </a:r>
            <a:endParaRPr lang="en-US" dirty="0"/>
          </a:p>
        </p:txBody>
      </p:sp>
      <p:sp>
        <p:nvSpPr>
          <p:cNvPr id="3" name="Content Placeholder 2"/>
          <p:cNvSpPr>
            <a:spLocks noGrp="1"/>
          </p:cNvSpPr>
          <p:nvPr>
            <p:ph sz="half" idx="1"/>
          </p:nvPr>
        </p:nvSpPr>
        <p:spPr>
          <a:xfrm>
            <a:off x="228600" y="1673352"/>
            <a:ext cx="4267200" cy="4956048"/>
          </a:xfrm>
        </p:spPr>
        <p:txBody>
          <a:bodyPr>
            <a:noAutofit/>
          </a:bodyPr>
          <a:lstStyle/>
          <a:p>
            <a:r>
              <a:rPr lang="en-US" sz="2600" dirty="0" smtClean="0"/>
              <a:t>un- </a:t>
            </a:r>
            <a:r>
              <a:rPr lang="en-US" sz="2600" dirty="0"/>
              <a:t>(not, opposite of) </a:t>
            </a:r>
            <a:r>
              <a:rPr lang="en-US" sz="2600" dirty="0">
                <a:solidFill>
                  <a:srgbClr val="0070C0"/>
                </a:solidFill>
              </a:rPr>
              <a:t>782</a:t>
            </a:r>
            <a:r>
              <a:rPr lang="en-US" sz="2600" dirty="0"/>
              <a:t> </a:t>
            </a:r>
            <a:endParaRPr lang="en-US" sz="2600" dirty="0" smtClean="0"/>
          </a:p>
          <a:p>
            <a:r>
              <a:rPr lang="en-US" sz="2600" dirty="0" smtClean="0"/>
              <a:t>pre- </a:t>
            </a:r>
            <a:r>
              <a:rPr lang="en-US" sz="2600" dirty="0"/>
              <a:t>(before) </a:t>
            </a:r>
            <a:r>
              <a:rPr lang="en-US" sz="2600" dirty="0">
                <a:solidFill>
                  <a:srgbClr val="0070C0"/>
                </a:solidFill>
              </a:rPr>
              <a:t>79</a:t>
            </a:r>
          </a:p>
          <a:p>
            <a:r>
              <a:rPr lang="en-US" sz="2600" dirty="0"/>
              <a:t>r</a:t>
            </a:r>
            <a:r>
              <a:rPr lang="en-US" sz="2600" dirty="0" smtClean="0"/>
              <a:t>e- </a:t>
            </a:r>
            <a:r>
              <a:rPr lang="en-US" sz="2600" dirty="0"/>
              <a:t>(again) </a:t>
            </a:r>
            <a:r>
              <a:rPr lang="en-US" sz="2600" dirty="0">
                <a:solidFill>
                  <a:srgbClr val="0070C0"/>
                </a:solidFill>
              </a:rPr>
              <a:t>401</a:t>
            </a:r>
            <a:r>
              <a:rPr lang="en-US" sz="2600" dirty="0"/>
              <a:t> </a:t>
            </a:r>
            <a:endParaRPr lang="en-US" sz="2600" dirty="0" smtClean="0"/>
          </a:p>
          <a:p>
            <a:r>
              <a:rPr lang="en-US" sz="2600" dirty="0" smtClean="0"/>
              <a:t>inter- </a:t>
            </a:r>
            <a:r>
              <a:rPr lang="en-US" sz="2600" dirty="0"/>
              <a:t>(between, </a:t>
            </a:r>
            <a:r>
              <a:rPr lang="en-US" sz="2600" dirty="0" smtClean="0"/>
              <a:t>among)</a:t>
            </a:r>
            <a:r>
              <a:rPr lang="en-US" sz="2600" dirty="0" smtClean="0">
                <a:solidFill>
                  <a:srgbClr val="0070C0"/>
                </a:solidFill>
              </a:rPr>
              <a:t>77</a:t>
            </a:r>
            <a:endParaRPr lang="en-US" sz="2600" dirty="0">
              <a:solidFill>
                <a:srgbClr val="0070C0"/>
              </a:solidFill>
            </a:endParaRPr>
          </a:p>
          <a:p>
            <a:r>
              <a:rPr lang="en-US" sz="2600" dirty="0"/>
              <a:t>in-, </a:t>
            </a:r>
            <a:r>
              <a:rPr lang="en-US" sz="2600" dirty="0" err="1"/>
              <a:t>im</a:t>
            </a:r>
            <a:r>
              <a:rPr lang="en-US" sz="2600" dirty="0"/>
              <a:t>-, </a:t>
            </a:r>
            <a:r>
              <a:rPr lang="en-US" sz="2600" dirty="0" err="1"/>
              <a:t>ir</a:t>
            </a:r>
            <a:r>
              <a:rPr lang="en-US" sz="2600" dirty="0"/>
              <a:t>-, </a:t>
            </a:r>
            <a:r>
              <a:rPr lang="en-US" sz="2600" dirty="0" err="1"/>
              <a:t>il</a:t>
            </a:r>
            <a:r>
              <a:rPr lang="en-US" sz="2600" dirty="0"/>
              <a:t>- (not) </a:t>
            </a:r>
            <a:r>
              <a:rPr lang="en-US" sz="2600" dirty="0">
                <a:solidFill>
                  <a:srgbClr val="0070C0"/>
                </a:solidFill>
              </a:rPr>
              <a:t>313</a:t>
            </a:r>
            <a:r>
              <a:rPr lang="en-US" sz="2600" dirty="0"/>
              <a:t> </a:t>
            </a:r>
            <a:endParaRPr lang="en-US" sz="2600" dirty="0" smtClean="0"/>
          </a:p>
          <a:p>
            <a:r>
              <a:rPr lang="en-US" sz="2600" dirty="0" smtClean="0"/>
              <a:t>fore- </a:t>
            </a:r>
            <a:r>
              <a:rPr lang="en-US" sz="2600" dirty="0"/>
              <a:t>(before) </a:t>
            </a:r>
            <a:r>
              <a:rPr lang="en-US" sz="2600" dirty="0">
                <a:solidFill>
                  <a:srgbClr val="0070C0"/>
                </a:solidFill>
              </a:rPr>
              <a:t>76</a:t>
            </a:r>
          </a:p>
          <a:p>
            <a:r>
              <a:rPr lang="en-US" sz="2600" dirty="0"/>
              <a:t>dis- (not, opposite of) </a:t>
            </a:r>
            <a:r>
              <a:rPr lang="en-US" sz="2600" dirty="0">
                <a:solidFill>
                  <a:srgbClr val="0070C0"/>
                </a:solidFill>
              </a:rPr>
              <a:t>216</a:t>
            </a:r>
            <a:r>
              <a:rPr lang="en-US" sz="2600" dirty="0"/>
              <a:t> </a:t>
            </a:r>
            <a:endParaRPr lang="en-US" sz="2600" dirty="0" smtClean="0"/>
          </a:p>
          <a:p>
            <a:r>
              <a:rPr lang="en-US" sz="2600" dirty="0" smtClean="0"/>
              <a:t>de- </a:t>
            </a:r>
            <a:r>
              <a:rPr lang="en-US" sz="2600" dirty="0"/>
              <a:t>(opposite of) </a:t>
            </a:r>
            <a:r>
              <a:rPr lang="en-US" sz="2600" dirty="0">
                <a:solidFill>
                  <a:srgbClr val="0070C0"/>
                </a:solidFill>
              </a:rPr>
              <a:t>71</a:t>
            </a:r>
          </a:p>
          <a:p>
            <a:r>
              <a:rPr lang="en-US" sz="2600" dirty="0"/>
              <a:t>en-, </a:t>
            </a:r>
            <a:r>
              <a:rPr lang="en-US" sz="2600" dirty="0" err="1"/>
              <a:t>em</a:t>
            </a:r>
            <a:r>
              <a:rPr lang="en-US" sz="2600" dirty="0"/>
              <a:t>- (cause to) </a:t>
            </a:r>
            <a:r>
              <a:rPr lang="en-US" sz="2600" dirty="0">
                <a:solidFill>
                  <a:srgbClr val="0070C0"/>
                </a:solidFill>
              </a:rPr>
              <a:t>132</a:t>
            </a:r>
            <a:r>
              <a:rPr lang="en-US" sz="2600" dirty="0"/>
              <a:t> </a:t>
            </a:r>
            <a:endParaRPr lang="en-US" sz="2600" dirty="0" smtClean="0"/>
          </a:p>
        </p:txBody>
      </p:sp>
      <p:sp>
        <p:nvSpPr>
          <p:cNvPr id="4" name="Content Placeholder 3"/>
          <p:cNvSpPr>
            <a:spLocks noGrp="1"/>
          </p:cNvSpPr>
          <p:nvPr>
            <p:ph sz="half" idx="2"/>
          </p:nvPr>
        </p:nvSpPr>
        <p:spPr>
          <a:xfrm>
            <a:off x="4648200" y="1673352"/>
            <a:ext cx="4038600" cy="4956048"/>
          </a:xfrm>
        </p:spPr>
        <p:txBody>
          <a:bodyPr>
            <a:normAutofit fontScale="92500" lnSpcReduction="10000"/>
          </a:bodyPr>
          <a:lstStyle/>
          <a:p>
            <a:r>
              <a:rPr lang="en-US" dirty="0"/>
              <a:t>trans- (across) </a:t>
            </a:r>
            <a:r>
              <a:rPr lang="en-US" dirty="0">
                <a:solidFill>
                  <a:srgbClr val="0070C0"/>
                </a:solidFill>
              </a:rPr>
              <a:t>47</a:t>
            </a:r>
          </a:p>
          <a:p>
            <a:r>
              <a:rPr lang="en-US" dirty="0"/>
              <a:t>non- (not) </a:t>
            </a:r>
            <a:r>
              <a:rPr lang="en-US" dirty="0">
                <a:solidFill>
                  <a:srgbClr val="0070C0"/>
                </a:solidFill>
              </a:rPr>
              <a:t>126</a:t>
            </a:r>
            <a:r>
              <a:rPr lang="en-US" dirty="0"/>
              <a:t> </a:t>
            </a:r>
          </a:p>
          <a:p>
            <a:r>
              <a:rPr lang="en-US" dirty="0"/>
              <a:t>super- (above) </a:t>
            </a:r>
            <a:r>
              <a:rPr lang="en-US" dirty="0">
                <a:solidFill>
                  <a:srgbClr val="0070C0"/>
                </a:solidFill>
              </a:rPr>
              <a:t>43</a:t>
            </a:r>
          </a:p>
          <a:p>
            <a:r>
              <a:rPr lang="en-US" dirty="0"/>
              <a:t>in-, </a:t>
            </a:r>
            <a:r>
              <a:rPr lang="en-US" dirty="0" err="1"/>
              <a:t>im</a:t>
            </a:r>
            <a:r>
              <a:rPr lang="en-US" dirty="0"/>
              <a:t>- (in or into) </a:t>
            </a:r>
            <a:r>
              <a:rPr lang="en-US" dirty="0">
                <a:solidFill>
                  <a:srgbClr val="0070C0"/>
                </a:solidFill>
              </a:rPr>
              <a:t>105</a:t>
            </a:r>
            <a:r>
              <a:rPr lang="en-US" dirty="0"/>
              <a:t> </a:t>
            </a:r>
          </a:p>
          <a:p>
            <a:r>
              <a:rPr lang="en-US" dirty="0"/>
              <a:t>semi- (half) </a:t>
            </a:r>
            <a:r>
              <a:rPr lang="en-US" dirty="0">
                <a:solidFill>
                  <a:srgbClr val="0070C0"/>
                </a:solidFill>
              </a:rPr>
              <a:t>39</a:t>
            </a:r>
          </a:p>
          <a:p>
            <a:r>
              <a:rPr lang="en-US" dirty="0"/>
              <a:t>over- (too much) </a:t>
            </a:r>
            <a:r>
              <a:rPr lang="en-US" dirty="0">
                <a:solidFill>
                  <a:srgbClr val="0070C0"/>
                </a:solidFill>
              </a:rPr>
              <a:t>98</a:t>
            </a:r>
            <a:r>
              <a:rPr lang="en-US" dirty="0"/>
              <a:t> </a:t>
            </a:r>
          </a:p>
          <a:p>
            <a:r>
              <a:rPr lang="en-US" dirty="0"/>
              <a:t>anti- (against) </a:t>
            </a:r>
            <a:r>
              <a:rPr lang="en-US" dirty="0">
                <a:solidFill>
                  <a:srgbClr val="0070C0"/>
                </a:solidFill>
              </a:rPr>
              <a:t>33</a:t>
            </a:r>
          </a:p>
          <a:p>
            <a:r>
              <a:rPr lang="en-US" dirty="0" err="1"/>
              <a:t>mis</a:t>
            </a:r>
            <a:r>
              <a:rPr lang="en-US" dirty="0"/>
              <a:t>- (wrongly) </a:t>
            </a:r>
            <a:r>
              <a:rPr lang="en-US" dirty="0">
                <a:solidFill>
                  <a:srgbClr val="0070C0"/>
                </a:solidFill>
              </a:rPr>
              <a:t>83</a:t>
            </a:r>
            <a:r>
              <a:rPr lang="en-US" dirty="0"/>
              <a:t> </a:t>
            </a:r>
          </a:p>
          <a:p>
            <a:r>
              <a:rPr lang="en-US" dirty="0"/>
              <a:t>mid- (middle) </a:t>
            </a:r>
            <a:r>
              <a:rPr lang="en-US" dirty="0">
                <a:solidFill>
                  <a:srgbClr val="0070C0"/>
                </a:solidFill>
              </a:rPr>
              <a:t>33</a:t>
            </a:r>
          </a:p>
          <a:p>
            <a:r>
              <a:rPr lang="en-US" dirty="0"/>
              <a:t>sub- (under) </a:t>
            </a:r>
            <a:r>
              <a:rPr lang="en-US" dirty="0">
                <a:solidFill>
                  <a:srgbClr val="0070C0"/>
                </a:solidFill>
              </a:rPr>
              <a:t>80</a:t>
            </a:r>
            <a:r>
              <a:rPr lang="en-US" dirty="0"/>
              <a:t> </a:t>
            </a:r>
          </a:p>
          <a:p>
            <a:r>
              <a:rPr lang="en-US" dirty="0"/>
              <a:t>under- (too little) </a:t>
            </a:r>
            <a:r>
              <a:rPr lang="en-US" dirty="0">
                <a:solidFill>
                  <a:srgbClr val="0070C0"/>
                </a:solidFill>
              </a:rPr>
              <a:t>25</a:t>
            </a:r>
          </a:p>
          <a:p>
            <a:pPr marL="0" indent="0">
              <a:buNone/>
            </a:pPr>
            <a:endParaRPr lang="en-US" dirty="0"/>
          </a:p>
        </p:txBody>
      </p:sp>
    </p:spTree>
    <p:extLst>
      <p:ext uri="{BB962C8B-B14F-4D97-AF65-F5344CB8AC3E}">
        <p14:creationId xmlns:p14="http://schemas.microsoft.com/office/powerpoint/2010/main" val="2566066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allahcentric.files.wordpress.com/2010/09/cultural-hegemon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486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ardrop 1"/>
          <p:cNvSpPr/>
          <p:nvPr/>
        </p:nvSpPr>
        <p:spPr>
          <a:xfrm>
            <a:off x="0" y="2209800"/>
            <a:ext cx="1905000" cy="1676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Cultural History Warm-up</a:t>
            </a:r>
            <a:endParaRPr lang="en-US" dirty="0"/>
          </a:p>
        </p:txBody>
      </p:sp>
    </p:spTree>
    <p:extLst>
      <p:ext uri="{BB962C8B-B14F-4D97-AF65-F5344CB8AC3E}">
        <p14:creationId xmlns:p14="http://schemas.microsoft.com/office/powerpoint/2010/main" val="233411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610600" cy="990600"/>
          </a:xfrm>
        </p:spPr>
        <p:txBody>
          <a:bodyPr>
            <a:normAutofit/>
          </a:bodyPr>
          <a:lstStyle/>
          <a:p>
            <a:r>
              <a:rPr lang="en-US" dirty="0" smtClean="0"/>
              <a:t>Common Latin &amp; Greek Roots</a:t>
            </a:r>
            <a:endParaRPr lang="en-US" dirty="0"/>
          </a:p>
        </p:txBody>
      </p:sp>
      <p:sp>
        <p:nvSpPr>
          <p:cNvPr id="4" name="Text Placeholder 3"/>
          <p:cNvSpPr>
            <a:spLocks noGrp="1"/>
          </p:cNvSpPr>
          <p:nvPr>
            <p:ph type="body" idx="1"/>
          </p:nvPr>
        </p:nvSpPr>
        <p:spPr>
          <a:xfrm>
            <a:off x="457200" y="1447800"/>
            <a:ext cx="3931920" cy="609600"/>
          </a:xfrm>
        </p:spPr>
        <p:txBody>
          <a:bodyPr/>
          <a:lstStyle/>
          <a:p>
            <a:r>
              <a:rPr lang="en-US" dirty="0" smtClean="0"/>
              <a:t>Latin</a:t>
            </a:r>
            <a:endParaRPr lang="en-US" dirty="0"/>
          </a:p>
        </p:txBody>
      </p:sp>
      <p:sp>
        <p:nvSpPr>
          <p:cNvPr id="3" name="Content Placeholder 2"/>
          <p:cNvSpPr>
            <a:spLocks noGrp="1"/>
          </p:cNvSpPr>
          <p:nvPr>
            <p:ph sz="half" idx="2"/>
          </p:nvPr>
        </p:nvSpPr>
        <p:spPr>
          <a:xfrm>
            <a:off x="152400" y="2057400"/>
            <a:ext cx="4343400" cy="4572000"/>
          </a:xfrm>
        </p:spPr>
        <p:txBody>
          <a:bodyPr>
            <a:normAutofit fontScale="70000" lnSpcReduction="20000"/>
          </a:bodyPr>
          <a:lstStyle/>
          <a:p>
            <a:r>
              <a:rPr lang="en-US" dirty="0" smtClean="0">
                <a:solidFill>
                  <a:srgbClr val="0070C0"/>
                </a:solidFill>
              </a:rPr>
              <a:t>Audi (Hear) </a:t>
            </a:r>
            <a:r>
              <a:rPr lang="en-US" dirty="0" smtClean="0"/>
              <a:t>- </a:t>
            </a:r>
            <a:r>
              <a:rPr lang="en-US" dirty="0"/>
              <a:t>Audience, auditorium, audible, inaudible, audition</a:t>
            </a:r>
          </a:p>
          <a:p>
            <a:r>
              <a:rPr lang="en-US" dirty="0" err="1">
                <a:solidFill>
                  <a:srgbClr val="0070C0"/>
                </a:solidFill>
              </a:rPr>
              <a:t>Dict</a:t>
            </a:r>
            <a:r>
              <a:rPr lang="en-US" dirty="0">
                <a:solidFill>
                  <a:srgbClr val="0070C0"/>
                </a:solidFill>
              </a:rPr>
              <a:t> </a:t>
            </a:r>
            <a:r>
              <a:rPr lang="en-US" dirty="0" smtClean="0">
                <a:solidFill>
                  <a:srgbClr val="0070C0"/>
                </a:solidFill>
              </a:rPr>
              <a:t>(Speak) </a:t>
            </a:r>
            <a:r>
              <a:rPr lang="en-US" dirty="0" smtClean="0"/>
              <a:t>- </a:t>
            </a:r>
            <a:r>
              <a:rPr lang="en-US" dirty="0"/>
              <a:t>Dictate, predict, contradict, verdict, diction</a:t>
            </a:r>
          </a:p>
          <a:p>
            <a:r>
              <a:rPr lang="en-US" dirty="0">
                <a:solidFill>
                  <a:srgbClr val="0070C0"/>
                </a:solidFill>
              </a:rPr>
              <a:t>Port </a:t>
            </a:r>
            <a:r>
              <a:rPr lang="en-US" dirty="0" smtClean="0">
                <a:solidFill>
                  <a:srgbClr val="0070C0"/>
                </a:solidFill>
              </a:rPr>
              <a:t>(Carry) </a:t>
            </a:r>
            <a:r>
              <a:rPr lang="en-US" dirty="0" smtClean="0"/>
              <a:t>- </a:t>
            </a:r>
            <a:r>
              <a:rPr lang="en-US" dirty="0"/>
              <a:t>Import, export, portable, porter, transport</a:t>
            </a:r>
          </a:p>
          <a:p>
            <a:r>
              <a:rPr lang="en-US" dirty="0" err="1">
                <a:solidFill>
                  <a:srgbClr val="0070C0"/>
                </a:solidFill>
              </a:rPr>
              <a:t>Rupt</a:t>
            </a:r>
            <a:r>
              <a:rPr lang="en-US" dirty="0">
                <a:solidFill>
                  <a:srgbClr val="0070C0"/>
                </a:solidFill>
              </a:rPr>
              <a:t> </a:t>
            </a:r>
            <a:r>
              <a:rPr lang="en-US" dirty="0" smtClean="0">
                <a:solidFill>
                  <a:srgbClr val="0070C0"/>
                </a:solidFill>
              </a:rPr>
              <a:t>(Break) </a:t>
            </a:r>
            <a:r>
              <a:rPr lang="en-US" dirty="0" smtClean="0"/>
              <a:t>- </a:t>
            </a:r>
            <a:r>
              <a:rPr lang="en-US" dirty="0"/>
              <a:t>Abrupt, bankrupt, erupt, interrupt, rupture</a:t>
            </a:r>
          </a:p>
          <a:p>
            <a:r>
              <a:rPr lang="en-US" dirty="0" err="1">
                <a:solidFill>
                  <a:srgbClr val="0070C0"/>
                </a:solidFill>
              </a:rPr>
              <a:t>Scrib</a:t>
            </a:r>
            <a:r>
              <a:rPr lang="en-US" dirty="0">
                <a:solidFill>
                  <a:srgbClr val="0070C0"/>
                </a:solidFill>
              </a:rPr>
              <a:t>/script </a:t>
            </a:r>
            <a:r>
              <a:rPr lang="en-US" dirty="0" smtClean="0">
                <a:solidFill>
                  <a:srgbClr val="0070C0"/>
                </a:solidFill>
              </a:rPr>
              <a:t>(Write) </a:t>
            </a:r>
            <a:r>
              <a:rPr lang="en-US" dirty="0"/>
              <a:t>Describe, inscribe, prescribe, scribe, describe, script, transcript, prescription</a:t>
            </a:r>
          </a:p>
          <a:p>
            <a:r>
              <a:rPr lang="en-US" dirty="0" err="1">
                <a:solidFill>
                  <a:srgbClr val="0070C0"/>
                </a:solidFill>
              </a:rPr>
              <a:t>Spect</a:t>
            </a:r>
            <a:r>
              <a:rPr lang="en-US" dirty="0">
                <a:solidFill>
                  <a:srgbClr val="0070C0"/>
                </a:solidFill>
              </a:rPr>
              <a:t> </a:t>
            </a:r>
            <a:r>
              <a:rPr lang="en-US" dirty="0" smtClean="0">
                <a:solidFill>
                  <a:srgbClr val="0070C0"/>
                </a:solidFill>
              </a:rPr>
              <a:t>(See) </a:t>
            </a:r>
            <a:r>
              <a:rPr lang="en-US" dirty="0" smtClean="0"/>
              <a:t>Inspect</a:t>
            </a:r>
            <a:r>
              <a:rPr lang="en-US" dirty="0"/>
              <a:t>, respect, spectacles, spectator, suspect, perspective</a:t>
            </a:r>
          </a:p>
          <a:p>
            <a:r>
              <a:rPr lang="en-US" dirty="0" err="1">
                <a:solidFill>
                  <a:srgbClr val="0070C0"/>
                </a:solidFill>
              </a:rPr>
              <a:t>Struct</a:t>
            </a:r>
            <a:r>
              <a:rPr lang="en-US" dirty="0">
                <a:solidFill>
                  <a:srgbClr val="0070C0"/>
                </a:solidFill>
              </a:rPr>
              <a:t> </a:t>
            </a:r>
            <a:r>
              <a:rPr lang="en-US" dirty="0" smtClean="0">
                <a:solidFill>
                  <a:srgbClr val="0070C0"/>
                </a:solidFill>
              </a:rPr>
              <a:t>(Build) </a:t>
            </a:r>
            <a:r>
              <a:rPr lang="en-US" dirty="0"/>
              <a:t>Construct, destruct, destruction, instruct, structure</a:t>
            </a:r>
          </a:p>
          <a:p>
            <a:r>
              <a:rPr lang="en-US" dirty="0">
                <a:solidFill>
                  <a:srgbClr val="0070C0"/>
                </a:solidFill>
              </a:rPr>
              <a:t>Tract </a:t>
            </a:r>
            <a:r>
              <a:rPr lang="en-US" dirty="0" smtClean="0">
                <a:solidFill>
                  <a:srgbClr val="0070C0"/>
                </a:solidFill>
              </a:rPr>
              <a:t>(Pull) </a:t>
            </a:r>
            <a:r>
              <a:rPr lang="en-US" dirty="0"/>
              <a:t>Attract, detract, contract, subtract, traction, tractor</a:t>
            </a:r>
          </a:p>
          <a:p>
            <a:r>
              <a:rPr lang="en-US" dirty="0">
                <a:solidFill>
                  <a:srgbClr val="0070C0"/>
                </a:solidFill>
              </a:rPr>
              <a:t>Vis </a:t>
            </a:r>
            <a:r>
              <a:rPr lang="en-US" dirty="0" smtClean="0">
                <a:solidFill>
                  <a:srgbClr val="0070C0"/>
                </a:solidFill>
              </a:rPr>
              <a:t>(See) </a:t>
            </a:r>
            <a:r>
              <a:rPr lang="en-US" dirty="0"/>
              <a:t>Visible, supervise, vision, </a:t>
            </a:r>
            <a:r>
              <a:rPr lang="en-US" dirty="0" smtClean="0"/>
              <a:t>visionary</a:t>
            </a:r>
            <a:endParaRPr lang="en-US" dirty="0"/>
          </a:p>
        </p:txBody>
      </p:sp>
      <p:sp>
        <p:nvSpPr>
          <p:cNvPr id="5" name="Text Placeholder 4"/>
          <p:cNvSpPr>
            <a:spLocks noGrp="1"/>
          </p:cNvSpPr>
          <p:nvPr>
            <p:ph type="body" sz="quarter" idx="3"/>
          </p:nvPr>
        </p:nvSpPr>
        <p:spPr>
          <a:xfrm>
            <a:off x="4754880" y="1371600"/>
            <a:ext cx="3931920" cy="685800"/>
          </a:xfrm>
        </p:spPr>
        <p:txBody>
          <a:bodyPr/>
          <a:lstStyle/>
          <a:p>
            <a:r>
              <a:rPr lang="en-US" dirty="0" smtClean="0"/>
              <a:t>Greek</a:t>
            </a:r>
            <a:endParaRPr lang="en-US" dirty="0"/>
          </a:p>
        </p:txBody>
      </p:sp>
      <p:sp>
        <p:nvSpPr>
          <p:cNvPr id="6" name="Content Placeholder 5"/>
          <p:cNvSpPr>
            <a:spLocks noGrp="1"/>
          </p:cNvSpPr>
          <p:nvPr>
            <p:ph sz="quarter" idx="4"/>
          </p:nvPr>
        </p:nvSpPr>
        <p:spPr>
          <a:xfrm>
            <a:off x="4648200" y="1981200"/>
            <a:ext cx="4495800" cy="5257800"/>
          </a:xfrm>
        </p:spPr>
        <p:txBody>
          <a:bodyPr>
            <a:normAutofit fontScale="55000" lnSpcReduction="20000"/>
          </a:bodyPr>
          <a:lstStyle/>
          <a:p>
            <a:r>
              <a:rPr lang="en-US" sz="3100" dirty="0" smtClean="0">
                <a:solidFill>
                  <a:srgbClr val="0070C0"/>
                </a:solidFill>
              </a:rPr>
              <a:t>Auto (Self) </a:t>
            </a:r>
            <a:r>
              <a:rPr lang="en-US" sz="3100" dirty="0"/>
              <a:t>Automobile, automatic, autograph, autotrophy, autobiography</a:t>
            </a:r>
          </a:p>
          <a:p>
            <a:r>
              <a:rPr lang="en-US" sz="3100" dirty="0">
                <a:solidFill>
                  <a:srgbClr val="0070C0"/>
                </a:solidFill>
              </a:rPr>
              <a:t>Bio </a:t>
            </a:r>
            <a:r>
              <a:rPr lang="en-US" sz="3100" dirty="0" smtClean="0">
                <a:solidFill>
                  <a:srgbClr val="0070C0"/>
                </a:solidFill>
              </a:rPr>
              <a:t>(Life)</a:t>
            </a:r>
            <a:r>
              <a:rPr lang="en-US" sz="3100" dirty="0" smtClean="0"/>
              <a:t> </a:t>
            </a:r>
            <a:r>
              <a:rPr lang="en-US" sz="3100" dirty="0"/>
              <a:t>Biography, biology, biodegradable, biome, biopsy, antibiotic,</a:t>
            </a:r>
          </a:p>
          <a:p>
            <a:r>
              <a:rPr lang="en-US" sz="3100" dirty="0">
                <a:solidFill>
                  <a:srgbClr val="0070C0"/>
                </a:solidFill>
              </a:rPr>
              <a:t>Graph </a:t>
            </a:r>
            <a:r>
              <a:rPr lang="en-US" sz="3100" dirty="0" smtClean="0">
                <a:solidFill>
                  <a:srgbClr val="0070C0"/>
                </a:solidFill>
              </a:rPr>
              <a:t>(Written/drawn)</a:t>
            </a:r>
            <a:r>
              <a:rPr lang="en-US" sz="3100" dirty="0" smtClean="0"/>
              <a:t> Graph</a:t>
            </a:r>
            <a:r>
              <a:rPr lang="en-US" sz="3100" dirty="0"/>
              <a:t>, graphic, graphite, seismograph</a:t>
            </a:r>
          </a:p>
          <a:p>
            <a:r>
              <a:rPr lang="en-US" sz="3100" dirty="0">
                <a:solidFill>
                  <a:srgbClr val="0070C0"/>
                </a:solidFill>
              </a:rPr>
              <a:t>Hydro </a:t>
            </a:r>
            <a:r>
              <a:rPr lang="en-US" sz="3100" dirty="0" smtClean="0">
                <a:solidFill>
                  <a:srgbClr val="0070C0"/>
                </a:solidFill>
              </a:rPr>
              <a:t>(Water)</a:t>
            </a:r>
            <a:r>
              <a:rPr lang="en-US" sz="3100" dirty="0" smtClean="0"/>
              <a:t> </a:t>
            </a:r>
            <a:r>
              <a:rPr lang="en-US" sz="3100" dirty="0"/>
              <a:t>Dehydrate, hydrogen, hydrant, hydrodynamic, hydraulic, hydrophobic</a:t>
            </a:r>
            <a:endParaRPr lang="en-US" sz="3100" dirty="0">
              <a:solidFill>
                <a:srgbClr val="0070C0"/>
              </a:solidFill>
            </a:endParaRPr>
          </a:p>
          <a:p>
            <a:r>
              <a:rPr lang="en-US" sz="3100" dirty="0">
                <a:solidFill>
                  <a:srgbClr val="0070C0"/>
                </a:solidFill>
              </a:rPr>
              <a:t>Meter </a:t>
            </a:r>
            <a:r>
              <a:rPr lang="en-US" sz="3100" dirty="0" smtClean="0">
                <a:solidFill>
                  <a:srgbClr val="0070C0"/>
                </a:solidFill>
              </a:rPr>
              <a:t>(Measure) </a:t>
            </a:r>
            <a:r>
              <a:rPr lang="en-US" sz="3100" dirty="0"/>
              <a:t>Barometer, centimeter, diameter, thermometer</a:t>
            </a:r>
          </a:p>
          <a:p>
            <a:r>
              <a:rPr lang="en-US" sz="3100" dirty="0">
                <a:solidFill>
                  <a:srgbClr val="0070C0"/>
                </a:solidFill>
              </a:rPr>
              <a:t>Ology </a:t>
            </a:r>
            <a:r>
              <a:rPr lang="en-US" sz="3100" dirty="0" smtClean="0">
                <a:solidFill>
                  <a:srgbClr val="0070C0"/>
                </a:solidFill>
              </a:rPr>
              <a:t>(Study of)</a:t>
            </a:r>
            <a:r>
              <a:rPr lang="en-US" sz="3100" dirty="0" smtClean="0"/>
              <a:t> </a:t>
            </a:r>
            <a:r>
              <a:rPr lang="en-US" sz="3100" dirty="0"/>
              <a:t>Geology, biology, hydrology</a:t>
            </a:r>
          </a:p>
          <a:p>
            <a:r>
              <a:rPr lang="en-US" sz="3100" dirty="0">
                <a:solidFill>
                  <a:srgbClr val="0070C0"/>
                </a:solidFill>
              </a:rPr>
              <a:t>Photo </a:t>
            </a:r>
            <a:r>
              <a:rPr lang="en-US" sz="3100" dirty="0" smtClean="0">
                <a:solidFill>
                  <a:srgbClr val="0070C0"/>
                </a:solidFill>
              </a:rPr>
              <a:t>(Light) </a:t>
            </a:r>
            <a:r>
              <a:rPr lang="en-US" sz="3100" dirty="0"/>
              <a:t>Photograph, photocopy, photogenic, photosynthesis, photoelectric</a:t>
            </a:r>
          </a:p>
          <a:p>
            <a:r>
              <a:rPr lang="en-US" sz="3100" dirty="0">
                <a:solidFill>
                  <a:srgbClr val="0070C0"/>
                </a:solidFill>
              </a:rPr>
              <a:t>Scope </a:t>
            </a:r>
            <a:r>
              <a:rPr lang="en-US" sz="3100" dirty="0" smtClean="0">
                <a:solidFill>
                  <a:srgbClr val="0070C0"/>
                </a:solidFill>
              </a:rPr>
              <a:t>(See) </a:t>
            </a:r>
            <a:r>
              <a:rPr lang="en-US" sz="3100" dirty="0"/>
              <a:t>Microscope, periscope, stethoscope, telescope</a:t>
            </a:r>
          </a:p>
          <a:p>
            <a:r>
              <a:rPr lang="en-US" sz="3100" dirty="0">
                <a:solidFill>
                  <a:srgbClr val="0070C0"/>
                </a:solidFill>
              </a:rPr>
              <a:t>Tele </a:t>
            </a:r>
            <a:r>
              <a:rPr lang="en-US" sz="3100" dirty="0" smtClean="0">
                <a:solidFill>
                  <a:srgbClr val="0070C0"/>
                </a:solidFill>
              </a:rPr>
              <a:t>(Far) </a:t>
            </a:r>
            <a:r>
              <a:rPr lang="en-US" sz="3100" dirty="0" smtClean="0"/>
              <a:t>Telephone</a:t>
            </a:r>
            <a:r>
              <a:rPr lang="en-US" sz="3100" dirty="0"/>
              <a:t>, telescope, telecast, telegram</a:t>
            </a:r>
          </a:p>
          <a:p>
            <a:r>
              <a:rPr lang="en-US" sz="3100" dirty="0" err="1">
                <a:solidFill>
                  <a:srgbClr val="0070C0"/>
                </a:solidFill>
              </a:rPr>
              <a:t>Therm</a:t>
            </a:r>
            <a:r>
              <a:rPr lang="en-US" sz="3100" dirty="0">
                <a:solidFill>
                  <a:srgbClr val="0070C0"/>
                </a:solidFill>
              </a:rPr>
              <a:t> </a:t>
            </a:r>
            <a:r>
              <a:rPr lang="en-US" sz="3100" dirty="0" smtClean="0">
                <a:solidFill>
                  <a:srgbClr val="0070C0"/>
                </a:solidFill>
              </a:rPr>
              <a:t>(Heat) </a:t>
            </a:r>
            <a:r>
              <a:rPr lang="en-US" sz="3100" dirty="0"/>
              <a:t>Thermometer, thermos, thermal, thermosphere</a:t>
            </a:r>
          </a:p>
          <a:p>
            <a:endParaRPr lang="en-US" dirty="0"/>
          </a:p>
        </p:txBody>
      </p:sp>
    </p:spTree>
    <p:extLst>
      <p:ext uri="{BB962C8B-B14F-4D97-AF65-F5344CB8AC3E}">
        <p14:creationId xmlns:p14="http://schemas.microsoft.com/office/powerpoint/2010/main" val="2318441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Academic Verbs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39" y="1524000"/>
            <a:ext cx="9117962" cy="5029200"/>
          </a:xfrm>
        </p:spPr>
      </p:pic>
    </p:spTree>
    <p:extLst>
      <p:ext uri="{BB962C8B-B14F-4D97-AF65-F5344CB8AC3E}">
        <p14:creationId xmlns:p14="http://schemas.microsoft.com/office/powerpoint/2010/main" val="3414783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TRANSITION &amp; TELLING WORDS/PHRASES</a:t>
            </a:r>
            <a:endParaRPr lang="en-US" sz="3200" dirty="0"/>
          </a:p>
        </p:txBody>
      </p:sp>
      <p:sp>
        <p:nvSpPr>
          <p:cNvPr id="5" name="Content Placeholder 4"/>
          <p:cNvSpPr>
            <a:spLocks noGrp="1"/>
          </p:cNvSpPr>
          <p:nvPr>
            <p:ph idx="1"/>
          </p:nvPr>
        </p:nvSpPr>
        <p:spPr>
          <a:xfrm>
            <a:off x="457200" y="1371600"/>
            <a:ext cx="8382000" cy="5334000"/>
          </a:xfrm>
        </p:spPr>
        <p:txBody>
          <a:bodyPr>
            <a:noAutofit/>
          </a:bodyPr>
          <a:lstStyle/>
          <a:p>
            <a:pPr marL="0" indent="0">
              <a:lnSpc>
                <a:spcPct val="200000"/>
              </a:lnSpc>
              <a:buNone/>
            </a:pPr>
            <a:r>
              <a:rPr lang="en-US" sz="1400" b="1" dirty="0" smtClean="0"/>
              <a:t>HOWEVER		THEREFORE		CONSEQUENTLY</a:t>
            </a:r>
          </a:p>
          <a:p>
            <a:pPr marL="0" indent="0">
              <a:lnSpc>
                <a:spcPct val="200000"/>
              </a:lnSpc>
              <a:buNone/>
            </a:pPr>
            <a:r>
              <a:rPr lang="en-US" sz="1400" b="1" dirty="0" smtClean="0"/>
              <a:t>REGARDLESS OF		WITHOUT REGARD TO	E.G. / I.E.</a:t>
            </a:r>
          </a:p>
          <a:p>
            <a:pPr marL="0" indent="0">
              <a:lnSpc>
                <a:spcPct val="200000"/>
              </a:lnSpc>
              <a:buNone/>
            </a:pPr>
            <a:r>
              <a:rPr lang="en-US" sz="1400" b="1" dirty="0" smtClean="0"/>
              <a:t>CRITICS MAINTAIN, SITE	AS EVIDENCED BY		CONVERSELY</a:t>
            </a:r>
          </a:p>
          <a:p>
            <a:pPr marL="0" indent="0">
              <a:lnSpc>
                <a:spcPct val="200000"/>
              </a:lnSpc>
              <a:buNone/>
            </a:pPr>
            <a:r>
              <a:rPr lang="en-US" sz="1400" b="1" dirty="0" smtClean="0"/>
              <a:t>LIKELY (UNLIKELY)		AT WORST, AT BEST		AS A RESULT OF</a:t>
            </a:r>
          </a:p>
          <a:p>
            <a:pPr marL="0" indent="0">
              <a:lnSpc>
                <a:spcPct val="200000"/>
              </a:lnSpc>
              <a:buNone/>
            </a:pPr>
            <a:r>
              <a:rPr lang="en-US" sz="1400" b="1" dirty="0" smtClean="0"/>
              <a:t>AFFIRMING THIS		LATTER/FORMER		ON THE OTHER HAND</a:t>
            </a:r>
          </a:p>
          <a:p>
            <a:pPr marL="0" indent="0">
              <a:lnSpc>
                <a:spcPct val="200000"/>
              </a:lnSpc>
              <a:buNone/>
            </a:pPr>
            <a:r>
              <a:rPr lang="en-US" sz="1400" b="1" dirty="0" smtClean="0"/>
              <a:t>DESPITE			PURSUANT TO		SINGULARLY</a:t>
            </a:r>
          </a:p>
          <a:p>
            <a:pPr marL="0" indent="0">
              <a:lnSpc>
                <a:spcPct val="200000"/>
              </a:lnSpc>
              <a:buNone/>
            </a:pPr>
            <a:r>
              <a:rPr lang="en-US" sz="1400" b="1" dirty="0" smtClean="0"/>
              <a:t>ALTHOUGH		NOT ONLY, BUT ALSO	INDEED	</a:t>
            </a:r>
            <a:endParaRPr lang="en-US" sz="1400" b="1" dirty="0"/>
          </a:p>
          <a:p>
            <a:pPr marL="0" indent="0">
              <a:lnSpc>
                <a:spcPct val="200000"/>
              </a:lnSpc>
              <a:buNone/>
            </a:pPr>
            <a:r>
              <a:rPr lang="en-US" sz="1400" b="1" dirty="0" smtClean="0"/>
              <a:t>MOREOEVER		HENCE</a:t>
            </a:r>
          </a:p>
          <a:p>
            <a:pPr marL="0" indent="0">
              <a:lnSpc>
                <a:spcPct val="200000"/>
              </a:lnSpc>
              <a:buNone/>
            </a:pPr>
            <a:r>
              <a:rPr lang="en-US" sz="1400" b="1" dirty="0" smtClean="0"/>
              <a:t>FOR EXAMPLE, FOR </a:t>
            </a:r>
            <a:r>
              <a:rPr lang="en-US" sz="1400" b="1" dirty="0"/>
              <a:t>INSTANCE			</a:t>
            </a:r>
            <a:r>
              <a:rPr lang="en-US" sz="1400" b="1" dirty="0" smtClean="0"/>
              <a:t>WITH </a:t>
            </a:r>
            <a:r>
              <a:rPr lang="en-US" sz="1400" b="1" dirty="0"/>
              <a:t>PARTICULAR ATTENTION TO</a:t>
            </a:r>
          </a:p>
          <a:p>
            <a:pPr marL="0" indent="0">
              <a:buNone/>
            </a:pPr>
            <a:endParaRPr lang="en-US" sz="1400" b="1" dirty="0"/>
          </a:p>
        </p:txBody>
      </p:sp>
      <p:sp>
        <p:nvSpPr>
          <p:cNvPr id="2" name="Double Wave 1"/>
          <p:cNvSpPr/>
          <p:nvPr/>
        </p:nvSpPr>
        <p:spPr>
          <a:xfrm>
            <a:off x="1905000" y="5747084"/>
            <a:ext cx="5410200" cy="914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Why would it be important to call attention to words like these (function words)?</a:t>
            </a:r>
            <a:endParaRPr lang="en-US" sz="2000" dirty="0"/>
          </a:p>
        </p:txBody>
      </p:sp>
    </p:spTree>
    <p:extLst>
      <p:ext uri="{BB962C8B-B14F-4D97-AF65-F5344CB8AC3E}">
        <p14:creationId xmlns:p14="http://schemas.microsoft.com/office/powerpoint/2010/main" val="4248299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to identify </a:t>
            </a:r>
            <a:r>
              <a:rPr lang="en-US" dirty="0"/>
              <a:t>T</a:t>
            </a:r>
            <a:r>
              <a:rPr lang="en-US" dirty="0" smtClean="0"/>
              <a:t>ier 2 words in Text</a:t>
            </a:r>
            <a:endParaRPr lang="en-US" dirty="0"/>
          </a:p>
        </p:txBody>
      </p:sp>
      <p:sp>
        <p:nvSpPr>
          <p:cNvPr id="3" name="Content Placeholder 2"/>
          <p:cNvSpPr>
            <a:spLocks noGrp="1"/>
          </p:cNvSpPr>
          <p:nvPr>
            <p:ph idx="1"/>
          </p:nvPr>
        </p:nvSpPr>
        <p:spPr/>
        <p:txBody>
          <a:bodyPr>
            <a:normAutofit/>
          </a:bodyPr>
          <a:lstStyle/>
          <a:p>
            <a:r>
              <a:rPr lang="en-US" dirty="0"/>
              <a:t>Is this word important and useful, i.e., is this a word that is going to show up throughout someone's life? </a:t>
            </a:r>
          </a:p>
          <a:p>
            <a:r>
              <a:rPr lang="en-US" dirty="0"/>
              <a:t>Does this word have all kinds of possibilities for instruction, i.e., can I see numerous ways to teach this </a:t>
            </a:r>
            <a:r>
              <a:rPr lang="en-US" dirty="0" smtClean="0"/>
              <a:t>word? </a:t>
            </a:r>
            <a:endParaRPr lang="en-US" dirty="0"/>
          </a:p>
          <a:p>
            <a:r>
              <a:rPr lang="en-US" dirty="0"/>
              <a:t>Do my students have the background knowledge to understand this new word that I'm teaching--or do I need to provide some context for them, first</a:t>
            </a:r>
            <a:r>
              <a:rPr lang="en-US" dirty="0" smtClean="0"/>
              <a:t>?</a:t>
            </a:r>
          </a:p>
          <a:p>
            <a:pPr marL="0" indent="0">
              <a:buNone/>
            </a:pPr>
            <a:endParaRPr lang="en-US" dirty="0"/>
          </a:p>
          <a:p>
            <a:pPr marL="0" indent="0">
              <a:buNone/>
            </a:pPr>
            <a:endParaRPr lang="en-US" dirty="0"/>
          </a:p>
          <a:p>
            <a:pPr marL="0" indent="0">
              <a:buNone/>
            </a:pPr>
            <a:r>
              <a:rPr lang="en-US" dirty="0"/>
              <a:t/>
            </a:r>
            <a:br>
              <a:rPr lang="en-US" dirty="0"/>
            </a:br>
            <a:endParaRPr lang="en-US" dirty="0"/>
          </a:p>
        </p:txBody>
      </p:sp>
      <p:sp>
        <p:nvSpPr>
          <p:cNvPr id="4" name="Rounded Rectangle 3"/>
          <p:cNvSpPr/>
          <p:nvPr/>
        </p:nvSpPr>
        <p:spPr>
          <a:xfrm>
            <a:off x="457200" y="5029200"/>
            <a:ext cx="8382000" cy="1447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300" dirty="0"/>
              <a:t>Your time, energy, and effort - as well as your students' time, energy, and effort are precious. You want to invest the bulk of your instructional time for vocabulary teaching Tier 2 </a:t>
            </a:r>
            <a:r>
              <a:rPr lang="en-US" sz="2300" dirty="0" smtClean="0"/>
              <a:t>words that have transfer to writing and other readings.</a:t>
            </a:r>
            <a:endParaRPr lang="en-US" sz="2300" dirty="0"/>
          </a:p>
        </p:txBody>
      </p:sp>
    </p:spTree>
    <p:extLst>
      <p:ext uri="{BB962C8B-B14F-4D97-AF65-F5344CB8AC3E}">
        <p14:creationId xmlns:p14="http://schemas.microsoft.com/office/powerpoint/2010/main" val="94449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rmAutofit fontScale="90000"/>
          </a:bodyPr>
          <a:lstStyle/>
          <a:p>
            <a:r>
              <a:rPr lang="en-US" dirty="0" smtClean="0"/>
              <a:t>Highlight/Underline the Text (different colors)</a:t>
            </a:r>
            <a:endParaRPr lang="en-US" dirty="0"/>
          </a:p>
        </p:txBody>
      </p:sp>
      <p:sp>
        <p:nvSpPr>
          <p:cNvPr id="3" name="Text Placeholder 2"/>
          <p:cNvSpPr>
            <a:spLocks noGrp="1"/>
          </p:cNvSpPr>
          <p:nvPr>
            <p:ph type="body" idx="1"/>
          </p:nvPr>
        </p:nvSpPr>
        <p:spPr/>
        <p:txBody>
          <a:bodyPr>
            <a:noAutofit/>
          </a:bodyPr>
          <a:lstStyle/>
          <a:p>
            <a:r>
              <a:rPr lang="en-US" sz="3600" dirty="0" smtClean="0"/>
              <a:t>Tier 2</a:t>
            </a:r>
            <a:endParaRPr lang="en-US" sz="3600" dirty="0"/>
          </a:p>
        </p:txBody>
      </p:sp>
      <p:sp>
        <p:nvSpPr>
          <p:cNvPr id="4" name="Content Placeholder 3"/>
          <p:cNvSpPr>
            <a:spLocks noGrp="1"/>
          </p:cNvSpPr>
          <p:nvPr>
            <p:ph sz="half" idx="2"/>
          </p:nvPr>
        </p:nvSpPr>
        <p:spPr/>
        <p:txBody>
          <a:bodyPr/>
          <a:lstStyle/>
          <a:p>
            <a:r>
              <a:rPr lang="en-US" dirty="0" smtClean="0"/>
              <a:t>Words that are important to the meaning of the text;</a:t>
            </a:r>
          </a:p>
          <a:p>
            <a:r>
              <a:rPr lang="en-US" dirty="0" smtClean="0"/>
              <a:t>Not subject specific;</a:t>
            </a:r>
          </a:p>
          <a:p>
            <a:r>
              <a:rPr lang="en-US" dirty="0" smtClean="0"/>
              <a:t>Likely to appear in many academic texts;</a:t>
            </a:r>
          </a:p>
        </p:txBody>
      </p:sp>
      <p:sp>
        <p:nvSpPr>
          <p:cNvPr id="5" name="Text Placeholder 4"/>
          <p:cNvSpPr>
            <a:spLocks noGrp="1"/>
          </p:cNvSpPr>
          <p:nvPr>
            <p:ph type="body" sz="quarter" idx="3"/>
          </p:nvPr>
        </p:nvSpPr>
        <p:spPr/>
        <p:txBody>
          <a:bodyPr>
            <a:noAutofit/>
          </a:bodyPr>
          <a:lstStyle/>
          <a:p>
            <a:r>
              <a:rPr lang="en-US" sz="3600" dirty="0" smtClean="0"/>
              <a:t>Tier 3</a:t>
            </a:r>
            <a:endParaRPr lang="en-US" sz="3600" dirty="0"/>
          </a:p>
        </p:txBody>
      </p:sp>
      <p:sp>
        <p:nvSpPr>
          <p:cNvPr id="6" name="Content Placeholder 5"/>
          <p:cNvSpPr>
            <a:spLocks noGrp="1"/>
          </p:cNvSpPr>
          <p:nvPr>
            <p:ph sz="quarter" idx="4"/>
          </p:nvPr>
        </p:nvSpPr>
        <p:spPr/>
        <p:txBody>
          <a:bodyPr/>
          <a:lstStyle/>
          <a:p>
            <a:r>
              <a:rPr lang="en-US" dirty="0" smtClean="0"/>
              <a:t>Content-specific;</a:t>
            </a:r>
          </a:p>
          <a:p>
            <a:r>
              <a:rPr lang="en-US" dirty="0" smtClean="0"/>
              <a:t>Often unit or topic specific;</a:t>
            </a:r>
          </a:p>
          <a:p>
            <a:r>
              <a:rPr lang="en-US" dirty="0" smtClean="0"/>
              <a:t>Not generally used in non-content texts</a:t>
            </a:r>
          </a:p>
          <a:p>
            <a:endParaRPr lang="en-US" dirty="0"/>
          </a:p>
        </p:txBody>
      </p:sp>
      <p:sp>
        <p:nvSpPr>
          <p:cNvPr id="7" name="Up Ribbon 6"/>
          <p:cNvSpPr/>
          <p:nvPr/>
        </p:nvSpPr>
        <p:spPr>
          <a:xfrm>
            <a:off x="1752600" y="4876800"/>
            <a:ext cx="5638800" cy="16764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COMPARE LISTS WITH A PARTNER. DISCUSS. ARE THERE DISCREPANCIES?</a:t>
            </a:r>
            <a:endParaRPr lang="en-US" dirty="0"/>
          </a:p>
        </p:txBody>
      </p:sp>
    </p:spTree>
    <p:extLst>
      <p:ext uri="{BB962C8B-B14F-4D97-AF65-F5344CB8AC3E}">
        <p14:creationId xmlns:p14="http://schemas.microsoft.com/office/powerpoint/2010/main" val="32834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dirty="0" smtClean="0"/>
              <a:t>Freedom Walkers Excerpt</a:t>
            </a:r>
            <a:endParaRPr lang="en-US" dirty="0"/>
          </a:p>
        </p:txBody>
      </p:sp>
      <p:sp>
        <p:nvSpPr>
          <p:cNvPr id="3" name="Content Placeholder 2"/>
          <p:cNvSpPr>
            <a:spLocks noGrp="1"/>
          </p:cNvSpPr>
          <p:nvPr>
            <p:ph idx="1"/>
          </p:nvPr>
        </p:nvSpPr>
        <p:spPr>
          <a:xfrm>
            <a:off x="228600" y="1219200"/>
            <a:ext cx="8839200" cy="5638800"/>
          </a:xfrm>
        </p:spPr>
        <p:txBody>
          <a:bodyPr>
            <a:normAutofit fontScale="70000" lnSpcReduction="20000"/>
          </a:bodyPr>
          <a:lstStyle/>
          <a:p>
            <a:pPr marL="0" indent="0">
              <a:buNone/>
            </a:pPr>
            <a:r>
              <a:rPr lang="en-US" dirty="0" smtClean="0"/>
              <a:t>	Not </a:t>
            </a:r>
            <a:r>
              <a:rPr lang="en-US" dirty="0"/>
              <a:t>so long ago in Montgomery, Alabama, the color of your skin determined where you could sit on a public bus. If you happened to be an African American, you had to sit in the back of the bus, even if there were empty seats up front.</a:t>
            </a:r>
          </a:p>
          <a:p>
            <a:pPr marL="0" indent="0">
              <a:buNone/>
            </a:pPr>
            <a:r>
              <a:rPr lang="en-US" dirty="0" smtClean="0"/>
              <a:t>	Back </a:t>
            </a:r>
            <a:r>
              <a:rPr lang="en-US" dirty="0"/>
              <a:t>then, racial segregation was the rule throughout the American South. Strict laws – called “Jim Crow” laws – enforced a system of white supremacy that discriminated against blacks and kept them in their place as second-class citizens.</a:t>
            </a:r>
          </a:p>
          <a:p>
            <a:pPr marL="0" indent="0">
              <a:buNone/>
            </a:pPr>
            <a:r>
              <a:rPr lang="en-US" dirty="0" smtClean="0"/>
              <a:t>	People </a:t>
            </a:r>
            <a:r>
              <a:rPr lang="en-US" dirty="0"/>
              <a:t>were separated by race from the moment they were born in segregated hospitals until the day they were buried in segregated cemeteries. Blacks and whites did not attend the same schools, worship in the same churches, eat in the same restaurants, sleep in the same hotels, drink from the same water fountains, or sit together in the same movie theaters.</a:t>
            </a:r>
          </a:p>
          <a:p>
            <a:pPr marL="0" indent="0">
              <a:buNone/>
            </a:pPr>
            <a:r>
              <a:rPr lang="en-US" dirty="0" smtClean="0"/>
              <a:t>	In </a:t>
            </a:r>
            <a:r>
              <a:rPr lang="en-US" dirty="0"/>
              <a:t>Montgomery, it was against the law for a white person and a Negro to play checkers on public property or ride together in a taxi.</a:t>
            </a:r>
          </a:p>
          <a:p>
            <a:pPr marL="0" indent="0">
              <a:buNone/>
            </a:pPr>
            <a:r>
              <a:rPr lang="en-US" dirty="0" smtClean="0"/>
              <a:t>	Most </a:t>
            </a:r>
            <a:r>
              <a:rPr lang="en-US" dirty="0"/>
              <a:t>southern blacks were denied their right to vote. The biggest obstacle was the poll tax, a special tax that was required of all voters but was too costly for many blacks and for poor whites as well. Voters also had to pass a literacy test to prove that they could read, write, and understand the U.S. Constitution. These tests were often rigged to disqualify even highly educated blacks. Those who overcame the obstacles and insisted on registering as voters faced threats, harassment, and even physical violence. As a result, African Americans in the South could not express their grievances in the voting booth, which for the most part, was closed to them. But there were other ways to protest, and one day a half century ago, the black citizens in Montgomery rose up in protest and united to demand their rights – by walking peacefully. </a:t>
            </a:r>
          </a:p>
          <a:p>
            <a:pPr marL="0" indent="0">
              <a:buNone/>
            </a:pPr>
            <a:r>
              <a:rPr lang="en-US" dirty="0" smtClean="0"/>
              <a:t>	It </a:t>
            </a:r>
            <a:r>
              <a:rPr lang="en-US" dirty="0"/>
              <a:t>all started on a bus.</a:t>
            </a:r>
          </a:p>
          <a:p>
            <a:endParaRPr lang="en-US" dirty="0"/>
          </a:p>
        </p:txBody>
      </p:sp>
      <p:sp>
        <p:nvSpPr>
          <p:cNvPr id="4" name="TextBox 3"/>
          <p:cNvSpPr txBox="1"/>
          <p:nvPr/>
        </p:nvSpPr>
        <p:spPr>
          <a:xfrm>
            <a:off x="2286000" y="43934"/>
            <a:ext cx="4876800" cy="369332"/>
          </a:xfrm>
          <a:prstGeom prst="rect">
            <a:avLst/>
          </a:prstGeom>
          <a:noFill/>
        </p:spPr>
        <p:txBody>
          <a:bodyPr wrap="square" rtlCol="0">
            <a:spAutoFit/>
          </a:bodyPr>
          <a:lstStyle/>
          <a:p>
            <a:pPr algn="ctr"/>
            <a:r>
              <a:rPr lang="en-US" dirty="0" smtClean="0"/>
              <a:t>From Appendix A of the CCSS</a:t>
            </a:r>
            <a:endParaRPr lang="en-US" dirty="0"/>
          </a:p>
        </p:txBody>
      </p:sp>
    </p:spTree>
    <p:extLst>
      <p:ext uri="{BB962C8B-B14F-4D97-AF65-F5344CB8AC3E}">
        <p14:creationId xmlns:p14="http://schemas.microsoft.com/office/powerpoint/2010/main" val="1203402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word(s) in Tier 2 would you choose to focus on?  Why?</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536" y="4724400"/>
            <a:ext cx="3048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87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 of CCSS, pg. 34</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0" indent="0">
              <a:buNone/>
            </a:pPr>
            <a:r>
              <a:rPr lang="en-US" dirty="0" smtClean="0"/>
              <a:t>“The first Tier Two word encountered in the excerpt, </a:t>
            </a:r>
            <a:r>
              <a:rPr lang="en-US" b="1" dirty="0" smtClean="0">
                <a:solidFill>
                  <a:srgbClr val="0070C0"/>
                </a:solidFill>
              </a:rPr>
              <a:t>determined</a:t>
            </a:r>
            <a:r>
              <a:rPr lang="en-US" dirty="0" smtClean="0"/>
              <a:t>, is essential to understanding the overall meaning of the text. The power of </a:t>
            </a:r>
            <a:r>
              <a:rPr lang="en-US" b="1" dirty="0" smtClean="0">
                <a:solidFill>
                  <a:srgbClr val="0070C0"/>
                </a:solidFill>
              </a:rPr>
              <a:t>determined</a:t>
            </a:r>
            <a:r>
              <a:rPr lang="en-US" dirty="0" smtClean="0"/>
              <a:t> here lies in the notion that skin color in Montgomery, Alabama, at that time was the causal agent for all that follows. The centrality of </a:t>
            </a:r>
            <a:r>
              <a:rPr lang="en-US" b="1" dirty="0" smtClean="0">
                <a:solidFill>
                  <a:srgbClr val="0070C0"/>
                </a:solidFill>
              </a:rPr>
              <a:t>determined</a:t>
            </a:r>
            <a:r>
              <a:rPr lang="en-US" dirty="0" smtClean="0"/>
              <a:t> to the topic merits the word intensive attention. Its study is further merited by the fact that is has multiple meanings, is likely to appear in future literary and informational texts, and is part of a family of related words (</a:t>
            </a:r>
            <a:r>
              <a:rPr lang="en-US" dirty="0" smtClean="0">
                <a:solidFill>
                  <a:srgbClr val="0070C0"/>
                </a:solidFill>
              </a:rPr>
              <a:t>determine, determination, determined, terminate, terminal</a:t>
            </a:r>
            <a:r>
              <a:rPr lang="en-US" dirty="0" smtClean="0"/>
              <a:t>).</a:t>
            </a:r>
          </a:p>
          <a:p>
            <a:pPr marL="0" indent="0">
              <a:buNone/>
            </a:pPr>
            <a:endParaRPr lang="en-US" dirty="0" smtClean="0"/>
          </a:p>
          <a:p>
            <a:pPr marL="0" indent="0">
              <a:buNone/>
            </a:pPr>
            <a:r>
              <a:rPr lang="en-US" dirty="0" smtClean="0"/>
              <a:t>Tier 3 words like </a:t>
            </a:r>
            <a:r>
              <a:rPr lang="en-US" dirty="0" smtClean="0">
                <a:solidFill>
                  <a:srgbClr val="C00000"/>
                </a:solidFill>
              </a:rPr>
              <a:t>segregation</a:t>
            </a:r>
            <a:r>
              <a:rPr lang="en-US" dirty="0" smtClean="0"/>
              <a:t> should also get attention. But a question about context clues would likely suffice as several related examples appear near in the text (</a:t>
            </a:r>
            <a:r>
              <a:rPr lang="en-US" dirty="0" smtClean="0">
                <a:solidFill>
                  <a:srgbClr val="C00000"/>
                </a:solidFill>
              </a:rPr>
              <a:t>white supremacy, discriminated, second-class, separated by race</a:t>
            </a:r>
            <a:r>
              <a:rPr lang="en-US" dirty="0" smtClean="0"/>
              <a:t>).</a:t>
            </a:r>
            <a:endParaRPr lang="en-US" dirty="0"/>
          </a:p>
        </p:txBody>
      </p:sp>
    </p:spTree>
    <p:extLst>
      <p:ext uri="{BB962C8B-B14F-4D97-AF65-F5344CB8AC3E}">
        <p14:creationId xmlns:p14="http://schemas.microsoft.com/office/powerpoint/2010/main" val="3373825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Phew…we sure learned a lot about tier 2 vocabulary!</a:t>
            </a:r>
            <a:endParaRPr lang="en-US" sz="3600" dirty="0"/>
          </a:p>
        </p:txBody>
      </p:sp>
      <p:sp>
        <p:nvSpPr>
          <p:cNvPr id="5" name="Text Placeholder 4"/>
          <p:cNvSpPr>
            <a:spLocks noGrp="1"/>
          </p:cNvSpPr>
          <p:nvPr>
            <p:ph type="body" idx="1"/>
          </p:nvPr>
        </p:nvSpPr>
        <p:spPr/>
        <p:txBody>
          <a:bodyPr/>
          <a:lstStyle/>
          <a:p>
            <a:r>
              <a:rPr lang="en-US" dirty="0" smtClean="0"/>
              <a:t>Now let’s practice a bit at “feeling around” what it looks like to prepare a text with attention to academic vocabulary.</a:t>
            </a:r>
            <a:endParaRPr lang="en-US" dirty="0"/>
          </a:p>
        </p:txBody>
      </p:sp>
      <p:sp>
        <p:nvSpPr>
          <p:cNvPr id="6" name="Cloud Callout 5"/>
          <p:cNvSpPr/>
          <p:nvPr/>
        </p:nvSpPr>
        <p:spPr>
          <a:xfrm>
            <a:off x="2438400" y="76200"/>
            <a:ext cx="4419600" cy="2365248"/>
          </a:xfrm>
          <a:prstGeom prst="cloudCallout">
            <a:avLst>
              <a:gd name="adj1" fmla="val -76590"/>
              <a:gd name="adj2" fmla="val 4618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Write down two things you learned or                                “un-forgot” about academic vocabulary.</a:t>
            </a:r>
            <a:endParaRPr lang="en-US" dirty="0"/>
          </a:p>
        </p:txBody>
      </p:sp>
    </p:spTree>
    <p:extLst>
      <p:ext uri="{BB962C8B-B14F-4D97-AF65-F5344CB8AC3E}">
        <p14:creationId xmlns:p14="http://schemas.microsoft.com/office/powerpoint/2010/main" val="1897736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Numbered Off Reading Heads:</a:t>
            </a:r>
            <a:br>
              <a:rPr lang="en-US" dirty="0" smtClean="0"/>
            </a:br>
            <a:r>
              <a:rPr lang="en-US" dirty="0" smtClean="0"/>
              <a:t>Please Read…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0647203"/>
              </p:ext>
            </p:extLst>
          </p:nvPr>
        </p:nvGraphicFramePr>
        <p:xfrm>
          <a:off x="457200" y="1905000"/>
          <a:ext cx="8229600" cy="4114800"/>
        </p:xfrm>
        <a:graphic>
          <a:graphicData uri="http://schemas.openxmlformats.org/drawingml/2006/table">
            <a:tbl>
              <a:tblPr firstRow="1" bandRow="1">
                <a:tableStyleId>{5940675A-B579-460E-94D1-54222C63F5DA}</a:tableStyleId>
              </a:tblPr>
              <a:tblGrid>
                <a:gridCol w="1126156"/>
                <a:gridCol w="5579444"/>
                <a:gridCol w="1524000"/>
              </a:tblGrid>
              <a:tr h="1028700">
                <a:tc>
                  <a:txBody>
                    <a:bodyPr/>
                    <a:lstStyle/>
                    <a:p>
                      <a:r>
                        <a:rPr lang="en-US" b="1" dirty="0" smtClean="0">
                          <a:solidFill>
                            <a:schemeClr val="bg1"/>
                          </a:solidFill>
                        </a:rPr>
                        <a:t>Number 1s</a:t>
                      </a:r>
                      <a:endParaRPr lang="en-US" b="1" dirty="0">
                        <a:solidFill>
                          <a:schemeClr val="bg1"/>
                        </a:solidFill>
                      </a:endParaRPr>
                    </a:p>
                  </a:txBody>
                  <a:tcPr>
                    <a:solidFill>
                      <a:schemeClr val="accent2"/>
                    </a:solidFill>
                  </a:tcPr>
                </a:tc>
                <a:tc>
                  <a:txBody>
                    <a:bodyPr/>
                    <a:lstStyle/>
                    <a:p>
                      <a:r>
                        <a:rPr lang="en-US" sz="2400" dirty="0" smtClean="0"/>
                        <a:t>The Land of Leisure: Why Americans</a:t>
                      </a:r>
                      <a:r>
                        <a:rPr lang="en-US" sz="2400" baseline="0" dirty="0" smtClean="0"/>
                        <a:t> Have Plenty of Time to Read This</a:t>
                      </a:r>
                      <a:endParaRPr lang="en-US" sz="2400" dirty="0"/>
                    </a:p>
                  </a:txBody>
                  <a:tcPr/>
                </a:tc>
                <a:tc>
                  <a:txBody>
                    <a:bodyPr/>
                    <a:lstStyle/>
                    <a:p>
                      <a:r>
                        <a:rPr lang="en-US" dirty="0" smtClean="0"/>
                        <a:t>Blue</a:t>
                      </a:r>
                      <a:endParaRPr lang="en-US" dirty="0"/>
                    </a:p>
                  </a:txBody>
                  <a:tcPr>
                    <a:solidFill>
                      <a:srgbClr val="0070C0"/>
                    </a:solidFill>
                  </a:tcPr>
                </a:tc>
              </a:tr>
              <a:tr h="1028700">
                <a:tc>
                  <a:txBody>
                    <a:bodyPr/>
                    <a:lstStyle/>
                    <a:p>
                      <a:r>
                        <a:rPr lang="en-US" b="1" dirty="0" smtClean="0">
                          <a:solidFill>
                            <a:schemeClr val="bg1"/>
                          </a:solidFill>
                        </a:rPr>
                        <a:t>Number 2s</a:t>
                      </a:r>
                      <a:endParaRPr lang="en-US" b="1" dirty="0">
                        <a:solidFill>
                          <a:schemeClr val="bg1"/>
                        </a:solidFill>
                      </a:endParaRPr>
                    </a:p>
                  </a:txBody>
                  <a:tcPr>
                    <a:solidFill>
                      <a:schemeClr val="accent2"/>
                    </a:solidFill>
                  </a:tcPr>
                </a:tc>
                <a:tc>
                  <a:txBody>
                    <a:bodyPr/>
                    <a:lstStyle/>
                    <a:p>
                      <a:r>
                        <a:rPr lang="en-US" sz="2400" dirty="0" smtClean="0"/>
                        <a:t>Inconspicuous Consumption: A New Theory of the Leisure Class</a:t>
                      </a:r>
                      <a:endParaRPr lang="en-US" sz="2400" dirty="0"/>
                    </a:p>
                  </a:txBody>
                  <a:tcPr/>
                </a:tc>
                <a:tc>
                  <a:txBody>
                    <a:bodyPr/>
                    <a:lstStyle/>
                    <a:p>
                      <a:r>
                        <a:rPr lang="en-US" dirty="0" smtClean="0"/>
                        <a:t>Yellow</a:t>
                      </a:r>
                      <a:endParaRPr lang="en-US" dirty="0"/>
                    </a:p>
                  </a:txBody>
                  <a:tcPr>
                    <a:solidFill>
                      <a:srgbClr val="FFFF00"/>
                    </a:solidFill>
                  </a:tcPr>
                </a:tc>
              </a:tr>
              <a:tr h="1028700">
                <a:tc>
                  <a:txBody>
                    <a:bodyPr/>
                    <a:lstStyle/>
                    <a:p>
                      <a:r>
                        <a:rPr lang="en-US" b="1" dirty="0" smtClean="0">
                          <a:solidFill>
                            <a:schemeClr val="bg1"/>
                          </a:solidFill>
                        </a:rPr>
                        <a:t>Number 3s</a:t>
                      </a:r>
                      <a:endParaRPr lang="en-US" b="1" dirty="0">
                        <a:solidFill>
                          <a:schemeClr val="bg1"/>
                        </a:solidFill>
                      </a:endParaRPr>
                    </a:p>
                  </a:txBody>
                  <a:tcPr>
                    <a:solidFill>
                      <a:schemeClr val="accent2"/>
                    </a:solidFill>
                  </a:tcPr>
                </a:tc>
                <a:tc>
                  <a:txBody>
                    <a:bodyPr/>
                    <a:lstStyle/>
                    <a:p>
                      <a:r>
                        <a:rPr lang="en-US" sz="2400" dirty="0" smtClean="0"/>
                        <a:t>How the 2 Americas Spend Their</a:t>
                      </a:r>
                      <a:r>
                        <a:rPr lang="en-US" sz="2400" baseline="0" dirty="0" smtClean="0"/>
                        <a:t> Time</a:t>
                      </a:r>
                      <a:endParaRPr lang="en-US" sz="2400" dirty="0"/>
                    </a:p>
                  </a:txBody>
                  <a:tcPr/>
                </a:tc>
                <a:tc>
                  <a:txBody>
                    <a:bodyPr/>
                    <a:lstStyle/>
                    <a:p>
                      <a:r>
                        <a:rPr lang="en-US" dirty="0" smtClean="0"/>
                        <a:t>Pink</a:t>
                      </a:r>
                      <a:endParaRPr lang="en-US" dirty="0"/>
                    </a:p>
                  </a:txBody>
                  <a:tcPr>
                    <a:solidFill>
                      <a:schemeClr val="accent6">
                        <a:lumMod val="20000"/>
                        <a:lumOff val="80000"/>
                      </a:schemeClr>
                    </a:solidFill>
                  </a:tcPr>
                </a:tc>
              </a:tr>
              <a:tr h="1028700">
                <a:tc>
                  <a:txBody>
                    <a:bodyPr/>
                    <a:lstStyle/>
                    <a:p>
                      <a:r>
                        <a:rPr lang="en-US" b="1" dirty="0" smtClean="0">
                          <a:solidFill>
                            <a:schemeClr val="bg1"/>
                          </a:solidFill>
                        </a:rPr>
                        <a:t>Number</a:t>
                      </a:r>
                      <a:r>
                        <a:rPr lang="en-US" b="1" baseline="0" dirty="0" smtClean="0">
                          <a:solidFill>
                            <a:schemeClr val="bg1"/>
                          </a:solidFill>
                        </a:rPr>
                        <a:t> 4s</a:t>
                      </a:r>
                      <a:endParaRPr lang="en-US" b="1" dirty="0">
                        <a:solidFill>
                          <a:schemeClr val="bg1"/>
                        </a:solidFill>
                      </a:endParaRPr>
                    </a:p>
                  </a:txBody>
                  <a:tcPr>
                    <a:solidFill>
                      <a:schemeClr val="accent2"/>
                    </a:solidFill>
                  </a:tcPr>
                </a:tc>
                <a:tc>
                  <a:txBody>
                    <a:bodyPr/>
                    <a:lstStyle/>
                    <a:p>
                      <a:r>
                        <a:rPr lang="en-US" sz="2400" dirty="0" smtClean="0"/>
                        <a:t>Lazy</a:t>
                      </a:r>
                      <a:r>
                        <a:rPr lang="en-US" sz="2400" baseline="0" dirty="0" smtClean="0"/>
                        <a:t> in America: An Incomplete Social History</a:t>
                      </a:r>
                      <a:endParaRPr lang="en-US" sz="2400" dirty="0"/>
                    </a:p>
                  </a:txBody>
                  <a:tcPr/>
                </a:tc>
                <a:tc>
                  <a:txBody>
                    <a:bodyPr/>
                    <a:lstStyle/>
                    <a:p>
                      <a:r>
                        <a:rPr lang="en-US" dirty="0" smtClean="0"/>
                        <a:t>Green</a:t>
                      </a:r>
                      <a:endParaRPr lang="en-US" dirty="0"/>
                    </a:p>
                  </a:txBody>
                  <a:tcPr>
                    <a:solidFill>
                      <a:srgbClr val="92D050"/>
                    </a:solidFill>
                  </a:tcPr>
                </a:tc>
              </a:tr>
            </a:tbl>
          </a:graphicData>
        </a:graphic>
      </p:graphicFrame>
    </p:spTree>
    <p:extLst>
      <p:ext uri="{BB962C8B-B14F-4D97-AF65-F5344CB8AC3E}">
        <p14:creationId xmlns:p14="http://schemas.microsoft.com/office/powerpoint/2010/main" val="3571552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focus on vocabulary?</a:t>
            </a:r>
            <a:endParaRPr lang="en-US" dirty="0"/>
          </a:p>
        </p:txBody>
      </p:sp>
      <p:sp>
        <p:nvSpPr>
          <p:cNvPr id="3" name="Content Placeholder 2"/>
          <p:cNvSpPr>
            <a:spLocks noGrp="1"/>
          </p:cNvSpPr>
          <p:nvPr>
            <p:ph idx="1"/>
          </p:nvPr>
        </p:nvSpPr>
        <p:spPr>
          <a:xfrm>
            <a:off x="457200" y="1600200"/>
            <a:ext cx="8382000" cy="4876800"/>
          </a:xfrm>
        </p:spPr>
        <p:txBody>
          <a:bodyPr>
            <a:normAutofit/>
          </a:bodyPr>
          <a:lstStyle/>
          <a:p>
            <a:r>
              <a:rPr lang="en-US" dirty="0" smtClean="0">
                <a:effectLst/>
                <a:latin typeface="Arial Narrow" pitchFamily="34" charset="0"/>
              </a:rPr>
              <a:t>Vocabulary is the best single indicator of intellectual ability and an accurate predictor of success at school. -- W.B. </a:t>
            </a:r>
            <a:r>
              <a:rPr lang="en-US" dirty="0" err="1" smtClean="0">
                <a:effectLst/>
                <a:latin typeface="Arial Narrow" pitchFamily="34" charset="0"/>
              </a:rPr>
              <a:t>Elley</a:t>
            </a:r>
            <a:r>
              <a:rPr lang="en-US" dirty="0" smtClean="0">
                <a:effectLst/>
                <a:latin typeface="Arial Narrow" pitchFamily="34" charset="0"/>
              </a:rPr>
              <a:t> </a:t>
            </a:r>
          </a:p>
          <a:p>
            <a:endParaRPr lang="en-US" dirty="0" smtClean="0">
              <a:effectLst/>
              <a:latin typeface="Arial Narrow" pitchFamily="34" charset="0"/>
            </a:endParaRPr>
          </a:p>
          <a:p>
            <a:r>
              <a:rPr lang="en-US" dirty="0" smtClean="0">
                <a:effectLst/>
                <a:latin typeface="Arial Narrow" pitchFamily="34" charset="0"/>
              </a:rPr>
              <a:t>Because each new word has to be studied and learned on its own, the larger your vocabulary becomes, the easier it will be to connect a new word with words you already know, and thus remember its meaning. So your learning speed, or pace, should increase as your vocabulary grows</a:t>
            </a:r>
            <a:r>
              <a:rPr lang="en-US" i="1" dirty="0" smtClean="0">
                <a:effectLst/>
                <a:latin typeface="Arial Narrow" pitchFamily="34" charset="0"/>
              </a:rPr>
              <a:t>.</a:t>
            </a:r>
            <a:r>
              <a:rPr lang="en-US" dirty="0" smtClean="0">
                <a:effectLst/>
                <a:latin typeface="Arial Narrow" pitchFamily="34" charset="0"/>
              </a:rPr>
              <a:t> -- Johnson O'Connor</a:t>
            </a:r>
          </a:p>
          <a:p>
            <a:pPr marL="0" indent="0">
              <a:buNone/>
            </a:pPr>
            <a:endParaRPr lang="en-US" dirty="0" smtClean="0">
              <a:effectLst/>
              <a:latin typeface="Arial Narrow" pitchFamily="34" charset="0"/>
            </a:endParaRPr>
          </a:p>
          <a:p>
            <a:r>
              <a:rPr lang="en-US" dirty="0" smtClean="0">
                <a:effectLst/>
                <a:latin typeface="Arial Narrow" pitchFamily="34" charset="0"/>
              </a:rPr>
              <a:t>We think with words, therefore to improve thinking, teach vocabulary. -- A. Draper and G. Moeller</a:t>
            </a:r>
          </a:p>
          <a:p>
            <a:endParaRPr lang="en-US" dirty="0">
              <a:latin typeface="Arial Narrow" pitchFamily="34" charset="0"/>
            </a:endParaRPr>
          </a:p>
        </p:txBody>
      </p:sp>
    </p:spTree>
    <p:extLst>
      <p:ext uri="{BB962C8B-B14F-4D97-AF65-F5344CB8AC3E}">
        <p14:creationId xmlns:p14="http://schemas.microsoft.com/office/powerpoint/2010/main" val="96700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2139696" cy="990600"/>
          </a:xfrm>
        </p:spPr>
        <p:txBody>
          <a:bodyPr/>
          <a:lstStyle/>
          <a:p>
            <a:r>
              <a:rPr lang="en-US" dirty="0" smtClean="0"/>
              <a:t>In your numbered group…</a:t>
            </a:r>
            <a:endParaRPr lang="en-US" dirty="0"/>
          </a:p>
        </p:txBody>
      </p:sp>
      <p:sp>
        <p:nvSpPr>
          <p:cNvPr id="4" name="Text Placeholder 3"/>
          <p:cNvSpPr>
            <a:spLocks noGrp="1"/>
          </p:cNvSpPr>
          <p:nvPr>
            <p:ph type="body" sz="half" idx="2"/>
          </p:nvPr>
        </p:nvSpPr>
        <p:spPr>
          <a:xfrm>
            <a:off x="152400" y="1600200"/>
            <a:ext cx="2444497" cy="4773967"/>
          </a:xfrm>
        </p:spPr>
        <p:txBody>
          <a:bodyPr>
            <a:normAutofit/>
          </a:bodyPr>
          <a:lstStyle/>
          <a:p>
            <a:pPr marL="342900" indent="-342900">
              <a:buFont typeface="+mj-lt"/>
              <a:buAutoNum type="arabicPeriod"/>
            </a:pPr>
            <a:r>
              <a:rPr lang="en-US" sz="1600" dirty="0" smtClean="0"/>
              <a:t>Find Tier Two vocabulary that is possibly worth teaching.</a:t>
            </a:r>
          </a:p>
          <a:p>
            <a:pPr marL="342900" indent="-342900">
              <a:buFont typeface="+mj-lt"/>
              <a:buAutoNum type="arabicPeriod"/>
            </a:pPr>
            <a:r>
              <a:rPr lang="en-US" sz="1600" dirty="0" smtClean="0"/>
              <a:t>Place the word and line number in the appropriate quadrant of the matrix.</a:t>
            </a:r>
          </a:p>
          <a:p>
            <a:pPr marL="342900" indent="-342900">
              <a:buFont typeface="+mj-lt"/>
              <a:buAutoNum type="arabicPeriod"/>
            </a:pPr>
            <a:r>
              <a:rPr lang="en-US" sz="1600" dirty="0" smtClean="0"/>
              <a:t>Choose a maximum of three words for the bottom left quadrant.</a:t>
            </a:r>
          </a:p>
          <a:p>
            <a:pPr marL="342900" indent="-342900">
              <a:buFont typeface="+mj-lt"/>
              <a:buAutoNum type="arabicPeriod"/>
            </a:pPr>
            <a:r>
              <a:rPr lang="en-US" sz="1600" dirty="0" smtClean="0"/>
              <a:t>Discuss the best way to instruct students in these words (e.g. text-dependent question, concept mapping, etc.)</a:t>
            </a:r>
            <a:endParaRPr lang="en-US" sz="1600"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1800" y="762000"/>
            <a:ext cx="5867400" cy="5638800"/>
          </a:xfrm>
          <a:prstGeom prst="rect">
            <a:avLst/>
          </a:prstGeom>
          <a:ln/>
        </p:spPr>
        <p:style>
          <a:lnRef idx="2">
            <a:schemeClr val="accent5">
              <a:shade val="50000"/>
            </a:schemeClr>
          </a:lnRef>
          <a:fillRef idx="1">
            <a:schemeClr val="accent5"/>
          </a:fillRef>
          <a:effectRef idx="0">
            <a:schemeClr val="accent5"/>
          </a:effectRef>
          <a:fontRef idx="minor">
            <a:schemeClr val="lt1"/>
          </a:fontRef>
        </p:style>
      </p:pic>
      <p:sp>
        <p:nvSpPr>
          <p:cNvPr id="3" name="5-Point Star 2"/>
          <p:cNvSpPr/>
          <p:nvPr/>
        </p:nvSpPr>
        <p:spPr>
          <a:xfrm>
            <a:off x="4419600" y="22860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4572000" y="4800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865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Tier 2</a:t>
            </a:r>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a:hlinkClick r:id="rId2"/>
              </a:rPr>
              <a:t>://</a:t>
            </a:r>
            <a:r>
              <a:rPr lang="en-US" dirty="0" smtClean="0">
                <a:hlinkClick r:id="rId2"/>
              </a:rPr>
              <a:t>www.ldoceonline.com/dictionary/determine</a:t>
            </a:r>
            <a:endParaRPr lang="en-US" dirty="0" smtClean="0"/>
          </a:p>
          <a:p>
            <a:endParaRPr lang="en-US" dirty="0"/>
          </a:p>
          <a:p>
            <a:r>
              <a:rPr lang="en-US" dirty="0">
                <a:hlinkClick r:id="rId3"/>
              </a:rPr>
              <a:t>http://www.collinsdictionary.com/dictionary</a:t>
            </a:r>
            <a:r>
              <a:rPr lang="en-US" dirty="0" smtClean="0">
                <a:hlinkClick r:id="rId3"/>
              </a:rPr>
              <a:t>/</a:t>
            </a:r>
            <a:r>
              <a:rPr lang="en-US" dirty="0" smtClean="0"/>
              <a:t> </a:t>
            </a:r>
          </a:p>
          <a:p>
            <a:endParaRPr lang="en-US" dirty="0"/>
          </a:p>
          <a:p>
            <a:endParaRPr lang="en-US" dirty="0" smtClean="0"/>
          </a:p>
          <a:p>
            <a:endParaRPr lang="en-US" dirty="0"/>
          </a:p>
          <a:p>
            <a:r>
              <a:rPr lang="en-US" dirty="0" smtClean="0"/>
              <a:t>What strategies might be helpful in teaching the important Tier 2 words you highlighted in the left hand column of the matrix?</a:t>
            </a:r>
          </a:p>
          <a:p>
            <a:pPr lvl="1"/>
            <a:r>
              <a:rPr lang="en-US" dirty="0" smtClean="0"/>
              <a:t>How do the strategies change when there are ample context clues?</a:t>
            </a:r>
            <a:endParaRPr lang="en-US" dirty="0"/>
          </a:p>
        </p:txBody>
      </p:sp>
      <p:sp>
        <p:nvSpPr>
          <p:cNvPr id="4" name="Diagonal Stripe 3"/>
          <p:cNvSpPr/>
          <p:nvPr/>
        </p:nvSpPr>
        <p:spPr>
          <a:xfrm>
            <a:off x="1295400" y="3505200"/>
            <a:ext cx="5943600" cy="152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2768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the Text</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388425"/>
            <a:ext cx="7086599" cy="5357961"/>
          </a:xfrm>
        </p:spPr>
      </p:pic>
    </p:spTree>
    <p:extLst>
      <p:ext uri="{BB962C8B-B14F-4D97-AF65-F5344CB8AC3E}">
        <p14:creationId xmlns:p14="http://schemas.microsoft.com/office/powerpoint/2010/main" val="76988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Jigsaw seminar</a:t>
            </a:r>
            <a:endParaRPr lang="en-US" dirty="0"/>
          </a:p>
        </p:txBody>
      </p:sp>
      <p:sp>
        <p:nvSpPr>
          <p:cNvPr id="3" name="Text Placeholder 2"/>
          <p:cNvSpPr>
            <a:spLocks noGrp="1"/>
          </p:cNvSpPr>
          <p:nvPr>
            <p:ph type="body" idx="1"/>
          </p:nvPr>
        </p:nvSpPr>
        <p:spPr/>
        <p:txBody>
          <a:bodyPr/>
          <a:lstStyle/>
          <a:p>
            <a:r>
              <a:rPr lang="en-US" dirty="0" smtClean="0"/>
              <a:t>Compare, Contrast, Synthesize &amp; Make Meaning…</a:t>
            </a:r>
          </a:p>
          <a:p>
            <a:r>
              <a:rPr lang="en-US" dirty="0" smtClean="0"/>
              <a:t>SHARING POINTS OF VIEW WITH MULTIPLE ARTICLES</a:t>
            </a:r>
            <a:endParaRPr lang="en-US" dirty="0"/>
          </a:p>
        </p:txBody>
      </p:sp>
    </p:spTree>
    <p:extLst>
      <p:ext uri="{BB962C8B-B14F-4D97-AF65-F5344CB8AC3E}">
        <p14:creationId xmlns:p14="http://schemas.microsoft.com/office/powerpoint/2010/main" val="415860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JIGSAW SEMINAR GROUPS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1202611"/>
              </p:ext>
            </p:extLst>
          </p:nvPr>
        </p:nvGraphicFramePr>
        <p:xfrm>
          <a:off x="457200" y="1905000"/>
          <a:ext cx="8229600" cy="4114800"/>
        </p:xfrm>
        <a:graphic>
          <a:graphicData uri="http://schemas.openxmlformats.org/drawingml/2006/table">
            <a:tbl>
              <a:tblPr firstRow="1" bandRow="1">
                <a:tableStyleId>{5940675A-B579-460E-94D1-54222C63F5DA}</a:tableStyleId>
              </a:tblPr>
              <a:tblGrid>
                <a:gridCol w="1126156"/>
                <a:gridCol w="5579444"/>
                <a:gridCol w="1524000"/>
              </a:tblGrid>
              <a:tr h="1028700">
                <a:tc>
                  <a:txBody>
                    <a:bodyPr/>
                    <a:lstStyle/>
                    <a:p>
                      <a:r>
                        <a:rPr lang="en-US" b="1" dirty="0" smtClean="0">
                          <a:solidFill>
                            <a:schemeClr val="bg1"/>
                          </a:solidFill>
                        </a:rPr>
                        <a:t>Number 1s</a:t>
                      </a:r>
                      <a:endParaRPr lang="en-US" b="1" dirty="0">
                        <a:solidFill>
                          <a:schemeClr val="bg1"/>
                        </a:solidFill>
                      </a:endParaRPr>
                    </a:p>
                  </a:txBody>
                  <a:tcPr>
                    <a:solidFill>
                      <a:schemeClr val="accent2"/>
                    </a:solidFill>
                  </a:tcPr>
                </a:tc>
                <a:tc>
                  <a:txBody>
                    <a:bodyPr/>
                    <a:lstStyle/>
                    <a:p>
                      <a:r>
                        <a:rPr lang="en-US" sz="2400" dirty="0" smtClean="0"/>
                        <a:t>The Land of Leisure: Why Americans</a:t>
                      </a:r>
                      <a:r>
                        <a:rPr lang="en-US" sz="2400" baseline="0" dirty="0" smtClean="0"/>
                        <a:t> Have Plenty of Time to Read This</a:t>
                      </a:r>
                      <a:endParaRPr lang="en-US" sz="2400" dirty="0"/>
                    </a:p>
                  </a:txBody>
                  <a:tcPr/>
                </a:tc>
                <a:tc>
                  <a:txBody>
                    <a:bodyPr/>
                    <a:lstStyle/>
                    <a:p>
                      <a:r>
                        <a:rPr lang="en-US" dirty="0" smtClean="0"/>
                        <a:t>Blue</a:t>
                      </a:r>
                      <a:endParaRPr lang="en-US" dirty="0"/>
                    </a:p>
                  </a:txBody>
                  <a:tcPr>
                    <a:solidFill>
                      <a:srgbClr val="0070C0"/>
                    </a:solidFill>
                  </a:tcPr>
                </a:tc>
              </a:tr>
              <a:tr h="1028700">
                <a:tc>
                  <a:txBody>
                    <a:bodyPr/>
                    <a:lstStyle/>
                    <a:p>
                      <a:r>
                        <a:rPr lang="en-US" b="1" dirty="0" smtClean="0">
                          <a:solidFill>
                            <a:schemeClr val="bg1"/>
                          </a:solidFill>
                        </a:rPr>
                        <a:t>Number 2s</a:t>
                      </a:r>
                      <a:endParaRPr lang="en-US" b="1" dirty="0">
                        <a:solidFill>
                          <a:schemeClr val="bg1"/>
                        </a:solidFill>
                      </a:endParaRPr>
                    </a:p>
                  </a:txBody>
                  <a:tcPr>
                    <a:solidFill>
                      <a:schemeClr val="accent2"/>
                    </a:solidFill>
                  </a:tcPr>
                </a:tc>
                <a:tc>
                  <a:txBody>
                    <a:bodyPr/>
                    <a:lstStyle/>
                    <a:p>
                      <a:r>
                        <a:rPr lang="en-US" sz="2400" dirty="0" smtClean="0"/>
                        <a:t>Inconspicuous Consumption: A New Theory of the Leisure Class</a:t>
                      </a:r>
                      <a:endParaRPr lang="en-US" sz="2400" dirty="0"/>
                    </a:p>
                  </a:txBody>
                  <a:tcPr/>
                </a:tc>
                <a:tc>
                  <a:txBody>
                    <a:bodyPr/>
                    <a:lstStyle/>
                    <a:p>
                      <a:r>
                        <a:rPr lang="en-US" dirty="0" smtClean="0"/>
                        <a:t>Yellow</a:t>
                      </a:r>
                      <a:endParaRPr lang="en-US" dirty="0"/>
                    </a:p>
                  </a:txBody>
                  <a:tcPr>
                    <a:solidFill>
                      <a:srgbClr val="FFFF00"/>
                    </a:solidFill>
                  </a:tcPr>
                </a:tc>
              </a:tr>
              <a:tr h="1028700">
                <a:tc>
                  <a:txBody>
                    <a:bodyPr/>
                    <a:lstStyle/>
                    <a:p>
                      <a:r>
                        <a:rPr lang="en-US" b="1" dirty="0" smtClean="0">
                          <a:solidFill>
                            <a:schemeClr val="bg1"/>
                          </a:solidFill>
                        </a:rPr>
                        <a:t>Number 3s</a:t>
                      </a:r>
                      <a:endParaRPr lang="en-US" b="1" dirty="0">
                        <a:solidFill>
                          <a:schemeClr val="bg1"/>
                        </a:solidFill>
                      </a:endParaRPr>
                    </a:p>
                  </a:txBody>
                  <a:tcPr>
                    <a:solidFill>
                      <a:schemeClr val="accent2"/>
                    </a:solidFill>
                  </a:tcPr>
                </a:tc>
                <a:tc>
                  <a:txBody>
                    <a:bodyPr/>
                    <a:lstStyle/>
                    <a:p>
                      <a:r>
                        <a:rPr lang="en-US" sz="2400" dirty="0" smtClean="0"/>
                        <a:t>How the 2 Americas Spend Their</a:t>
                      </a:r>
                      <a:r>
                        <a:rPr lang="en-US" sz="2400" baseline="0" dirty="0" smtClean="0"/>
                        <a:t> Time</a:t>
                      </a:r>
                      <a:endParaRPr lang="en-US" sz="2400" dirty="0"/>
                    </a:p>
                  </a:txBody>
                  <a:tcPr/>
                </a:tc>
                <a:tc>
                  <a:txBody>
                    <a:bodyPr/>
                    <a:lstStyle/>
                    <a:p>
                      <a:r>
                        <a:rPr lang="en-US" dirty="0" smtClean="0"/>
                        <a:t>Pink</a:t>
                      </a:r>
                      <a:endParaRPr lang="en-US" dirty="0"/>
                    </a:p>
                  </a:txBody>
                  <a:tcPr>
                    <a:solidFill>
                      <a:schemeClr val="accent6">
                        <a:lumMod val="20000"/>
                        <a:lumOff val="80000"/>
                      </a:schemeClr>
                    </a:solidFill>
                  </a:tcPr>
                </a:tc>
              </a:tr>
              <a:tr h="1028700">
                <a:tc>
                  <a:txBody>
                    <a:bodyPr/>
                    <a:lstStyle/>
                    <a:p>
                      <a:r>
                        <a:rPr lang="en-US" b="1" dirty="0" smtClean="0">
                          <a:solidFill>
                            <a:schemeClr val="bg1"/>
                          </a:solidFill>
                        </a:rPr>
                        <a:t>Number</a:t>
                      </a:r>
                      <a:r>
                        <a:rPr lang="en-US" b="1" baseline="0" dirty="0" smtClean="0">
                          <a:solidFill>
                            <a:schemeClr val="bg1"/>
                          </a:solidFill>
                        </a:rPr>
                        <a:t> 4s</a:t>
                      </a:r>
                      <a:endParaRPr lang="en-US" b="1" dirty="0">
                        <a:solidFill>
                          <a:schemeClr val="bg1"/>
                        </a:solidFill>
                      </a:endParaRPr>
                    </a:p>
                  </a:txBody>
                  <a:tcPr>
                    <a:solidFill>
                      <a:schemeClr val="accent2"/>
                    </a:solidFill>
                  </a:tcPr>
                </a:tc>
                <a:tc>
                  <a:txBody>
                    <a:bodyPr/>
                    <a:lstStyle/>
                    <a:p>
                      <a:r>
                        <a:rPr lang="en-US" sz="2400" dirty="0" smtClean="0"/>
                        <a:t>Lazy</a:t>
                      </a:r>
                      <a:r>
                        <a:rPr lang="en-US" sz="2400" baseline="0" dirty="0" smtClean="0"/>
                        <a:t> in America: An Incomplete Social History</a:t>
                      </a:r>
                      <a:endParaRPr lang="en-US" sz="2400" dirty="0"/>
                    </a:p>
                  </a:txBody>
                  <a:tcPr/>
                </a:tc>
                <a:tc>
                  <a:txBody>
                    <a:bodyPr/>
                    <a:lstStyle/>
                    <a:p>
                      <a:r>
                        <a:rPr lang="en-US" dirty="0" smtClean="0"/>
                        <a:t>Green</a:t>
                      </a:r>
                      <a:endParaRPr lang="en-US" dirty="0"/>
                    </a:p>
                  </a:txBody>
                  <a:tcPr>
                    <a:solidFill>
                      <a:srgbClr val="92D050"/>
                    </a:solidFill>
                  </a:tcPr>
                </a:tc>
              </a:tr>
            </a:tbl>
          </a:graphicData>
        </a:graphic>
      </p:graphicFrame>
    </p:spTree>
    <p:extLst>
      <p:ext uri="{BB962C8B-B14F-4D97-AF65-F5344CB8AC3E}">
        <p14:creationId xmlns:p14="http://schemas.microsoft.com/office/powerpoint/2010/main" val="4237607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19200"/>
            <a:ext cx="21404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JIGSAW SEMINAR INSTRUCTIONS</a:t>
            </a:r>
            <a:endParaRPr lang="en-US" dirty="0"/>
          </a:p>
        </p:txBody>
      </p:sp>
      <p:sp>
        <p:nvSpPr>
          <p:cNvPr id="3" name="Text Placeholder 2"/>
          <p:cNvSpPr>
            <a:spLocks noGrp="1"/>
          </p:cNvSpPr>
          <p:nvPr>
            <p:ph type="body" idx="1"/>
          </p:nvPr>
        </p:nvSpPr>
        <p:spPr/>
        <p:txBody>
          <a:bodyPr/>
          <a:lstStyle/>
          <a:p>
            <a:pPr algn="l"/>
            <a:r>
              <a:rPr lang="en-US" dirty="0" smtClean="0"/>
              <a:t>EXPERT GROUPS</a:t>
            </a:r>
            <a:endParaRPr lang="en-US" dirty="0"/>
          </a:p>
        </p:txBody>
      </p:sp>
      <p:sp>
        <p:nvSpPr>
          <p:cNvPr id="4" name="Content Placeholder 3"/>
          <p:cNvSpPr>
            <a:spLocks noGrp="1"/>
          </p:cNvSpPr>
          <p:nvPr>
            <p:ph sz="half" idx="2"/>
          </p:nvPr>
        </p:nvSpPr>
        <p:spPr>
          <a:xfrm>
            <a:off x="457200" y="2438400"/>
            <a:ext cx="3931920" cy="4191000"/>
          </a:xfrm>
        </p:spPr>
        <p:txBody>
          <a:bodyPr>
            <a:normAutofit lnSpcReduction="10000"/>
          </a:bodyPr>
          <a:lstStyle/>
          <a:p>
            <a:r>
              <a:rPr lang="en-US" dirty="0" smtClean="0"/>
              <a:t>Read the same article.</a:t>
            </a:r>
          </a:p>
          <a:p>
            <a:r>
              <a:rPr lang="en-US" dirty="0" smtClean="0"/>
              <a:t>Discuss article:</a:t>
            </a:r>
          </a:p>
          <a:p>
            <a:pPr lvl="1"/>
            <a:r>
              <a:rPr lang="en-US" dirty="0" smtClean="0"/>
              <a:t>What is the main idea or claim of the article?</a:t>
            </a:r>
          </a:p>
          <a:p>
            <a:pPr lvl="1"/>
            <a:r>
              <a:rPr lang="en-US" dirty="0" smtClean="0"/>
              <a:t>How is this supported?</a:t>
            </a:r>
          </a:p>
          <a:p>
            <a:pPr lvl="1"/>
            <a:r>
              <a:rPr lang="en-US" dirty="0" smtClean="0"/>
              <a:t>What are the most interesting aspects of the article?</a:t>
            </a:r>
          </a:p>
          <a:p>
            <a:r>
              <a:rPr lang="en-US" dirty="0" smtClean="0"/>
              <a:t>Identify a 25-50 word summary of your article to share with your seminar group.</a:t>
            </a:r>
            <a:endParaRPr lang="en-US" dirty="0"/>
          </a:p>
        </p:txBody>
      </p:sp>
      <p:sp>
        <p:nvSpPr>
          <p:cNvPr id="5" name="Text Placeholder 4"/>
          <p:cNvSpPr>
            <a:spLocks noGrp="1"/>
          </p:cNvSpPr>
          <p:nvPr>
            <p:ph type="body" sz="quarter" idx="3"/>
          </p:nvPr>
        </p:nvSpPr>
        <p:spPr/>
        <p:txBody>
          <a:bodyPr/>
          <a:lstStyle/>
          <a:p>
            <a:pPr algn="r"/>
            <a:r>
              <a:rPr lang="en-US" dirty="0" smtClean="0"/>
              <a:t>SEMINAR GROUPS</a:t>
            </a:r>
            <a:endParaRPr lang="en-US" dirty="0"/>
          </a:p>
        </p:txBody>
      </p:sp>
      <p:sp>
        <p:nvSpPr>
          <p:cNvPr id="6" name="Content Placeholder 5"/>
          <p:cNvSpPr>
            <a:spLocks noGrp="1"/>
          </p:cNvSpPr>
          <p:nvPr>
            <p:ph sz="quarter" idx="4"/>
          </p:nvPr>
        </p:nvSpPr>
        <p:spPr>
          <a:xfrm>
            <a:off x="4754880" y="2438400"/>
            <a:ext cx="3931920" cy="4267200"/>
          </a:xfrm>
        </p:spPr>
        <p:txBody>
          <a:bodyPr>
            <a:normAutofit fontScale="85000" lnSpcReduction="10000"/>
          </a:bodyPr>
          <a:lstStyle/>
          <a:p>
            <a:r>
              <a:rPr lang="en-US" dirty="0" smtClean="0"/>
              <a:t>Meet in a group of 4 (representing the 4 articles).</a:t>
            </a:r>
          </a:p>
          <a:p>
            <a:r>
              <a:rPr lang="en-US" dirty="0" smtClean="0"/>
              <a:t>Everyone share their summary.</a:t>
            </a:r>
          </a:p>
          <a:p>
            <a:r>
              <a:rPr lang="en-US" dirty="0" smtClean="0"/>
              <a:t>Go through each of the seminar questions.</a:t>
            </a:r>
          </a:p>
          <a:p>
            <a:r>
              <a:rPr lang="en-US" dirty="0" smtClean="0"/>
              <a:t>Each person must “speak” at LEAST once for each seminar question, noting something from their article that is related to the question.</a:t>
            </a:r>
          </a:p>
          <a:p>
            <a:r>
              <a:rPr lang="en-US" dirty="0" smtClean="0"/>
              <a:t>People can speak generally (without evidence) about the topic after they have shared evidence.</a:t>
            </a:r>
            <a:endParaRPr lang="en-US" dirty="0"/>
          </a:p>
        </p:txBody>
      </p:sp>
    </p:spTree>
    <p:extLst>
      <p:ext uri="{BB962C8B-B14F-4D97-AF65-F5344CB8AC3E}">
        <p14:creationId xmlns:p14="http://schemas.microsoft.com/office/powerpoint/2010/main" val="417874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Annotation</a:t>
            </a:r>
            <a:endParaRPr lang="en-US" dirty="0"/>
          </a:p>
        </p:txBody>
      </p:sp>
      <p:sp>
        <p:nvSpPr>
          <p:cNvPr id="3" name="Content Placeholder 2"/>
          <p:cNvSpPr>
            <a:spLocks noGrp="1"/>
          </p:cNvSpPr>
          <p:nvPr>
            <p:ph idx="1"/>
          </p:nvPr>
        </p:nvSpPr>
        <p:spPr/>
        <p:txBody>
          <a:bodyPr/>
          <a:lstStyle/>
          <a:p>
            <a:r>
              <a:rPr lang="en-US" dirty="0" smtClean="0"/>
              <a:t>Write a few words at the top of each article as people share their summaries with you.</a:t>
            </a:r>
          </a:p>
          <a:p>
            <a:endParaRPr lang="en-US" dirty="0" smtClean="0"/>
          </a:p>
          <a:p>
            <a:r>
              <a:rPr lang="en-US" dirty="0" smtClean="0"/>
              <a:t>When a person in your group mentions a piece of evidence, they should point out the article and line number.</a:t>
            </a:r>
          </a:p>
          <a:p>
            <a:endParaRPr lang="en-US" dirty="0" smtClean="0"/>
          </a:p>
          <a:p>
            <a:r>
              <a:rPr lang="en-US" dirty="0" smtClean="0"/>
              <a:t>Each person should then underline, highlight, or mark up that evidence.</a:t>
            </a:r>
          </a:p>
          <a:p>
            <a:endParaRPr lang="en-US" dirty="0"/>
          </a:p>
          <a:p>
            <a:endParaRPr lang="en-US" dirty="0"/>
          </a:p>
        </p:txBody>
      </p:sp>
    </p:spTree>
    <p:extLst>
      <p:ext uri="{BB962C8B-B14F-4D97-AF65-F5344CB8AC3E}">
        <p14:creationId xmlns:p14="http://schemas.microsoft.com/office/powerpoint/2010/main" val="28216649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Seminar Questions</a:t>
            </a:r>
            <a:endParaRPr lang="en-US" dirty="0"/>
          </a:p>
        </p:txBody>
      </p:sp>
      <p:sp>
        <p:nvSpPr>
          <p:cNvPr id="3" name="Content Placeholder 2"/>
          <p:cNvSpPr>
            <a:spLocks noGrp="1"/>
          </p:cNvSpPr>
          <p:nvPr>
            <p:ph idx="1"/>
          </p:nvPr>
        </p:nvSpPr>
        <p:spPr/>
        <p:txBody>
          <a:bodyPr/>
          <a:lstStyle/>
          <a:p>
            <a:r>
              <a:rPr lang="en-US" dirty="0" smtClean="0"/>
              <a:t>Is laziness synonymous with leisure?</a:t>
            </a:r>
          </a:p>
          <a:p>
            <a:endParaRPr lang="en-US" dirty="0"/>
          </a:p>
          <a:p>
            <a:r>
              <a:rPr lang="en-US" dirty="0" smtClean="0"/>
              <a:t>Who gets leisure time? Are there differences amongst groups and classifications of people? Why or why not?</a:t>
            </a:r>
          </a:p>
          <a:p>
            <a:endParaRPr lang="en-US" dirty="0"/>
          </a:p>
          <a:p>
            <a:r>
              <a:rPr lang="en-US" dirty="0" smtClean="0"/>
              <a:t>How is consumption related to the leisure class?</a:t>
            </a:r>
          </a:p>
          <a:p>
            <a:endParaRPr lang="en-US" dirty="0"/>
          </a:p>
          <a:p>
            <a:r>
              <a:rPr lang="en-US" dirty="0" smtClean="0"/>
              <a:t>Why is there a debate over leisure time and the leisure class?</a:t>
            </a:r>
            <a:endParaRPr lang="en-US" dirty="0"/>
          </a:p>
        </p:txBody>
      </p:sp>
      <p:sp>
        <p:nvSpPr>
          <p:cNvPr id="4" name="Flowchart: Document 3"/>
          <p:cNvSpPr/>
          <p:nvPr/>
        </p:nvSpPr>
        <p:spPr>
          <a:xfrm>
            <a:off x="2667000" y="5410200"/>
            <a:ext cx="4038600" cy="12954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Answer questions one at a time in your group.</a:t>
            </a:r>
            <a:endParaRPr lang="en-US" sz="2000" dirty="0"/>
          </a:p>
        </p:txBody>
      </p:sp>
    </p:spTree>
    <p:extLst>
      <p:ext uri="{BB962C8B-B14F-4D97-AF65-F5344CB8AC3E}">
        <p14:creationId xmlns:p14="http://schemas.microsoft.com/office/powerpoint/2010/main" val="14715254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 Taking Organizers for Jigsaw Seminar</a:t>
            </a:r>
            <a:endParaRPr lang="en-US" dirty="0"/>
          </a:p>
        </p:txBody>
      </p:sp>
      <p:sp>
        <p:nvSpPr>
          <p:cNvPr id="3" name="Content Placeholder 2"/>
          <p:cNvSpPr>
            <a:spLocks noGrp="1"/>
          </p:cNvSpPr>
          <p:nvPr>
            <p:ph idx="1"/>
          </p:nvPr>
        </p:nvSpPr>
        <p:spPr/>
        <p:txBody>
          <a:bodyPr/>
          <a:lstStyle/>
          <a:p>
            <a:r>
              <a:rPr lang="en-US" dirty="0" smtClean="0"/>
              <a:t>Consider the use of I-Charts to have students take notes at the end of their discussion. </a:t>
            </a:r>
          </a:p>
          <a:p>
            <a:pPr lvl="1"/>
            <a:r>
              <a:rPr lang="en-US" dirty="0" smtClean="0"/>
              <a:t>Ask students to translate something from their shared annotation for each source and then make meaning of it in a 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05388"/>
            <a:ext cx="7162800" cy="389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910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Reflect</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Why use a Jigsaw Seminar?</a:t>
            </a:r>
          </a:p>
          <a:p>
            <a:endParaRPr lang="en-US" dirty="0"/>
          </a:p>
          <a:p>
            <a:r>
              <a:rPr lang="en-US" dirty="0" smtClean="0"/>
              <a:t>What types of questions were asked?</a:t>
            </a:r>
          </a:p>
          <a:p>
            <a:endParaRPr lang="en-US" dirty="0" smtClean="0"/>
          </a:p>
          <a:p>
            <a:r>
              <a:rPr lang="en-US" dirty="0" smtClean="0"/>
              <a:t>How might you tie a writing activity to a Jigsaw Seminar?</a:t>
            </a:r>
          </a:p>
          <a:p>
            <a:endParaRPr lang="en-US" dirty="0" smtClean="0"/>
          </a:p>
          <a:p>
            <a:r>
              <a:rPr lang="en-US" dirty="0" smtClean="0"/>
              <a:t>How might Accountable Talk complement a JS?</a:t>
            </a:r>
          </a:p>
          <a:p>
            <a:endParaRPr lang="en-US" dirty="0" smtClean="0"/>
          </a:p>
          <a:p>
            <a:r>
              <a:rPr lang="en-US" dirty="0" smtClean="0"/>
              <a:t>Why is it important for all students to have all copies of all articles?</a:t>
            </a:r>
          </a:p>
          <a:p>
            <a:endParaRPr lang="en-US" dirty="0" smtClean="0"/>
          </a:p>
          <a:p>
            <a:r>
              <a:rPr lang="en-US" dirty="0" smtClean="0"/>
              <a:t>What extra question would you have asked?</a:t>
            </a:r>
          </a:p>
          <a:p>
            <a:endParaRPr lang="en-US" dirty="0" smtClean="0"/>
          </a:p>
          <a:p>
            <a:r>
              <a:rPr lang="en-US" dirty="0" smtClean="0"/>
              <a:t>What techniques could you use to increase participation?</a:t>
            </a:r>
            <a:endParaRPr lang="en-US" dirty="0"/>
          </a:p>
        </p:txBody>
      </p:sp>
    </p:spTree>
    <p:extLst>
      <p:ext uri="{BB962C8B-B14F-4D97-AF65-F5344CB8AC3E}">
        <p14:creationId xmlns:p14="http://schemas.microsoft.com/office/powerpoint/2010/main" val="2862456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Talk &amp; Think About Words</a:t>
            </a:r>
            <a:endParaRPr lang="en-US" dirty="0"/>
          </a:p>
        </p:txBody>
      </p:sp>
      <p:sp>
        <p:nvSpPr>
          <p:cNvPr id="3" name="Content Placeholder 2"/>
          <p:cNvSpPr>
            <a:spLocks noGrp="1"/>
          </p:cNvSpPr>
          <p:nvPr>
            <p:ph idx="1"/>
          </p:nvPr>
        </p:nvSpPr>
        <p:spPr/>
        <p:txBody>
          <a:bodyPr/>
          <a:lstStyle/>
          <a:p>
            <a:r>
              <a:rPr lang="en-US" dirty="0" smtClean="0"/>
              <a:t>Close Reads</a:t>
            </a:r>
          </a:p>
          <a:p>
            <a:r>
              <a:rPr lang="en-US" dirty="0" smtClean="0"/>
              <a:t>Document Based Questions</a:t>
            </a:r>
          </a:p>
          <a:p>
            <a:r>
              <a:rPr lang="en-US" dirty="0" smtClean="0"/>
              <a:t>Readings for Discussions</a:t>
            </a:r>
          </a:p>
          <a:p>
            <a:r>
              <a:rPr lang="en-US" dirty="0" smtClean="0"/>
              <a:t>Current Events</a:t>
            </a:r>
          </a:p>
          <a:p>
            <a:r>
              <a:rPr lang="en-US" dirty="0" smtClean="0"/>
              <a:t>Etc.</a:t>
            </a:r>
          </a:p>
          <a:p>
            <a:endParaRPr lang="en-US" dirty="0"/>
          </a:p>
          <a:p>
            <a:endParaRPr lang="en-US" dirty="0" smtClean="0"/>
          </a:p>
          <a:p>
            <a:endParaRPr lang="en-US" dirty="0"/>
          </a:p>
          <a:p>
            <a:r>
              <a:rPr lang="en-US" dirty="0" smtClean="0"/>
              <a:t>Building bridges to true comprehension…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90750"/>
            <a:ext cx="3784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765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Topics &amp; Discussion Questions</a:t>
            </a:r>
            <a:endParaRPr lang="en-US" dirty="0"/>
          </a:p>
        </p:txBody>
      </p:sp>
      <p:sp>
        <p:nvSpPr>
          <p:cNvPr id="3" name="Content Placeholder 2"/>
          <p:cNvSpPr>
            <a:spLocks noGrp="1"/>
          </p:cNvSpPr>
          <p:nvPr>
            <p:ph idx="1"/>
          </p:nvPr>
        </p:nvSpPr>
        <p:spPr/>
        <p:txBody>
          <a:bodyPr/>
          <a:lstStyle/>
          <a:p>
            <a:r>
              <a:rPr lang="en-US" dirty="0" smtClean="0"/>
              <a:t>What makes a great discussion question?</a:t>
            </a:r>
          </a:p>
          <a:p>
            <a:pPr lvl="1"/>
            <a:r>
              <a:rPr lang="en-US" dirty="0" smtClean="0"/>
              <a:t>Depends on what type of discussion?</a:t>
            </a:r>
          </a:p>
          <a:p>
            <a:pPr lvl="1"/>
            <a:r>
              <a:rPr lang="en-US" dirty="0" smtClean="0"/>
              <a:t>Controversial Issue? Or seminar to get to the bottom of something? Or comparison and contrast? Or…</a:t>
            </a:r>
          </a:p>
          <a:p>
            <a:r>
              <a:rPr lang="en-US" dirty="0" smtClean="0"/>
              <a:t>Discuss your questions at your table. Help one another refine the question.</a:t>
            </a:r>
          </a:p>
          <a:p>
            <a:r>
              <a:rPr lang="en-US" dirty="0" smtClean="0"/>
              <a:t>Remember, as you develop your sources, you will likely change your question a bit.</a:t>
            </a:r>
          </a:p>
          <a:p>
            <a:r>
              <a:rPr lang="en-US" dirty="0" smtClean="0"/>
              <a:t>Make sure to fill out Sue’s form to get paid your $30!</a:t>
            </a:r>
          </a:p>
        </p:txBody>
      </p:sp>
    </p:spTree>
    <p:extLst>
      <p:ext uri="{BB962C8B-B14F-4D97-AF65-F5344CB8AC3E}">
        <p14:creationId xmlns:p14="http://schemas.microsoft.com/office/powerpoint/2010/main" val="1036208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Registration</a:t>
            </a:r>
            <a:endParaRPr lang="en-US" dirty="0"/>
          </a:p>
        </p:txBody>
      </p:sp>
      <p:sp>
        <p:nvSpPr>
          <p:cNvPr id="6" name="Content Placeholder 5"/>
          <p:cNvSpPr>
            <a:spLocks noGrp="1"/>
          </p:cNvSpPr>
          <p:nvPr>
            <p:ph idx="1"/>
          </p:nvPr>
        </p:nvSpPr>
        <p:spPr/>
        <p:txBody>
          <a:bodyPr/>
          <a:lstStyle/>
          <a:p>
            <a:endParaRPr lang="en-US"/>
          </a:p>
        </p:txBody>
      </p:sp>
      <p:sp>
        <p:nvSpPr>
          <p:cNvPr id="7" name="Text Placeholder 6"/>
          <p:cNvSpPr>
            <a:spLocks noGrp="1"/>
          </p:cNvSpPr>
          <p:nvPr>
            <p:ph type="body" sz="half" idx="2"/>
          </p:nvPr>
        </p:nvSpPr>
        <p:spPr>
          <a:xfrm>
            <a:off x="304800" y="2130552"/>
            <a:ext cx="2292097" cy="4243615"/>
          </a:xfrm>
        </p:spPr>
        <p:txBody>
          <a:bodyPr/>
          <a:lstStyle/>
          <a:p>
            <a:pPr algn="ctr"/>
            <a:r>
              <a:rPr lang="en-US" b="1" dirty="0" smtClean="0"/>
              <a:t>Please join us for the annual NNCSS Conference on Saturday, January 26 at </a:t>
            </a:r>
          </a:p>
          <a:p>
            <a:pPr algn="ctr"/>
            <a:r>
              <a:rPr lang="en-US" b="1" dirty="0" err="1" smtClean="0"/>
              <a:t>Damonte</a:t>
            </a:r>
            <a:r>
              <a:rPr lang="en-US" b="1" dirty="0" smtClean="0"/>
              <a:t> Ranch.</a:t>
            </a:r>
          </a:p>
          <a:p>
            <a:endParaRPr lang="en-US" dirty="0">
              <a:solidFill>
                <a:srgbClr val="002060"/>
              </a:solidFill>
            </a:endParaRPr>
          </a:p>
          <a:p>
            <a:pPr algn="ctr"/>
            <a:r>
              <a:rPr lang="en-US" sz="2000" b="1" dirty="0" smtClean="0">
                <a:solidFill>
                  <a:srgbClr val="002060"/>
                </a:solidFill>
                <a:latin typeface="Bodoni MT Black" pitchFamily="18" charset="0"/>
              </a:rPr>
              <a:t>Learn</a:t>
            </a:r>
          </a:p>
          <a:p>
            <a:pPr algn="ctr"/>
            <a:r>
              <a:rPr lang="en-US" sz="2000" b="1" dirty="0" smtClean="0">
                <a:solidFill>
                  <a:srgbClr val="002060"/>
                </a:solidFill>
                <a:latin typeface="Bodoni MT Black" pitchFamily="18" charset="0"/>
              </a:rPr>
              <a:t>Network</a:t>
            </a:r>
          </a:p>
          <a:p>
            <a:pPr algn="ctr"/>
            <a:r>
              <a:rPr lang="en-US" sz="2000" b="1" dirty="0" smtClean="0">
                <a:solidFill>
                  <a:srgbClr val="002060"/>
                </a:solidFill>
                <a:latin typeface="Bodoni MT Black" pitchFamily="18" charset="0"/>
              </a:rPr>
              <a:t>Be on the cutting edge</a:t>
            </a:r>
          </a:p>
          <a:p>
            <a:pPr algn="ctr"/>
            <a:r>
              <a:rPr lang="en-US" sz="2000" b="1" dirty="0" smtClean="0">
                <a:solidFill>
                  <a:srgbClr val="002060"/>
                </a:solidFill>
                <a:latin typeface="Bodoni MT Black" pitchFamily="18" charset="0"/>
              </a:rPr>
              <a:t>Win prizes</a:t>
            </a:r>
            <a:endParaRPr lang="en-US" sz="2000" b="1" dirty="0">
              <a:solidFill>
                <a:srgbClr val="002060"/>
              </a:solidFill>
              <a:latin typeface="Bodoni MT Black"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3044"/>
            <a:ext cx="5139110" cy="598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668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Tiers of Academic Vocabulary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5197540"/>
              </p:ext>
            </p:extLst>
          </p:nvPr>
        </p:nvGraphicFramePr>
        <p:xfrm>
          <a:off x="152400" y="1600200"/>
          <a:ext cx="8839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5-Point Star 4"/>
          <p:cNvSpPr/>
          <p:nvPr/>
        </p:nvSpPr>
        <p:spPr>
          <a:xfrm>
            <a:off x="3581400" y="2286000"/>
            <a:ext cx="914400" cy="914400"/>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5-Point Star 5"/>
          <p:cNvSpPr/>
          <p:nvPr/>
        </p:nvSpPr>
        <p:spPr>
          <a:xfrm>
            <a:off x="3573379" y="3505200"/>
            <a:ext cx="914400" cy="914400"/>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01223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2 Vocabulary</a:t>
            </a:r>
            <a:endParaRPr lang="en-US" dirty="0"/>
          </a:p>
        </p:txBody>
      </p:sp>
      <p:sp>
        <p:nvSpPr>
          <p:cNvPr id="3" name="Content Placeholder 2"/>
          <p:cNvSpPr>
            <a:spLocks noGrp="1"/>
          </p:cNvSpPr>
          <p:nvPr>
            <p:ph idx="1"/>
          </p:nvPr>
        </p:nvSpPr>
        <p:spPr>
          <a:xfrm>
            <a:off x="457200" y="1524000"/>
            <a:ext cx="8229600" cy="4953000"/>
          </a:xfrm>
        </p:spPr>
        <p:txBody>
          <a:bodyPr>
            <a:normAutofit/>
          </a:bodyPr>
          <a:lstStyle/>
          <a:p>
            <a:r>
              <a:rPr lang="en-US" dirty="0" smtClean="0"/>
              <a:t>represent the more sophisticated vocabulary of written, academic texts (used frequently in these types of texts)</a:t>
            </a:r>
          </a:p>
          <a:p>
            <a:r>
              <a:rPr lang="en-US" dirty="0"/>
              <a:t>t</a:t>
            </a:r>
            <a:r>
              <a:rPr lang="en-US" dirty="0" smtClean="0"/>
              <a:t>he words used by students who have a mature vocabulary</a:t>
            </a:r>
          </a:p>
          <a:p>
            <a:r>
              <a:rPr lang="en-US" dirty="0" smtClean="0"/>
              <a:t>students encounter them less frequently as listeners </a:t>
            </a:r>
          </a:p>
          <a:p>
            <a:r>
              <a:rPr lang="en-US" dirty="0"/>
              <a:t>t</a:t>
            </a:r>
            <a:r>
              <a:rPr lang="en-US" dirty="0" smtClean="0"/>
              <a:t>he lack of redundancy of Tier 2 in oral language, presents challenges to students who primarily meet them in print. </a:t>
            </a:r>
          </a:p>
          <a:p>
            <a:pPr marL="0" indent="0">
              <a:buNone/>
            </a:pPr>
            <a:endParaRPr lang="en-US" dirty="0"/>
          </a:p>
        </p:txBody>
      </p:sp>
      <p:sp>
        <p:nvSpPr>
          <p:cNvPr id="4" name="Flowchart: Predefined Process 3"/>
          <p:cNvSpPr/>
          <p:nvPr/>
        </p:nvSpPr>
        <p:spPr>
          <a:xfrm>
            <a:off x="609600" y="5257800"/>
            <a:ext cx="2438400" cy="14478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Tier 1: Words we speak with regularity.</a:t>
            </a:r>
            <a:endParaRPr lang="en-US" dirty="0"/>
          </a:p>
        </p:txBody>
      </p:sp>
      <p:sp>
        <p:nvSpPr>
          <p:cNvPr id="5" name="Flowchart: Predefined Process 4"/>
          <p:cNvSpPr/>
          <p:nvPr/>
        </p:nvSpPr>
        <p:spPr>
          <a:xfrm>
            <a:off x="6172200" y="5334000"/>
            <a:ext cx="2514600" cy="1371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Tier 3: Domain specific words that we won’t often use out of school.</a:t>
            </a:r>
            <a:endParaRPr lang="en-US" sz="1600" dirty="0"/>
          </a:p>
        </p:txBody>
      </p:sp>
    </p:spTree>
    <p:extLst>
      <p:ext uri="{BB962C8B-B14F-4D97-AF65-F5344CB8AC3E}">
        <p14:creationId xmlns:p14="http://schemas.microsoft.com/office/powerpoint/2010/main" val="1800274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2 &amp; 3 Words</a:t>
            </a:r>
            <a:endParaRPr lang="en-US" dirty="0"/>
          </a:p>
        </p:txBody>
      </p:sp>
      <p:sp>
        <p:nvSpPr>
          <p:cNvPr id="3" name="Content Placeholder 2"/>
          <p:cNvSpPr>
            <a:spLocks noGrp="1"/>
          </p:cNvSpPr>
          <p:nvPr>
            <p:ph idx="1"/>
          </p:nvPr>
        </p:nvSpPr>
        <p:spPr/>
        <p:txBody>
          <a:bodyPr/>
          <a:lstStyle/>
          <a:p>
            <a:r>
              <a:rPr lang="en-US" dirty="0">
                <a:latin typeface="DINOT-Regular"/>
              </a:rPr>
              <a:t>When choosing what </a:t>
            </a:r>
            <a:r>
              <a:rPr lang="en-US" dirty="0" smtClean="0">
                <a:latin typeface="DINOT-Regular"/>
              </a:rPr>
              <a:t>Tier </a:t>
            </a:r>
            <a:r>
              <a:rPr lang="en-US" dirty="0">
                <a:latin typeface="DINOT-Regular"/>
              </a:rPr>
              <a:t>T</a:t>
            </a:r>
            <a:r>
              <a:rPr lang="en-US" dirty="0" smtClean="0">
                <a:latin typeface="DINOT-Regular"/>
              </a:rPr>
              <a:t>wo </a:t>
            </a:r>
            <a:r>
              <a:rPr lang="en-US" dirty="0">
                <a:latin typeface="DINOT-Regular"/>
              </a:rPr>
              <a:t>or </a:t>
            </a:r>
            <a:r>
              <a:rPr lang="en-US" dirty="0" smtClean="0">
                <a:latin typeface="DINOT-Regular"/>
              </a:rPr>
              <a:t>Tier </a:t>
            </a:r>
            <a:r>
              <a:rPr lang="en-US" dirty="0">
                <a:latin typeface="DINOT-Regular"/>
              </a:rPr>
              <a:t>T</a:t>
            </a:r>
            <a:r>
              <a:rPr lang="en-US" dirty="0" smtClean="0">
                <a:latin typeface="DINOT-Regular"/>
              </a:rPr>
              <a:t>hree </a:t>
            </a:r>
            <a:r>
              <a:rPr lang="en-US" dirty="0">
                <a:latin typeface="DINOT-Regular"/>
              </a:rPr>
              <a:t>words to explicitly teach and reinforce with students, </a:t>
            </a:r>
            <a:r>
              <a:rPr lang="en-US" dirty="0" smtClean="0">
                <a:latin typeface="DINOT-Regular"/>
              </a:rPr>
              <a:t>consider the </a:t>
            </a:r>
            <a:r>
              <a:rPr lang="en-US" dirty="0">
                <a:latin typeface="DINOT-Regular"/>
              </a:rPr>
              <a:t>following questions you might ask yourself</a:t>
            </a:r>
            <a:r>
              <a:rPr lang="en-US" dirty="0" smtClean="0">
                <a:latin typeface="DINOT-Regular"/>
              </a:rPr>
              <a:t>:</a:t>
            </a:r>
          </a:p>
          <a:p>
            <a:pPr marL="0" indent="0">
              <a:buNone/>
            </a:pPr>
            <a:endParaRPr lang="en-US" dirty="0">
              <a:latin typeface="DINOT-Regular"/>
            </a:endParaRPr>
          </a:p>
          <a:p>
            <a:pPr lvl="1"/>
            <a:r>
              <a:rPr lang="en-US" dirty="0" smtClean="0">
                <a:latin typeface="DINOT-Regular"/>
              </a:rPr>
              <a:t>Which </a:t>
            </a:r>
            <a:r>
              <a:rPr lang="en-US" dirty="0">
                <a:latin typeface="DINOT-Regular"/>
              </a:rPr>
              <a:t>words are most important to understanding the text we are going to read and/or </a:t>
            </a:r>
            <a:r>
              <a:rPr lang="en-US" dirty="0" smtClean="0">
                <a:latin typeface="DINOT-Regular"/>
              </a:rPr>
              <a:t>the concept </a:t>
            </a:r>
            <a:r>
              <a:rPr lang="en-US" dirty="0">
                <a:latin typeface="DINOT-Regular"/>
              </a:rPr>
              <a:t>we are about to study?</a:t>
            </a:r>
          </a:p>
          <a:p>
            <a:pPr lvl="1"/>
            <a:r>
              <a:rPr lang="en-US" dirty="0" smtClean="0">
                <a:latin typeface="DINOT-Regular"/>
              </a:rPr>
              <a:t>Which </a:t>
            </a:r>
            <a:r>
              <a:rPr lang="en-US" dirty="0">
                <a:latin typeface="DINOT-Regular"/>
              </a:rPr>
              <a:t>words do students already have prior knowledge of?</a:t>
            </a:r>
          </a:p>
          <a:p>
            <a:pPr lvl="1"/>
            <a:r>
              <a:rPr lang="en-US" dirty="0" smtClean="0">
                <a:latin typeface="DINOT-Regular"/>
              </a:rPr>
              <a:t>Which </a:t>
            </a:r>
            <a:r>
              <a:rPr lang="en-US" dirty="0">
                <a:latin typeface="DINOT-Regular"/>
              </a:rPr>
              <a:t>words can be figured </a:t>
            </a:r>
            <a:r>
              <a:rPr lang="en-US" dirty="0" smtClean="0">
                <a:latin typeface="DINOT-Regular"/>
              </a:rPr>
              <a:t>out using context clues?</a:t>
            </a:r>
            <a:endParaRPr lang="en-US" dirty="0"/>
          </a:p>
        </p:txBody>
      </p:sp>
    </p:spTree>
    <p:extLst>
      <p:ext uri="{BB962C8B-B14F-4D97-AF65-F5344CB8AC3E}">
        <p14:creationId xmlns:p14="http://schemas.microsoft.com/office/powerpoint/2010/main" val="111126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CCSS Writing Standards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0470102"/>
              </p:ext>
            </p:extLst>
          </p:nvPr>
        </p:nvGraphicFramePr>
        <p:xfrm>
          <a:off x="457200" y="1676400"/>
          <a:ext cx="8305800" cy="4648199"/>
        </p:xfrm>
        <a:graphic>
          <a:graphicData uri="http://schemas.openxmlformats.org/drawingml/2006/table">
            <a:tbl>
              <a:tblPr>
                <a:tableStyleId>{5C22544A-7EE6-4342-B048-85BDC9FD1C3A}</a:tableStyleId>
              </a:tblPr>
              <a:tblGrid>
                <a:gridCol w="8305800"/>
              </a:tblGrid>
              <a:tr h="1395740">
                <a:tc>
                  <a:txBody>
                    <a:bodyPr/>
                    <a:lstStyle/>
                    <a:p>
                      <a:pPr algn="l" fontAlgn="b"/>
                      <a:r>
                        <a:rPr lang="en-US" sz="2200" u="none" strike="noStrike" dirty="0" smtClean="0">
                          <a:solidFill>
                            <a:schemeClr val="tx1"/>
                          </a:solidFill>
                          <a:effectLst/>
                        </a:rPr>
                        <a:t>Use </a:t>
                      </a:r>
                      <a:r>
                        <a:rPr lang="en-US" sz="2200" u="none" strike="noStrike" dirty="0">
                          <a:solidFill>
                            <a:schemeClr val="tx1"/>
                          </a:solidFill>
                          <a:effectLst/>
                        </a:rPr>
                        <a:t>varied transitions and sentence structures to link the major sections of the text, create cohesion, and clarify the relationships among complex ideas and concepts.</a:t>
                      </a:r>
                      <a:endParaRPr lang="en-US" sz="2200" b="0" i="0" u="none" strike="noStrike" dirty="0">
                        <a:solidFill>
                          <a:schemeClr val="tx1"/>
                        </a:solidFill>
                        <a:effectLst/>
                        <a:latin typeface="arial"/>
                      </a:endParaRPr>
                    </a:p>
                  </a:txBody>
                  <a:tcPr marL="7620" marR="7620" marT="7620" marB="0" anchor="b"/>
                </a:tc>
              </a:tr>
              <a:tr h="1856719">
                <a:tc>
                  <a:txBody>
                    <a:bodyPr/>
                    <a:lstStyle/>
                    <a:p>
                      <a:pPr algn="l" fontAlgn="b"/>
                      <a:r>
                        <a:rPr lang="en-US" sz="2200" u="none" strike="noStrike" dirty="0" smtClean="0">
                          <a:effectLst/>
                        </a:rPr>
                        <a:t>Use </a:t>
                      </a:r>
                      <a:r>
                        <a:rPr lang="en-US" sz="2200" u="none" strike="noStrike" dirty="0">
                          <a:effectLst/>
                        </a:rPr>
                        <a:t>precise language, domain-specific vocabulary and techniques such as metaphor, simile, and analogy to manage the complexity of the topic; convey a knowledgeable stance in a style that responds to the discipline and context as well as to the expertise of likely readers.</a:t>
                      </a:r>
                      <a:endParaRPr lang="en-US" sz="2200" b="0" i="0" u="none" strike="noStrike" dirty="0">
                        <a:solidFill>
                          <a:srgbClr val="000000"/>
                        </a:solidFill>
                        <a:effectLst/>
                        <a:latin typeface="arial"/>
                      </a:endParaRPr>
                    </a:p>
                  </a:txBody>
                  <a:tcPr marL="7620" marR="7620" marT="7620" marB="0" anchor="b"/>
                </a:tc>
              </a:tr>
              <a:tr h="1395740">
                <a:tc>
                  <a:txBody>
                    <a:bodyPr/>
                    <a:lstStyle/>
                    <a:p>
                      <a:pPr algn="l" fontAlgn="b"/>
                      <a:r>
                        <a:rPr lang="en-US" sz="2200" u="none" strike="noStrike" dirty="0" smtClean="0">
                          <a:effectLst/>
                        </a:rPr>
                        <a:t>Produce </a:t>
                      </a:r>
                      <a:r>
                        <a:rPr lang="en-US" sz="2200" u="none" strike="noStrike" dirty="0">
                          <a:effectLst/>
                        </a:rPr>
                        <a:t>clear and coherent writing in which the development, organization, and style are appropriate to task, purpose, and audience.</a:t>
                      </a:r>
                      <a:endParaRPr lang="en-US" sz="2200" b="0" i="0" u="none" strike="noStrike" dirty="0">
                        <a:solidFill>
                          <a:srgbClr val="000000"/>
                        </a:solidFill>
                        <a:effectLst/>
                        <a:latin typeface="arial"/>
                      </a:endParaRPr>
                    </a:p>
                  </a:txBody>
                  <a:tcPr marL="7620" marR="7620" marT="7620" marB="0" anchor="b"/>
                </a:tc>
              </a:tr>
            </a:tbl>
          </a:graphicData>
        </a:graphic>
      </p:graphicFrame>
    </p:spTree>
    <p:extLst>
      <p:ext uri="{BB962C8B-B14F-4D97-AF65-F5344CB8AC3E}">
        <p14:creationId xmlns:p14="http://schemas.microsoft.com/office/powerpoint/2010/main" val="3317168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CCSS Reading Standards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6624548"/>
              </p:ext>
            </p:extLst>
          </p:nvPr>
        </p:nvGraphicFramePr>
        <p:xfrm>
          <a:off x="152400" y="1676400"/>
          <a:ext cx="8763000" cy="3418840"/>
        </p:xfrm>
        <a:graphic>
          <a:graphicData uri="http://schemas.openxmlformats.org/drawingml/2006/table">
            <a:tbl>
              <a:tblPr>
                <a:tableStyleId>{5C22544A-7EE6-4342-B048-85BDC9FD1C3A}</a:tableStyleId>
              </a:tblPr>
              <a:tblGrid>
                <a:gridCol w="8763000"/>
              </a:tblGrid>
              <a:tr h="1186341">
                <a:tc>
                  <a:txBody>
                    <a:bodyPr/>
                    <a:lstStyle/>
                    <a:p>
                      <a:pPr algn="l" fontAlgn="b"/>
                      <a:r>
                        <a:rPr lang="en-US" sz="2200" u="none" strike="noStrike" dirty="0" smtClean="0">
                          <a:effectLst/>
                        </a:rPr>
                        <a:t>Determine </a:t>
                      </a:r>
                      <a:r>
                        <a:rPr lang="en-US" sz="2200" u="none" strike="noStrike" dirty="0">
                          <a:effectLst/>
                        </a:rPr>
                        <a:t>the central ideas or information of a primary or secondary source; provide an accurate summary that makes clear the relationships among the key details and ideas.</a:t>
                      </a:r>
                      <a:endParaRPr lang="en-US" sz="2200" b="0" i="0" u="none" strike="noStrike" dirty="0">
                        <a:solidFill>
                          <a:srgbClr val="000000"/>
                        </a:solidFill>
                        <a:effectLst/>
                        <a:latin typeface="arial"/>
                      </a:endParaRPr>
                    </a:p>
                  </a:txBody>
                  <a:tcPr marL="7620" marR="7620" marT="7620" marB="0" anchor="b"/>
                </a:tc>
              </a:tr>
              <a:tr h="2232499">
                <a:tc>
                  <a:txBody>
                    <a:bodyPr/>
                    <a:lstStyle/>
                    <a:p>
                      <a:pPr algn="l" fontAlgn="b"/>
                      <a:r>
                        <a:rPr lang="en-US" sz="2200" u="none" strike="noStrike" dirty="0" smtClean="0">
                          <a:effectLst/>
                        </a:rPr>
                        <a:t>Determine </a:t>
                      </a:r>
                      <a:r>
                        <a:rPr lang="en-US" sz="2200" u="none" strike="noStrike" dirty="0">
                          <a:effectLst/>
                        </a:rPr>
                        <a:t>the meaning of words and phrases as they are used in a text, including analyzing how an author uses and refines the meaning of a key term over the course of a text (e.g., how Madison defines faction in Federalist No. 10).</a:t>
                      </a:r>
                      <a:endParaRPr lang="en-US" sz="2200" b="0" i="0" u="none" strike="noStrike" dirty="0">
                        <a:solidFill>
                          <a:srgbClr val="000000"/>
                        </a:solidFill>
                        <a:effectLst/>
                        <a:latin typeface="arial"/>
                      </a:endParaRPr>
                    </a:p>
                  </a:txBody>
                  <a:tcPr marL="7620" marR="7620" marT="7620" marB="0" anchor="b"/>
                </a:tc>
              </a:tr>
            </a:tbl>
          </a:graphicData>
        </a:graphic>
      </p:graphicFrame>
    </p:spTree>
    <p:extLst>
      <p:ext uri="{BB962C8B-B14F-4D97-AF65-F5344CB8AC3E}">
        <p14:creationId xmlns:p14="http://schemas.microsoft.com/office/powerpoint/2010/main" val="2535939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979</TotalTime>
  <Words>2760</Words>
  <Application>Microsoft Office PowerPoint</Application>
  <PresentationFormat>On-screen Show (4:3)</PresentationFormat>
  <Paragraphs>370</Paragraphs>
  <Slides>41</Slides>
  <Notes>2</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Clarity</vt:lpstr>
      <vt:lpstr>Office Theme</vt:lpstr>
      <vt:lpstr>TAH  History Cohort</vt:lpstr>
      <vt:lpstr>PowerPoint Presentation</vt:lpstr>
      <vt:lpstr>Why focus on vocabulary?</vt:lpstr>
      <vt:lpstr>When to Talk &amp; Think About Words</vt:lpstr>
      <vt:lpstr>Three Tiers of Academic Vocabulary</vt:lpstr>
      <vt:lpstr>Tier 2 Vocabulary</vt:lpstr>
      <vt:lpstr>Tier 2 &amp; 3 Words</vt:lpstr>
      <vt:lpstr>Some CCSS Writing Standards</vt:lpstr>
      <vt:lpstr>Some CCSS Reading Standards</vt:lpstr>
      <vt:lpstr>Top 60 Words on the Academic Word List</vt:lpstr>
      <vt:lpstr>Highest Frequency Tier 2 Words</vt:lpstr>
      <vt:lpstr>How might a deep understanding of tier 2 (and to an extent, tier 3) words help students become better writers?</vt:lpstr>
      <vt:lpstr>But this isn’t about a list!</vt:lpstr>
      <vt:lpstr>ACADEMIC VOCABULARY</vt:lpstr>
      <vt:lpstr>Teaching Tier 2</vt:lpstr>
      <vt:lpstr>Academic vocabulary should NOT be taught out of context.</vt:lpstr>
      <vt:lpstr>Words with multiple meanings.</vt:lpstr>
      <vt:lpstr>Teaching Vocabulary During Reading!</vt:lpstr>
      <vt:lpstr>Twenty Most Frequent Prefixes with number of words containing that prefix</vt:lpstr>
      <vt:lpstr>Common Latin &amp; Greek Roots</vt:lpstr>
      <vt:lpstr>Academic Verbs</vt:lpstr>
      <vt:lpstr>TRANSITION &amp; TELLING WORDS/PHRASES</vt:lpstr>
      <vt:lpstr>Activity to identify Tier 2 words in Text</vt:lpstr>
      <vt:lpstr>Highlight/Underline the Text (different colors)</vt:lpstr>
      <vt:lpstr>Freedom Walkers Excerpt</vt:lpstr>
      <vt:lpstr>What word(s) in Tier 2 would you choose to focus on?  Why?</vt:lpstr>
      <vt:lpstr>Appendix A of CCSS, pg. 34</vt:lpstr>
      <vt:lpstr>Phew…we sure learned a lot about tier 2 vocabulary!</vt:lpstr>
      <vt:lpstr>Numbered Off Reading Heads: Please Read…</vt:lpstr>
      <vt:lpstr>In your numbered group…</vt:lpstr>
      <vt:lpstr>Teaching Tier 2</vt:lpstr>
      <vt:lpstr>Summarizing the Text</vt:lpstr>
      <vt:lpstr>Jigsaw seminar</vt:lpstr>
      <vt:lpstr>JIGSAW SEMINAR GROUPS</vt:lpstr>
      <vt:lpstr>JIGSAW SEMINAR INSTRUCTIONS</vt:lpstr>
      <vt:lpstr>Shared Annotation</vt:lpstr>
      <vt:lpstr>Seminar Questions</vt:lpstr>
      <vt:lpstr>Note Taking Organizers for Jigsaw Seminar</vt:lpstr>
      <vt:lpstr>Time to Reflect</vt:lpstr>
      <vt:lpstr>Lesson Topics &amp; Discussion Questions</vt:lpstr>
      <vt:lpstr>Conference Registration</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Orr, Angela</dc:creator>
  <cp:lastModifiedBy>Orr, Angela</cp:lastModifiedBy>
  <cp:revision>45</cp:revision>
  <cp:lastPrinted>2012-10-29T19:15:55Z</cp:lastPrinted>
  <dcterms:created xsi:type="dcterms:W3CDTF">2012-10-19T15:13:12Z</dcterms:created>
  <dcterms:modified xsi:type="dcterms:W3CDTF">2012-10-30T18:57:37Z</dcterms:modified>
</cp:coreProperties>
</file>