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70" r:id="rId3"/>
    <p:sldId id="266" r:id="rId4"/>
    <p:sldId id="265" r:id="rId5"/>
    <p:sldId id="277" r:id="rId6"/>
    <p:sldId id="267" r:id="rId7"/>
    <p:sldId id="264" r:id="rId8"/>
    <p:sldId id="271" r:id="rId9"/>
    <p:sldId id="269" r:id="rId10"/>
    <p:sldId id="262" r:id="rId11"/>
    <p:sldId id="263" r:id="rId12"/>
    <p:sldId id="274" r:id="rId13"/>
    <p:sldId id="272" r:id="rId14"/>
    <p:sldId id="273" r:id="rId15"/>
    <p:sldId id="278" r:id="rId16"/>
    <p:sldId id="275" r:id="rId17"/>
    <p:sldId id="276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ED86B-BF46-4443-8B44-C6C74BE981DF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81863-CE47-464F-A2DC-FB469F036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86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FACC64F-98B6-4B7D-9CED-A91A58E11857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3B10663-198D-4019-B38C-50F4F7E7F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C64F-98B6-4B7D-9CED-A91A58E11857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0663-198D-4019-B38C-50F4F7E7F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C64F-98B6-4B7D-9CED-A91A58E11857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0663-198D-4019-B38C-50F4F7E7F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C64F-98B6-4B7D-9CED-A91A58E11857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0663-198D-4019-B38C-50F4F7E7F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C64F-98B6-4B7D-9CED-A91A58E11857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0663-198D-4019-B38C-50F4F7E7F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C64F-98B6-4B7D-9CED-A91A58E11857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0663-198D-4019-B38C-50F4F7E7F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ACC64F-98B6-4B7D-9CED-A91A58E11857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B10663-198D-4019-B38C-50F4F7E7F8E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FACC64F-98B6-4B7D-9CED-A91A58E11857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3B10663-198D-4019-B38C-50F4F7E7F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C64F-98B6-4B7D-9CED-A91A58E11857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0663-198D-4019-B38C-50F4F7E7F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C64F-98B6-4B7D-9CED-A91A58E11857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0663-198D-4019-B38C-50F4F7E7F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C64F-98B6-4B7D-9CED-A91A58E11857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0663-198D-4019-B38C-50F4F7E7F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FACC64F-98B6-4B7D-9CED-A91A58E11857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3B10663-198D-4019-B38C-50F4F7E7F8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b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b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mp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bmp"/><Relationship Id="rId2" Type="http://schemas.openxmlformats.org/officeDocument/2006/relationships/image" Target="../media/image4.bmp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VHT &amp; Cohorts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Saturday, December 17</a:t>
            </a:r>
          </a:p>
          <a:p>
            <a:endParaRPr lang="en-US" dirty="0"/>
          </a:p>
          <a:p>
            <a:r>
              <a:rPr lang="en-US" dirty="0" smtClean="0"/>
              <a:t>Race &amp; Rights in the Constitution</a:t>
            </a:r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1295400" y="304800"/>
            <a:ext cx="6477000" cy="2514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“While the Union survived the Civil War, the Constitution did not. In it’s place arose a new, more promising basis for justice and equality, the Fourteenth Amendment.” Justice Thurgood Marshall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Do you agree or disagree with this assertion? Why?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168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Nevada Redistricting Map: Republicans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49488"/>
            <a:ext cx="8229599" cy="4324350"/>
          </a:xfrm>
        </p:spPr>
      </p:pic>
    </p:spTree>
    <p:extLst>
      <p:ext uri="{BB962C8B-B14F-4D97-AF65-F5344CB8AC3E}">
        <p14:creationId xmlns:p14="http://schemas.microsoft.com/office/powerpoint/2010/main" val="932080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/>
          <a:lstStyle/>
          <a:p>
            <a:r>
              <a:rPr lang="en-US" dirty="0" smtClean="0"/>
              <a:t>Nevada Redistricting - Democrats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http://www.nytimes.com/interactive/2011/06/26/us/politics/nevada-redistricting.html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00200"/>
            <a:ext cx="87630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465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524000"/>
            <a:ext cx="7772400" cy="4191000"/>
          </a:xfrm>
        </p:spPr>
        <p:txBody>
          <a:bodyPr/>
          <a:lstStyle/>
          <a:p>
            <a:r>
              <a:rPr lang="en-US" dirty="0" smtClean="0"/>
              <a:t>Please read the assigned articles. Underline or highlight information you would like to discuss. Make note of questions you might have.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021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own prior knowledge,</a:t>
            </a:r>
          </a:p>
          <a:p>
            <a:r>
              <a:rPr lang="en-US" dirty="0" smtClean="0"/>
              <a:t>Link the discussion to your learning about history today, </a:t>
            </a:r>
          </a:p>
          <a:p>
            <a:r>
              <a:rPr lang="en-US" dirty="0" smtClean="0"/>
              <a:t>Go back to the readings, </a:t>
            </a:r>
          </a:p>
          <a:p>
            <a:r>
              <a:rPr lang="en-US" dirty="0" smtClean="0"/>
              <a:t>Ask questions to help the group fully understand the issue, and</a:t>
            </a:r>
          </a:p>
          <a:p>
            <a:r>
              <a:rPr lang="en-US" dirty="0" smtClean="0"/>
              <a:t>Try to figure out why this issue is so “sticky.”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905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Fishbowl Groups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your own classes, you should assign people to specific groups based upon your own class needs.</a:t>
            </a:r>
          </a:p>
          <a:p>
            <a:r>
              <a:rPr lang="en-US" dirty="0" smtClean="0"/>
              <a:t>As soon as you have seated the inside circle, have students fill in the desks of the outside circle. Have the students in the fishbowl choose a “fish trainer” from the outside circle to keep the group on track if side conversations or tangents ensue.</a:t>
            </a:r>
          </a:p>
          <a:p>
            <a:r>
              <a:rPr lang="en-US" dirty="0" smtClean="0"/>
              <a:t>The person with the shortest hair in the fishbowl will begin the discussion.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59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Ideas to Consider in the Fishbowl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should “one person, one vote” be interpreted?</a:t>
            </a:r>
          </a:p>
          <a:p>
            <a:r>
              <a:rPr lang="en-US" dirty="0" smtClean="0"/>
              <a:t>When is it most appropriate to use race as a major factor in redistricting?</a:t>
            </a:r>
          </a:p>
          <a:p>
            <a:r>
              <a:rPr lang="en-US" dirty="0" smtClean="0"/>
              <a:t>Who benefits from the different ways of redistricting?</a:t>
            </a:r>
          </a:p>
          <a:p>
            <a:r>
              <a:rPr lang="en-US" dirty="0" smtClean="0"/>
              <a:t>Would it be better for a minority group to be packed together in one district or spread out across multiple districts?</a:t>
            </a:r>
          </a:p>
          <a:p>
            <a:r>
              <a:rPr lang="en-US" dirty="0" smtClean="0"/>
              <a:t>Should elected politicians or some other group be in charge of state redistricting.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372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the Fishbowl Strategy would work well in your classroom?</a:t>
            </a:r>
          </a:p>
          <a:p>
            <a:r>
              <a:rPr lang="en-US" dirty="0" smtClean="0"/>
              <a:t>What would you change?</a:t>
            </a:r>
          </a:p>
          <a:p>
            <a:r>
              <a:rPr lang="en-US" dirty="0" smtClean="0"/>
              <a:t>What did you learn about redistricting and race?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087506"/>
            <a:ext cx="4181678" cy="261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2101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49424"/>
            <a:ext cx="8686800" cy="4325112"/>
          </a:xfrm>
        </p:spPr>
        <p:txBody>
          <a:bodyPr/>
          <a:lstStyle/>
          <a:p>
            <a:r>
              <a:rPr lang="en-US" dirty="0" smtClean="0"/>
              <a:t>Saturday Dialogue: January 21</a:t>
            </a:r>
          </a:p>
          <a:p>
            <a:r>
              <a:rPr lang="en-US" dirty="0" smtClean="0"/>
              <a:t>Intro Paragraph &amp; Outline due by email on 1/27/12</a:t>
            </a:r>
          </a:p>
          <a:p>
            <a:r>
              <a:rPr lang="en-US" dirty="0" smtClean="0"/>
              <a:t>NNCSS: January 28</a:t>
            </a:r>
          </a:p>
          <a:p>
            <a:pPr lvl="1"/>
            <a:r>
              <a:rPr lang="en-US" dirty="0" smtClean="0"/>
              <a:t>Amazing presentations planned!</a:t>
            </a:r>
          </a:p>
          <a:p>
            <a:pPr lvl="1"/>
            <a:r>
              <a:rPr lang="en-US" dirty="0" smtClean="0"/>
              <a:t>Great keynote!</a:t>
            </a:r>
          </a:p>
          <a:p>
            <a:pPr lvl="1"/>
            <a:r>
              <a:rPr lang="en-US" dirty="0" smtClean="0"/>
              <a:t>Kindle!</a:t>
            </a:r>
          </a:p>
          <a:p>
            <a:pPr lvl="1"/>
            <a:r>
              <a:rPr lang="en-US" dirty="0" smtClean="0"/>
              <a:t>Due at the very latest 1/13 (earlier is better)</a:t>
            </a:r>
          </a:p>
          <a:p>
            <a:r>
              <a:rPr lang="en-US" dirty="0" smtClean="0"/>
              <a:t>George Washington Workshop: February 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81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/>
          <a:p>
            <a:r>
              <a:rPr lang="en-US" dirty="0" smtClean="0"/>
              <a:t>History/Holiday Mug 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821936"/>
          </a:xfrm>
        </p:spPr>
        <p:txBody>
          <a:bodyPr>
            <a:normAutofit/>
          </a:bodyPr>
          <a:lstStyle/>
          <a:p>
            <a:r>
              <a:rPr lang="en-US" dirty="0" smtClean="0"/>
              <a:t>From whence do each of the following quotes originate?</a:t>
            </a:r>
          </a:p>
          <a:p>
            <a:pPr lvl="1"/>
            <a:r>
              <a:rPr lang="en-US" sz="2400" dirty="0" smtClean="0"/>
              <a:t>In the Constitution, “I hold there is neither warrant, license, nor sanction of the hateful thing; but interpreted as it ought to be interpreted, the Constitution is a GLORIOUS LIBERTY DOCUMENT!”</a:t>
            </a:r>
          </a:p>
          <a:p>
            <a:pPr lvl="1"/>
            <a:r>
              <a:rPr lang="en-US" sz="2400" dirty="0" smtClean="0"/>
              <a:t>“I hold that, in contemplation of universal law and of the Constitution, the Union of these states is </a:t>
            </a:r>
            <a:r>
              <a:rPr lang="en-US" sz="2400" dirty="0" err="1" smtClean="0"/>
              <a:t>perpectual</a:t>
            </a:r>
            <a:r>
              <a:rPr lang="en-US" sz="2400" dirty="0" smtClean="0"/>
              <a:t>.  Perpetuity is implied, if not expressed, in the fundamental law of all national government. It is safe to assert that no government proper ever had a provision in its organic law for its own termination.”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496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smarter than a goldfish?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57400"/>
            <a:ext cx="6248400" cy="4561332"/>
          </a:xfrm>
        </p:spPr>
      </p:pic>
      <p:sp>
        <p:nvSpPr>
          <p:cNvPr id="5" name="TextBox 4"/>
          <p:cNvSpPr txBox="1"/>
          <p:nvPr/>
        </p:nvSpPr>
        <p:spPr>
          <a:xfrm>
            <a:off x="6705600" y="2057400"/>
            <a:ext cx="2209800" cy="469359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WITH A PARTNER, PLEASE DISCUSS: </a:t>
            </a:r>
            <a:r>
              <a:rPr lang="en-US" sz="1750" dirty="0" smtClean="0"/>
              <a:t>What are some characteristics of great discussions that we have focused on so far this year?</a:t>
            </a:r>
          </a:p>
          <a:p>
            <a:pPr algn="ctr"/>
            <a:r>
              <a:rPr lang="en-US" sz="1750" dirty="0" smtClean="0"/>
              <a:t>Think about preparation, reading and understanding, norms, room arrangement, participation, assessment, and reflection.</a:t>
            </a:r>
            <a:endParaRPr lang="en-US" sz="1750" dirty="0"/>
          </a:p>
        </p:txBody>
      </p:sp>
    </p:spTree>
    <p:extLst>
      <p:ext uri="{BB962C8B-B14F-4D97-AF65-F5344CB8AC3E}">
        <p14:creationId xmlns:p14="http://schemas.microsoft.com/office/powerpoint/2010/main" val="195340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1101970"/>
            <a:ext cx="4038600" cy="877824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FISHBOWL DISCUSSION STRATEGY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4876800" y="1752600"/>
            <a:ext cx="4191000" cy="487584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i="1" dirty="0" smtClean="0"/>
              <a:t>This represents the Orr Modified Version.</a:t>
            </a:r>
          </a:p>
          <a:p>
            <a:endParaRPr lang="en-US" dirty="0"/>
          </a:p>
          <a:p>
            <a:r>
              <a:rPr lang="en-US" dirty="0" smtClean="0"/>
              <a:t>With a partner, discuss the following questions to determine if you understand the strategy.</a:t>
            </a:r>
          </a:p>
          <a:p>
            <a:endParaRPr lang="en-US" dirty="0"/>
          </a:p>
          <a:p>
            <a:pPr marL="352044" indent="-342900">
              <a:buAutoNum type="arabicParenR"/>
            </a:pPr>
            <a:r>
              <a:rPr lang="en-US" dirty="0" smtClean="0"/>
              <a:t>In a room of 25 students, how many fishbowl circles would there likely be?</a:t>
            </a:r>
          </a:p>
          <a:p>
            <a:pPr marL="352044" indent="-342900">
              <a:buAutoNum type="arabicParenR"/>
            </a:pPr>
            <a:r>
              <a:rPr lang="en-US" dirty="0" smtClean="0"/>
              <a:t> TRUE/FALSE: At no time during the discussion can a person assigned to the outside circle speak.</a:t>
            </a:r>
          </a:p>
          <a:p>
            <a:pPr marL="352044" indent="-342900">
              <a:buAutoNum type="arabicParenR"/>
            </a:pPr>
            <a:r>
              <a:rPr lang="en-US" dirty="0" smtClean="0"/>
              <a:t>How many times must an outside fish feeder allow an inside fish to speak before tapping into the circle?</a:t>
            </a:r>
          </a:p>
          <a:p>
            <a:pPr marL="352044" indent="-342900">
              <a:buAutoNum type="arabicParenR"/>
            </a:pPr>
            <a:r>
              <a:rPr lang="en-US" dirty="0" smtClean="0"/>
              <a:t>What is the maximum number of times a fish can speak in the circle before his/her fish feeder is expected to tap-in?</a:t>
            </a:r>
          </a:p>
          <a:p>
            <a:pPr marL="352044" indent="-342900">
              <a:buAutoNum type="arabicParenR"/>
            </a:pPr>
            <a:r>
              <a:rPr lang="en-US" dirty="0" smtClean="0"/>
              <a:t>What types of information should be on the “food for thought” strips/post-its?</a:t>
            </a:r>
          </a:p>
          <a:p>
            <a:pPr marL="352044" indent="-342900">
              <a:buAutoNum type="arabicParenR"/>
            </a:pPr>
            <a:r>
              <a:rPr lang="en-US" dirty="0" smtClean="0"/>
              <a:t>What is the role of the “fish trainer?”</a:t>
            </a:r>
          </a:p>
          <a:p>
            <a:pPr marL="352044" indent="-342900">
              <a:buAutoNum type="arabicParenR"/>
            </a:pPr>
            <a:r>
              <a:rPr lang="en-US" dirty="0" smtClean="0"/>
              <a:t>How often should the teacher interject?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76288"/>
            <a:ext cx="4648200" cy="5851525"/>
          </a:xfrm>
        </p:spPr>
      </p:pic>
    </p:spTree>
    <p:extLst>
      <p:ext uri="{BB962C8B-B14F-4D97-AF65-F5344CB8AC3E}">
        <p14:creationId xmlns:p14="http://schemas.microsoft.com/office/powerpoint/2010/main" val="105988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 modified the Fishbowl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participation</a:t>
            </a:r>
          </a:p>
          <a:p>
            <a:r>
              <a:rPr lang="en-US" dirty="0" smtClean="0"/>
              <a:t>Smaller groups</a:t>
            </a:r>
          </a:p>
          <a:p>
            <a:r>
              <a:rPr lang="en-US" dirty="0" smtClean="0"/>
              <a:t>A focus on using evidence</a:t>
            </a:r>
          </a:p>
          <a:p>
            <a:endParaRPr lang="en-US" dirty="0"/>
          </a:p>
          <a:p>
            <a:r>
              <a:rPr lang="en-US" dirty="0" smtClean="0"/>
              <a:t>Think about how you might modify this for your own class as we move forward.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412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Discussion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become more familiar with the issues of race and redistricting,</a:t>
            </a:r>
          </a:p>
          <a:p>
            <a:r>
              <a:rPr lang="en-US" dirty="0" smtClean="0"/>
              <a:t>To Deliberate on some “sticky” issues in regards to redistricting,</a:t>
            </a:r>
          </a:p>
          <a:p>
            <a:r>
              <a:rPr lang="en-US" dirty="0" smtClean="0"/>
              <a:t>To understand how this topic affected Nevada in the past several months,</a:t>
            </a:r>
          </a:p>
          <a:p>
            <a:r>
              <a:rPr lang="en-US" dirty="0" smtClean="0"/>
              <a:t>To become familiar with Orr’s modified Fishbowl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05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4724400"/>
          </a:xfrm>
        </p:spPr>
        <p:txBody>
          <a:bodyPr/>
          <a:lstStyle/>
          <a:p>
            <a:pPr algn="ctr"/>
            <a:r>
              <a:rPr lang="en-US" sz="5500" dirty="0" smtClean="0">
                <a:solidFill>
                  <a:schemeClr val="tx1"/>
                </a:solidFill>
              </a:rPr>
              <a:t>How should race  factor into redistricting decisions in each state?  </a:t>
            </a:r>
            <a:br>
              <a:rPr lang="en-US" sz="5500" dirty="0" smtClean="0">
                <a:solidFill>
                  <a:schemeClr val="tx1"/>
                </a:solidFill>
              </a:rPr>
            </a:br>
            <a:r>
              <a:rPr lang="en-US" sz="5500" dirty="0" smtClean="0">
                <a:solidFill>
                  <a:schemeClr val="tx1"/>
                </a:solidFill>
              </a:rPr>
              <a:t>How should it have been decided here in Nevada?</a:t>
            </a:r>
            <a:endParaRPr lang="en-US" sz="5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687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Basic Background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gerrymandering?  </a:t>
            </a:r>
          </a:p>
          <a:p>
            <a:r>
              <a:rPr lang="en-US" dirty="0" smtClean="0"/>
              <a:t>What was the issue in Nevada redistricting?</a:t>
            </a:r>
          </a:p>
          <a:p>
            <a:r>
              <a:rPr lang="en-US" dirty="0" smtClean="0"/>
              <a:t>What are the acceptable legal &amp; constitutional norms for using race in redistricting?</a:t>
            </a:r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1707204" y="5072164"/>
            <a:ext cx="5638800" cy="1447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do you already know about this topic?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003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990600"/>
          </a:xfrm>
        </p:spPr>
        <p:txBody>
          <a:bodyPr/>
          <a:lstStyle/>
          <a:p>
            <a:r>
              <a:rPr lang="en-US" dirty="0" smtClean="0"/>
              <a:t>What is gerrymandering? (Census)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4041648" cy="609600"/>
          </a:xfrm>
        </p:spPr>
        <p:txBody>
          <a:bodyPr/>
          <a:lstStyle/>
          <a:p>
            <a:r>
              <a:rPr lang="en-US" dirty="0" smtClean="0"/>
              <a:t>Fictional State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721225" y="1600200"/>
            <a:ext cx="4041775" cy="609600"/>
          </a:xfrm>
        </p:spPr>
        <p:txBody>
          <a:bodyPr/>
          <a:lstStyle/>
          <a:p>
            <a:r>
              <a:rPr lang="en-US" dirty="0" smtClean="0"/>
              <a:t>Gerrymandering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329567"/>
            <a:ext cx="4038599" cy="4487334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209800"/>
            <a:ext cx="4191000" cy="4574524"/>
          </a:xfrm>
        </p:spPr>
      </p:pic>
    </p:spTree>
    <p:extLst>
      <p:ext uri="{BB962C8B-B14F-4D97-AF65-F5344CB8AC3E}">
        <p14:creationId xmlns:p14="http://schemas.microsoft.com/office/powerpoint/2010/main" val="645273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1084</TotalTime>
  <Words>823</Words>
  <Application>Microsoft Office PowerPoint</Application>
  <PresentationFormat>On-screen Show (4:3)</PresentationFormat>
  <Paragraphs>79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Welcome VHT &amp; Cohorts</vt:lpstr>
      <vt:lpstr>History/Holiday Mug Trivia</vt:lpstr>
      <vt:lpstr>Are you smarter than a goldfish?</vt:lpstr>
      <vt:lpstr>FISHBOWL DISCUSSION STRATEGY </vt:lpstr>
      <vt:lpstr>Why I modified the Fishbowl </vt:lpstr>
      <vt:lpstr>Point of Discussion Today</vt:lpstr>
      <vt:lpstr>How should race  factor into redistricting decisions in each state?   How should it have been decided here in Nevada?</vt:lpstr>
      <vt:lpstr>Some Basic Background</vt:lpstr>
      <vt:lpstr>What is gerrymandering? (Census)</vt:lpstr>
      <vt:lpstr>Nevada Redistricting Map: Republicans</vt:lpstr>
      <vt:lpstr>Nevada Redistricting - Democrats</vt:lpstr>
      <vt:lpstr>Please read the assigned articles. Underline or highlight information you would like to discuss. Make note of questions you might have. </vt:lpstr>
      <vt:lpstr>For the Discussion</vt:lpstr>
      <vt:lpstr>Fishbowl Groups </vt:lpstr>
      <vt:lpstr>Some Ideas to Consider in the Fishbowl Discussion</vt:lpstr>
      <vt:lpstr>Reflection</vt:lpstr>
      <vt:lpstr>Upcoming Events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VHT &amp; Cohorts</dc:title>
  <dc:creator>Administrator</dc:creator>
  <cp:lastModifiedBy>Administrator</cp:lastModifiedBy>
  <cp:revision>34</cp:revision>
  <cp:lastPrinted>2011-12-15T21:42:41Z</cp:lastPrinted>
  <dcterms:created xsi:type="dcterms:W3CDTF">2011-11-30T21:16:36Z</dcterms:created>
  <dcterms:modified xsi:type="dcterms:W3CDTF">2011-12-15T21:43:56Z</dcterms:modified>
</cp:coreProperties>
</file>