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3"/>
  </p:notesMasterIdLst>
  <p:handoutMasterIdLst>
    <p:handoutMasterId r:id="rId34"/>
  </p:handoutMasterIdLst>
  <p:sldIdLst>
    <p:sldId id="256" r:id="rId2"/>
    <p:sldId id="257" r:id="rId3"/>
    <p:sldId id="285" r:id="rId4"/>
    <p:sldId id="258" r:id="rId5"/>
    <p:sldId id="286" r:id="rId6"/>
    <p:sldId id="259" r:id="rId7"/>
    <p:sldId id="260" r:id="rId8"/>
    <p:sldId id="262" r:id="rId9"/>
    <p:sldId id="261" r:id="rId10"/>
    <p:sldId id="263" r:id="rId11"/>
    <p:sldId id="264" r:id="rId12"/>
    <p:sldId id="265" r:id="rId13"/>
    <p:sldId id="266" r:id="rId14"/>
    <p:sldId id="267" r:id="rId15"/>
    <p:sldId id="268" r:id="rId16"/>
    <p:sldId id="269" r:id="rId17"/>
    <p:sldId id="270" r:id="rId18"/>
    <p:sldId id="273" r:id="rId19"/>
    <p:sldId id="283" r:id="rId20"/>
    <p:sldId id="271" r:id="rId21"/>
    <p:sldId id="284" r:id="rId22"/>
    <p:sldId id="272" r:id="rId23"/>
    <p:sldId id="274" r:id="rId24"/>
    <p:sldId id="275" r:id="rId25"/>
    <p:sldId id="276" r:id="rId26"/>
    <p:sldId id="277" r:id="rId27"/>
    <p:sldId id="278" r:id="rId28"/>
    <p:sldId id="281" r:id="rId29"/>
    <p:sldId id="282" r:id="rId30"/>
    <p:sldId id="280" r:id="rId31"/>
    <p:sldId id="287"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29ACB8D-7C8F-4722-AB10-153BFC1AB546}" type="datetimeFigureOut">
              <a:rPr lang="en-US" smtClean="0"/>
              <a:t>11/2/2011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6D35D3F-C478-407F-BC58-BA7C9E0D0580}" type="slidenum">
              <a:rPr lang="en-US" smtClean="0"/>
              <a:t>‹#›</a:t>
            </a:fld>
            <a:endParaRPr lang="en-US"/>
          </a:p>
        </p:txBody>
      </p:sp>
    </p:spTree>
    <p:extLst>
      <p:ext uri="{BB962C8B-B14F-4D97-AF65-F5344CB8AC3E}">
        <p14:creationId xmlns:p14="http://schemas.microsoft.com/office/powerpoint/2010/main" val="32956466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7814D19-8C7A-4053-8A1B-562534DEB982}" type="datetimeFigureOut">
              <a:rPr lang="en-US" smtClean="0"/>
              <a:t>11/2/2011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D4E43F4-9BBB-4A0F-8244-9BFFA88FC368}" type="slidenum">
              <a:rPr lang="en-US" smtClean="0"/>
              <a:t>‹#›</a:t>
            </a:fld>
            <a:endParaRPr lang="en-US"/>
          </a:p>
        </p:txBody>
      </p:sp>
    </p:spTree>
    <p:extLst>
      <p:ext uri="{BB962C8B-B14F-4D97-AF65-F5344CB8AC3E}">
        <p14:creationId xmlns:p14="http://schemas.microsoft.com/office/powerpoint/2010/main" val="3591973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4E43F4-9BBB-4A0F-8244-9BFFA88FC368}" type="slidenum">
              <a:rPr lang="en-US" smtClean="0"/>
              <a:t>8</a:t>
            </a:fld>
            <a:endParaRPr lang="en-US"/>
          </a:p>
        </p:txBody>
      </p:sp>
    </p:spTree>
    <p:extLst>
      <p:ext uri="{BB962C8B-B14F-4D97-AF65-F5344CB8AC3E}">
        <p14:creationId xmlns:p14="http://schemas.microsoft.com/office/powerpoint/2010/main" val="3916261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4E43F4-9BBB-4A0F-8244-9BFFA88FC368}" type="slidenum">
              <a:rPr lang="en-US" smtClean="0"/>
              <a:t>10</a:t>
            </a:fld>
            <a:endParaRPr lang="en-US"/>
          </a:p>
        </p:txBody>
      </p:sp>
    </p:spTree>
    <p:extLst>
      <p:ext uri="{BB962C8B-B14F-4D97-AF65-F5344CB8AC3E}">
        <p14:creationId xmlns:p14="http://schemas.microsoft.com/office/powerpoint/2010/main" val="723456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4E43F4-9BBB-4A0F-8244-9BFFA88FC368}" type="slidenum">
              <a:rPr lang="en-US" smtClean="0"/>
              <a:t>27</a:t>
            </a:fld>
            <a:endParaRPr lang="en-US"/>
          </a:p>
        </p:txBody>
      </p:sp>
    </p:spTree>
    <p:extLst>
      <p:ext uri="{BB962C8B-B14F-4D97-AF65-F5344CB8AC3E}">
        <p14:creationId xmlns:p14="http://schemas.microsoft.com/office/powerpoint/2010/main" val="930932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1970D73-0266-4CA8-9870-268F79D99F50}" type="datetimeFigureOut">
              <a:rPr lang="en-US" smtClean="0"/>
              <a:t>11/2/2011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B5787FD-7007-4126-8D90-C980CC2C848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970D73-0266-4CA8-9870-268F79D99F50}" type="datetimeFigureOut">
              <a:rPr lang="en-US" smtClean="0"/>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787FD-7007-4126-8D90-C980CC2C84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970D73-0266-4CA8-9870-268F79D99F50}" type="datetimeFigureOut">
              <a:rPr lang="en-US" smtClean="0"/>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787FD-7007-4126-8D90-C980CC2C84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970D73-0266-4CA8-9870-268F79D99F50}" type="datetimeFigureOut">
              <a:rPr lang="en-US" smtClean="0"/>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787FD-7007-4126-8D90-C980CC2C84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970D73-0266-4CA8-9870-268F79D99F50}" type="datetimeFigureOut">
              <a:rPr lang="en-US" smtClean="0"/>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787FD-7007-4126-8D90-C980CC2C848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1970D73-0266-4CA8-9870-268F79D99F50}" type="datetimeFigureOut">
              <a:rPr lang="en-US" smtClean="0"/>
              <a:t>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787FD-7007-4126-8D90-C980CC2C848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970D73-0266-4CA8-9870-268F79D99F50}" type="datetimeFigureOut">
              <a:rPr lang="en-US" smtClean="0"/>
              <a:t>11/2/2011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5787FD-7007-4126-8D90-C980CC2C84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970D73-0266-4CA8-9870-268F79D99F50}" type="datetimeFigureOut">
              <a:rPr lang="en-US" smtClean="0"/>
              <a:t>11/2/2011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5787FD-7007-4126-8D90-C980CC2C84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70D73-0266-4CA8-9870-268F79D99F50}" type="datetimeFigureOut">
              <a:rPr lang="en-US" smtClean="0"/>
              <a:t>11/2/2011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5787FD-7007-4126-8D90-C980CC2C84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1970D73-0266-4CA8-9870-268F79D99F50}" type="datetimeFigureOut">
              <a:rPr lang="en-US" smtClean="0"/>
              <a:t>11/2/2011</a:t>
            </a:fld>
            <a:endParaRPr lang="en-US"/>
          </a:p>
        </p:txBody>
      </p:sp>
      <p:sp>
        <p:nvSpPr>
          <p:cNvPr id="7" name="Slide Number Placeholder 6"/>
          <p:cNvSpPr>
            <a:spLocks noGrp="1"/>
          </p:cNvSpPr>
          <p:nvPr>
            <p:ph type="sldNum" sz="quarter" idx="12"/>
          </p:nvPr>
        </p:nvSpPr>
        <p:spPr/>
        <p:txBody>
          <a:bodyPr/>
          <a:lstStyle/>
          <a:p>
            <a:fld id="{BB5787FD-7007-4126-8D90-C980CC2C848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970D73-0266-4CA8-9870-268F79D99F50}" type="datetimeFigureOut">
              <a:rPr lang="en-US" smtClean="0"/>
              <a:t>11/2/2011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B5787FD-7007-4126-8D90-C980CC2C848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1970D73-0266-4CA8-9870-268F79D99F50}" type="datetimeFigureOut">
              <a:rPr lang="en-US" smtClean="0"/>
              <a:t>11/2/2011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B5787FD-7007-4126-8D90-C980CC2C848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nevadaart.org/exhibitions/detail?eid=19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0"/>
            <a:ext cx="3581400" cy="2057400"/>
          </a:xfrm>
        </p:spPr>
        <p:txBody>
          <a:bodyPr>
            <a:normAutofit fontScale="90000"/>
          </a:bodyPr>
          <a:lstStyle/>
          <a:p>
            <a:pPr algn="ctr"/>
            <a:r>
              <a:rPr lang="en-US" sz="4000" b="1" dirty="0" smtClean="0">
                <a:solidFill>
                  <a:schemeClr val="tx2">
                    <a:lumMod val="75000"/>
                  </a:schemeClr>
                </a:solidFill>
              </a:rPr>
              <a:t>Welcome Vertical History Team!</a:t>
            </a:r>
            <a:endParaRPr lang="en-US" sz="4000" b="1" dirty="0">
              <a:solidFill>
                <a:schemeClr val="tx2">
                  <a:lumMod val="75000"/>
                </a:schemeClr>
              </a:solidFill>
            </a:endParaRPr>
          </a:p>
        </p:txBody>
      </p:sp>
      <p:sp>
        <p:nvSpPr>
          <p:cNvPr id="3" name="Subtitle 2"/>
          <p:cNvSpPr>
            <a:spLocks noGrp="1"/>
          </p:cNvSpPr>
          <p:nvPr>
            <p:ph type="subTitle" idx="1"/>
          </p:nvPr>
        </p:nvSpPr>
        <p:spPr>
          <a:xfrm>
            <a:off x="722376" y="1524000"/>
            <a:ext cx="3621024" cy="4191000"/>
          </a:xfrm>
        </p:spPr>
        <p:txBody>
          <a:bodyPr>
            <a:normAutofit fontScale="92500" lnSpcReduction="10000"/>
          </a:bodyPr>
          <a:lstStyle/>
          <a:p>
            <a:pPr algn="ctr"/>
            <a:r>
              <a:rPr lang="en-US" sz="3200" b="1" dirty="0" smtClean="0"/>
              <a:t>Please make sure to have your sheet filled out on possible topics/questions for your research paper and discussion lesson</a:t>
            </a:r>
            <a:r>
              <a:rPr lang="en-US" dirty="0" smtClean="0"/>
              <a: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2362200"/>
            <a:ext cx="2808514" cy="3510643"/>
          </a:xfrm>
          <a:prstGeom prst="rect">
            <a:avLst/>
          </a:prstGeom>
        </p:spPr>
      </p:pic>
    </p:spTree>
    <p:extLst>
      <p:ext uri="{BB962C8B-B14F-4D97-AF65-F5344CB8AC3E}">
        <p14:creationId xmlns:p14="http://schemas.microsoft.com/office/powerpoint/2010/main" val="2492691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normAutofit fontScale="90000"/>
          </a:bodyPr>
          <a:lstStyle/>
          <a:p>
            <a:r>
              <a:rPr lang="en-US" dirty="0" smtClean="0"/>
              <a:t>FIVE GROUPS FOR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2766002"/>
              </p:ext>
            </p:extLst>
          </p:nvPr>
        </p:nvGraphicFramePr>
        <p:xfrm>
          <a:off x="1042988" y="1981200"/>
          <a:ext cx="7110411" cy="4572000"/>
        </p:xfrm>
        <a:graphic>
          <a:graphicData uri="http://schemas.openxmlformats.org/drawingml/2006/table">
            <a:tbl>
              <a:tblPr firstRow="1" bandRow="1">
                <a:tableStyleId>{5940675A-B579-460E-94D1-54222C63F5DA}</a:tableStyleId>
              </a:tblPr>
              <a:tblGrid>
                <a:gridCol w="2370137"/>
                <a:gridCol w="2370137"/>
                <a:gridCol w="2370137"/>
              </a:tblGrid>
              <a:tr h="2416917">
                <a:tc>
                  <a:txBody>
                    <a:bodyPr/>
                    <a:lstStyle/>
                    <a:p>
                      <a:r>
                        <a:rPr lang="en-US" b="1" u="sng" dirty="0" smtClean="0"/>
                        <a:t>GROUP</a:t>
                      </a:r>
                      <a:r>
                        <a:rPr lang="en-US" b="1" u="sng" baseline="0" dirty="0" smtClean="0"/>
                        <a:t> 1</a:t>
                      </a:r>
                    </a:p>
                    <a:p>
                      <a:r>
                        <a:rPr lang="en-US" dirty="0" smtClean="0"/>
                        <a:t>Valerie Fine</a:t>
                      </a:r>
                    </a:p>
                    <a:p>
                      <a:r>
                        <a:rPr lang="en-US" dirty="0" smtClean="0"/>
                        <a:t>Mario Fitzpatrick</a:t>
                      </a:r>
                    </a:p>
                    <a:p>
                      <a:r>
                        <a:rPr lang="en-US" dirty="0" smtClean="0"/>
                        <a:t>Vallarie</a:t>
                      </a:r>
                      <a:r>
                        <a:rPr lang="en-US" baseline="0" dirty="0" smtClean="0"/>
                        <a:t> Larson</a:t>
                      </a:r>
                    </a:p>
                    <a:p>
                      <a:r>
                        <a:rPr lang="en-US" baseline="0" dirty="0" smtClean="0"/>
                        <a:t>Heather Bowman</a:t>
                      </a:r>
                    </a:p>
                    <a:p>
                      <a:r>
                        <a:rPr lang="en-US" baseline="0" dirty="0" smtClean="0"/>
                        <a:t>Trevor Moffat</a:t>
                      </a:r>
                    </a:p>
                    <a:p>
                      <a:r>
                        <a:rPr lang="en-US" baseline="0" dirty="0" smtClean="0"/>
                        <a:t>Lori Kahl</a:t>
                      </a:r>
                      <a:endParaRPr lang="en-US" dirty="0"/>
                    </a:p>
                  </a:txBody>
                  <a:tcPr/>
                </a:tc>
                <a:tc>
                  <a:txBody>
                    <a:bodyPr/>
                    <a:lstStyle/>
                    <a:p>
                      <a:r>
                        <a:rPr lang="en-US" b="1" u="sng" dirty="0" smtClean="0"/>
                        <a:t>Group 2</a:t>
                      </a:r>
                    </a:p>
                    <a:p>
                      <a:r>
                        <a:rPr lang="en-US" dirty="0" smtClean="0"/>
                        <a:t>Rochelle Whellams</a:t>
                      </a:r>
                    </a:p>
                    <a:p>
                      <a:r>
                        <a:rPr lang="en-US" dirty="0" smtClean="0"/>
                        <a:t>Janet Roberts</a:t>
                      </a:r>
                    </a:p>
                    <a:p>
                      <a:r>
                        <a:rPr lang="en-US" dirty="0" smtClean="0"/>
                        <a:t>Nancy Burbank</a:t>
                      </a:r>
                    </a:p>
                    <a:p>
                      <a:r>
                        <a:rPr lang="en-US" dirty="0" smtClean="0"/>
                        <a:t>Yvette Harding</a:t>
                      </a:r>
                    </a:p>
                    <a:p>
                      <a:r>
                        <a:rPr lang="en-US" dirty="0" smtClean="0"/>
                        <a:t>Corrine Moffat</a:t>
                      </a:r>
                    </a:p>
                    <a:p>
                      <a:r>
                        <a:rPr lang="en-US" dirty="0" smtClean="0"/>
                        <a:t>Darren Fleck</a:t>
                      </a:r>
                    </a:p>
                    <a:p>
                      <a:r>
                        <a:rPr lang="en-US" dirty="0" smtClean="0"/>
                        <a:t>Stacy Drum</a:t>
                      </a:r>
                      <a:endParaRPr lang="en-US" dirty="0"/>
                    </a:p>
                  </a:txBody>
                  <a:tcPr/>
                </a:tc>
                <a:tc>
                  <a:txBody>
                    <a:bodyPr/>
                    <a:lstStyle/>
                    <a:p>
                      <a:r>
                        <a:rPr lang="en-US" b="1" u="sng" dirty="0" smtClean="0"/>
                        <a:t>Group  3</a:t>
                      </a:r>
                    </a:p>
                    <a:p>
                      <a:r>
                        <a:rPr lang="en-US" smtClean="0"/>
                        <a:t>Tawnya </a:t>
                      </a:r>
                      <a:r>
                        <a:rPr lang="en-US" dirty="0" smtClean="0"/>
                        <a:t>Root</a:t>
                      </a:r>
                    </a:p>
                    <a:p>
                      <a:r>
                        <a:rPr lang="en-US" dirty="0" smtClean="0"/>
                        <a:t>Eian Gilbert</a:t>
                      </a:r>
                    </a:p>
                    <a:p>
                      <a:r>
                        <a:rPr lang="en-US" dirty="0" smtClean="0"/>
                        <a:t>Diane </a:t>
                      </a:r>
                      <a:r>
                        <a:rPr lang="en-US" dirty="0" err="1" smtClean="0"/>
                        <a:t>Domiteux</a:t>
                      </a:r>
                      <a:endParaRPr lang="en-US" dirty="0" smtClean="0"/>
                    </a:p>
                    <a:p>
                      <a:r>
                        <a:rPr lang="en-US" dirty="0" smtClean="0"/>
                        <a:t>Cheri</a:t>
                      </a:r>
                      <a:r>
                        <a:rPr lang="en-US" baseline="0" dirty="0" smtClean="0"/>
                        <a:t> Kuykendall</a:t>
                      </a:r>
                    </a:p>
                    <a:p>
                      <a:r>
                        <a:rPr lang="en-US" baseline="0" dirty="0" smtClean="0"/>
                        <a:t>Lisa Gonsalves</a:t>
                      </a:r>
                    </a:p>
                    <a:p>
                      <a:r>
                        <a:rPr lang="en-US" baseline="0" dirty="0" smtClean="0"/>
                        <a:t>Kylie Miller</a:t>
                      </a:r>
                    </a:p>
                    <a:p>
                      <a:r>
                        <a:rPr lang="en-US" baseline="0" dirty="0" smtClean="0"/>
                        <a:t>Frank Rivas</a:t>
                      </a:r>
                      <a:endParaRPr lang="en-US" dirty="0"/>
                    </a:p>
                  </a:txBody>
                  <a:tcPr/>
                </a:tc>
              </a:tr>
              <a:tr h="2155083">
                <a:tc>
                  <a:txBody>
                    <a:bodyPr/>
                    <a:lstStyle/>
                    <a:p>
                      <a:r>
                        <a:rPr lang="en-US" b="1" u="sng" dirty="0" smtClean="0"/>
                        <a:t>Group 4</a:t>
                      </a:r>
                    </a:p>
                    <a:p>
                      <a:r>
                        <a:rPr lang="en-US" dirty="0" smtClean="0"/>
                        <a:t>Andrea</a:t>
                      </a:r>
                      <a:r>
                        <a:rPr lang="en-US" baseline="0" dirty="0" smtClean="0"/>
                        <a:t> Schulewitch</a:t>
                      </a:r>
                    </a:p>
                    <a:p>
                      <a:r>
                        <a:rPr lang="en-US" baseline="0" dirty="0" smtClean="0"/>
                        <a:t>Denise Boswell</a:t>
                      </a:r>
                    </a:p>
                    <a:p>
                      <a:r>
                        <a:rPr lang="en-US" baseline="0" dirty="0" smtClean="0"/>
                        <a:t>Jason Aytes</a:t>
                      </a:r>
                    </a:p>
                    <a:p>
                      <a:r>
                        <a:rPr lang="en-US" baseline="0" dirty="0" smtClean="0"/>
                        <a:t>Sundae </a:t>
                      </a:r>
                      <a:r>
                        <a:rPr lang="en-US" baseline="0" dirty="0" err="1" smtClean="0"/>
                        <a:t>Eyer</a:t>
                      </a:r>
                      <a:endParaRPr lang="en-US" baseline="0" dirty="0" smtClean="0"/>
                    </a:p>
                    <a:p>
                      <a:r>
                        <a:rPr lang="en-US" baseline="0" dirty="0" smtClean="0"/>
                        <a:t>Ruth Oxborrow</a:t>
                      </a:r>
                    </a:p>
                    <a:p>
                      <a:r>
                        <a:rPr lang="en-US" baseline="0" dirty="0" smtClean="0"/>
                        <a:t>Neil </a:t>
                      </a:r>
                      <a:r>
                        <a:rPr lang="en-US" baseline="0" dirty="0" err="1" smtClean="0"/>
                        <a:t>Stokely</a:t>
                      </a:r>
                      <a:endParaRPr lang="en-US" dirty="0"/>
                    </a:p>
                  </a:txBody>
                  <a:tcPr/>
                </a:tc>
                <a:tc>
                  <a:txBody>
                    <a:bodyPr/>
                    <a:lstStyle/>
                    <a:p>
                      <a:r>
                        <a:rPr lang="en-US" b="1" u="sng" dirty="0" smtClean="0"/>
                        <a:t>Group 5</a:t>
                      </a:r>
                    </a:p>
                    <a:p>
                      <a:r>
                        <a:rPr lang="en-US" dirty="0" smtClean="0"/>
                        <a:t>Don Speth</a:t>
                      </a:r>
                    </a:p>
                    <a:p>
                      <a:r>
                        <a:rPr lang="en-US" dirty="0" smtClean="0"/>
                        <a:t>Michael Lindberg</a:t>
                      </a:r>
                    </a:p>
                    <a:p>
                      <a:r>
                        <a:rPr lang="en-US" dirty="0" smtClean="0"/>
                        <a:t>Sarah Brown</a:t>
                      </a:r>
                    </a:p>
                    <a:p>
                      <a:r>
                        <a:rPr lang="en-US" dirty="0" smtClean="0"/>
                        <a:t>Michele Gleason</a:t>
                      </a:r>
                    </a:p>
                    <a:p>
                      <a:r>
                        <a:rPr lang="en-US" dirty="0" smtClean="0"/>
                        <a:t>Rick </a:t>
                      </a:r>
                      <a:r>
                        <a:rPr lang="en-US" dirty="0" err="1" smtClean="0"/>
                        <a:t>Barby</a:t>
                      </a:r>
                      <a:endParaRPr lang="en-US" dirty="0" smtClean="0"/>
                    </a:p>
                    <a:p>
                      <a:r>
                        <a:rPr lang="en-US" dirty="0" smtClean="0"/>
                        <a:t>Brett</a:t>
                      </a:r>
                      <a:r>
                        <a:rPr lang="en-US" baseline="0" dirty="0" smtClean="0"/>
                        <a:t> Barry</a:t>
                      </a:r>
                      <a:endParaRPr lang="en-US" dirty="0"/>
                    </a:p>
                  </a:txBody>
                  <a:tcPr/>
                </a:tc>
                <a:tc>
                  <a:txBody>
                    <a:bodyPr/>
                    <a:lstStyle/>
                    <a:p>
                      <a:endParaRPr lang="en-US" dirty="0"/>
                    </a:p>
                  </a:txBody>
                  <a:tcPr/>
                </a:tc>
              </a:tr>
            </a:tbl>
          </a:graphicData>
        </a:graphic>
      </p:graphicFrame>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0250" y="4419600"/>
            <a:ext cx="226695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147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DIRECTIONS FOR QUOTE BUCKETING</a:t>
            </a:r>
            <a:endParaRPr lang="en-US" dirty="0"/>
          </a:p>
        </p:txBody>
      </p:sp>
      <p:sp>
        <p:nvSpPr>
          <p:cNvPr id="3" name="Text Placeholder 2"/>
          <p:cNvSpPr>
            <a:spLocks noGrp="1"/>
          </p:cNvSpPr>
          <p:nvPr>
            <p:ph type="body" idx="1"/>
          </p:nvPr>
        </p:nvSpPr>
        <p:spPr/>
        <p:txBody>
          <a:bodyPr/>
          <a:lstStyle/>
          <a:p>
            <a:r>
              <a:rPr lang="en-US" dirty="0" smtClean="0"/>
              <a:t>FIRST STEP</a:t>
            </a:r>
            <a:endParaRPr lang="en-US" dirty="0"/>
          </a:p>
        </p:txBody>
      </p:sp>
      <p:sp>
        <p:nvSpPr>
          <p:cNvPr id="4" name="Content Placeholder 3"/>
          <p:cNvSpPr>
            <a:spLocks noGrp="1"/>
          </p:cNvSpPr>
          <p:nvPr>
            <p:ph sz="half" idx="2"/>
          </p:nvPr>
        </p:nvSpPr>
        <p:spPr>
          <a:xfrm>
            <a:off x="685800" y="2974694"/>
            <a:ext cx="3775777" cy="3349906"/>
          </a:xfrm>
          <a:solidFill>
            <a:schemeClr val="accent1">
              <a:lumMod val="40000"/>
              <a:lumOff val="60000"/>
            </a:schemeClr>
          </a:solidFill>
        </p:spPr>
        <p:txBody>
          <a:bodyPr>
            <a:normAutofit fontScale="92500" lnSpcReduction="10000"/>
          </a:bodyPr>
          <a:lstStyle/>
          <a:p>
            <a:r>
              <a:rPr lang="en-US" dirty="0" smtClean="0">
                <a:solidFill>
                  <a:schemeClr val="tx1">
                    <a:lumMod val="95000"/>
                    <a:lumOff val="5000"/>
                  </a:schemeClr>
                </a:solidFill>
              </a:rPr>
              <a:t>Read each quote aloud and as a group come to consensus on which EQ-based bucket the quote belongs:</a:t>
            </a:r>
          </a:p>
          <a:p>
            <a:pPr lvl="1"/>
            <a:r>
              <a:rPr lang="en-US" dirty="0" smtClean="0">
                <a:solidFill>
                  <a:schemeClr val="tx1">
                    <a:lumMod val="95000"/>
                    <a:lumOff val="5000"/>
                  </a:schemeClr>
                </a:solidFill>
              </a:rPr>
              <a:t>Protecting individual rights is most important</a:t>
            </a:r>
          </a:p>
          <a:p>
            <a:pPr lvl="1"/>
            <a:r>
              <a:rPr lang="en-US" dirty="0" smtClean="0">
                <a:solidFill>
                  <a:schemeClr val="tx1">
                    <a:lumMod val="95000"/>
                    <a:lumOff val="5000"/>
                  </a:schemeClr>
                </a:solidFill>
              </a:rPr>
              <a:t>Promoting the common good is most important</a:t>
            </a:r>
          </a:p>
          <a:p>
            <a:pPr lvl="1"/>
            <a:r>
              <a:rPr lang="en-US" dirty="0" smtClean="0">
                <a:solidFill>
                  <a:schemeClr val="tx1">
                    <a:lumMod val="95000"/>
                    <a:lumOff val="5000"/>
                  </a:schemeClr>
                </a:solidFill>
              </a:rPr>
              <a:t>Both are equally important</a:t>
            </a:r>
            <a:endParaRPr lang="en-US" dirty="0">
              <a:solidFill>
                <a:schemeClr val="tx1">
                  <a:lumMod val="95000"/>
                  <a:lumOff val="5000"/>
                </a:schemeClr>
              </a:solidFill>
            </a:endParaRPr>
          </a:p>
        </p:txBody>
      </p:sp>
      <p:sp>
        <p:nvSpPr>
          <p:cNvPr id="5" name="Text Placeholder 4"/>
          <p:cNvSpPr>
            <a:spLocks noGrp="1"/>
          </p:cNvSpPr>
          <p:nvPr>
            <p:ph type="body" sz="quarter" idx="3"/>
          </p:nvPr>
        </p:nvSpPr>
        <p:spPr/>
        <p:txBody>
          <a:bodyPr/>
          <a:lstStyle/>
          <a:p>
            <a:r>
              <a:rPr lang="en-US" dirty="0" smtClean="0"/>
              <a:t>AND THEN…</a:t>
            </a:r>
            <a:endParaRPr lang="en-US" dirty="0"/>
          </a:p>
        </p:txBody>
      </p:sp>
      <p:sp>
        <p:nvSpPr>
          <p:cNvPr id="6" name="Content Placeholder 5"/>
          <p:cNvSpPr>
            <a:spLocks noGrp="1"/>
          </p:cNvSpPr>
          <p:nvPr>
            <p:ph sz="quarter" idx="4"/>
          </p:nvPr>
        </p:nvSpPr>
        <p:spPr>
          <a:xfrm>
            <a:off x="4645152" y="2974694"/>
            <a:ext cx="3889248" cy="3426106"/>
          </a:xfrm>
          <a:solidFill>
            <a:schemeClr val="accent1">
              <a:lumMod val="40000"/>
              <a:lumOff val="60000"/>
            </a:schemeClr>
          </a:solidFill>
        </p:spPr>
        <p:txBody>
          <a:bodyPr>
            <a:normAutofit fontScale="85000" lnSpcReduction="10000"/>
          </a:bodyPr>
          <a:lstStyle/>
          <a:p>
            <a:r>
              <a:rPr lang="en-US" dirty="0" smtClean="0">
                <a:solidFill>
                  <a:schemeClr val="tx1">
                    <a:lumMod val="95000"/>
                    <a:lumOff val="5000"/>
                  </a:schemeClr>
                </a:solidFill>
              </a:rPr>
              <a:t>Lay out the quotes from each bucket. Match the quote numbers with the correct President using your background knowledge.</a:t>
            </a:r>
          </a:p>
          <a:p>
            <a:r>
              <a:rPr lang="en-US" dirty="0" smtClean="0">
                <a:solidFill>
                  <a:schemeClr val="tx1">
                    <a:lumMod val="95000"/>
                    <a:lumOff val="5000"/>
                  </a:schemeClr>
                </a:solidFill>
              </a:rPr>
              <a:t>How does this help you better understand the HQ </a:t>
            </a:r>
          </a:p>
          <a:p>
            <a:pPr lvl="1"/>
            <a:r>
              <a:rPr lang="en-US" dirty="0" smtClean="0">
                <a:solidFill>
                  <a:schemeClr val="tx1">
                    <a:lumMod val="95000"/>
                    <a:lumOff val="5000"/>
                  </a:schemeClr>
                </a:solidFill>
              </a:rPr>
              <a:t>How </a:t>
            </a:r>
            <a:r>
              <a:rPr lang="en-US" dirty="0">
                <a:solidFill>
                  <a:schemeClr val="tx1">
                    <a:lumMod val="95000"/>
                    <a:lumOff val="5000"/>
                  </a:schemeClr>
                </a:solidFill>
              </a:rPr>
              <a:t>did Presidents Hoover and Roosevelt differ in their ideas about balancing the protection of individual rights and promoting the common good</a:t>
            </a:r>
            <a:r>
              <a:rPr lang="en-US" dirty="0" smtClean="0">
                <a:solidFill>
                  <a:schemeClr val="tx1">
                    <a:lumMod val="95000"/>
                    <a:lumOff val="5000"/>
                  </a:schemeClr>
                </a:solidFill>
              </a:rPr>
              <a:t>?</a:t>
            </a:r>
            <a:endParaRPr lang="en-US" dirty="0">
              <a:solidFill>
                <a:schemeClr val="tx1">
                  <a:lumMod val="95000"/>
                  <a:lumOff val="5000"/>
                </a:schemeClr>
              </a:solidFill>
            </a:endParaRPr>
          </a:p>
          <a:p>
            <a:endParaRPr lang="en-US" dirty="0"/>
          </a:p>
        </p:txBody>
      </p:sp>
    </p:spTree>
    <p:extLst>
      <p:ext uri="{BB962C8B-B14F-4D97-AF65-F5344CB8AC3E}">
        <p14:creationId xmlns:p14="http://schemas.microsoft.com/office/powerpoint/2010/main" val="2975888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smtClean="0"/>
              <a:t>Quotes &amp; Buckets Reflection</a:t>
            </a:r>
            <a:endParaRPr lang="en-US" dirty="0"/>
          </a:p>
        </p:txBody>
      </p:sp>
      <p:sp>
        <p:nvSpPr>
          <p:cNvPr id="3" name="Content Placeholder 2"/>
          <p:cNvSpPr>
            <a:spLocks noGrp="1"/>
          </p:cNvSpPr>
          <p:nvPr>
            <p:ph idx="1"/>
          </p:nvPr>
        </p:nvSpPr>
        <p:spPr>
          <a:xfrm>
            <a:off x="609600" y="1905000"/>
            <a:ext cx="7848600" cy="4419600"/>
          </a:xfrm>
        </p:spPr>
        <p:txBody>
          <a:bodyPr/>
          <a:lstStyle/>
          <a:p>
            <a:r>
              <a:rPr lang="en-US" dirty="0" smtClean="0"/>
              <a:t>How would an activity like this help to foster understanding of multiple perspectives in history?</a:t>
            </a:r>
          </a:p>
          <a:p>
            <a:r>
              <a:rPr lang="en-US" dirty="0" smtClean="0"/>
              <a:t>How does this activity demonstrate the tension inherent between individual rights and the common good in the EQ? Can you relate this to modern context?</a:t>
            </a:r>
          </a:p>
          <a:p>
            <a:r>
              <a:rPr lang="en-US" dirty="0" smtClean="0"/>
              <a:t>What kinds of assignments/assessments could come after an activity like this?</a:t>
            </a:r>
          </a:p>
          <a:p>
            <a:r>
              <a:rPr lang="en-US" dirty="0" smtClean="0"/>
              <a:t>How could you modify an activity like this for your students?</a:t>
            </a:r>
            <a:endParaRPr lang="en-US" dirty="0"/>
          </a:p>
        </p:txBody>
      </p:sp>
    </p:spTree>
    <p:extLst>
      <p:ext uri="{BB962C8B-B14F-4D97-AF65-F5344CB8AC3E}">
        <p14:creationId xmlns:p14="http://schemas.microsoft.com/office/powerpoint/2010/main" val="51607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Scott’s Presentation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212834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Strategy</a:t>
            </a:r>
            <a:endParaRPr lang="en-US" dirty="0"/>
          </a:p>
        </p:txBody>
      </p:sp>
      <p:sp>
        <p:nvSpPr>
          <p:cNvPr id="3" name="Text Placeholder 2"/>
          <p:cNvSpPr>
            <a:spLocks noGrp="1"/>
          </p:cNvSpPr>
          <p:nvPr>
            <p:ph type="body" idx="1"/>
          </p:nvPr>
        </p:nvSpPr>
        <p:spPr/>
        <p:txBody>
          <a:bodyPr>
            <a:normAutofit lnSpcReduction="10000"/>
          </a:bodyPr>
          <a:lstStyle/>
          <a:p>
            <a:pPr algn="ctr"/>
            <a:r>
              <a:rPr lang="en-US" sz="3400" dirty="0" smtClean="0"/>
              <a:t>Structured Academic Controversy</a:t>
            </a:r>
          </a:p>
          <a:p>
            <a:pPr algn="ctr"/>
            <a:endParaRPr lang="en-US" sz="1800" dirty="0"/>
          </a:p>
          <a:p>
            <a:pPr algn="ctr"/>
            <a:r>
              <a:rPr lang="en-US" sz="1800" dirty="0" smtClean="0"/>
              <a:t>See Discussion Reader, Tab 17</a:t>
            </a:r>
          </a:p>
          <a:p>
            <a:pPr algn="ctr"/>
            <a:r>
              <a:rPr lang="en-US" sz="1800" dirty="0" smtClean="0"/>
              <a:t>Look through this section before we begin.</a:t>
            </a:r>
            <a:endParaRPr lang="en-US" sz="1800" dirty="0"/>
          </a:p>
        </p:txBody>
      </p:sp>
    </p:spTree>
    <p:extLst>
      <p:ext uri="{BB962C8B-B14F-4D97-AF65-F5344CB8AC3E}">
        <p14:creationId xmlns:p14="http://schemas.microsoft.com/office/powerpoint/2010/main" val="2753932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SAC?</a:t>
            </a:r>
            <a:endParaRPr lang="en-US" dirty="0"/>
          </a:p>
        </p:txBody>
      </p:sp>
      <p:sp>
        <p:nvSpPr>
          <p:cNvPr id="3" name="Content Placeholder 2"/>
          <p:cNvSpPr>
            <a:spLocks noGrp="1"/>
          </p:cNvSpPr>
          <p:nvPr>
            <p:ph idx="1"/>
          </p:nvPr>
        </p:nvSpPr>
        <p:spPr>
          <a:xfrm>
            <a:off x="685800" y="2323652"/>
            <a:ext cx="7696200" cy="4000948"/>
          </a:xfrm>
        </p:spPr>
        <p:txBody>
          <a:bodyPr>
            <a:normAutofit/>
          </a:bodyPr>
          <a:lstStyle/>
          <a:p>
            <a:r>
              <a:rPr lang="en-US" dirty="0" smtClean="0"/>
              <a:t>Encourages analysis and synthesis of multiple perspectives</a:t>
            </a:r>
          </a:p>
          <a:p>
            <a:r>
              <a:rPr lang="en-US" dirty="0" smtClean="0"/>
              <a:t>Different purpose than debate or pro/con conversation; encourages trying to better understand an alternate viewpoint</a:t>
            </a:r>
          </a:p>
          <a:p>
            <a:r>
              <a:rPr lang="en-US" dirty="0" smtClean="0"/>
              <a:t>Works well with historical and current questions</a:t>
            </a:r>
          </a:p>
          <a:p>
            <a:r>
              <a:rPr lang="en-US" dirty="0" smtClean="0"/>
              <a:t>Very structured small group format holds students accountable and helps teachers maintain discussion focus</a:t>
            </a:r>
            <a:endParaRPr lang="en-US" dirty="0"/>
          </a:p>
        </p:txBody>
      </p:sp>
    </p:spTree>
    <p:extLst>
      <p:ext uri="{BB962C8B-B14F-4D97-AF65-F5344CB8AC3E}">
        <p14:creationId xmlns:p14="http://schemas.microsoft.com/office/powerpoint/2010/main" val="633062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Preparation of SACs</a:t>
            </a:r>
            <a:endParaRPr lang="en-US" dirty="0"/>
          </a:p>
        </p:txBody>
      </p:sp>
      <p:sp>
        <p:nvSpPr>
          <p:cNvPr id="3" name="Content Placeholder 2"/>
          <p:cNvSpPr>
            <a:spLocks noGrp="1"/>
          </p:cNvSpPr>
          <p:nvPr>
            <p:ph idx="1"/>
          </p:nvPr>
        </p:nvSpPr>
        <p:spPr>
          <a:xfrm>
            <a:off x="533400" y="2323652"/>
            <a:ext cx="7772400" cy="4077148"/>
          </a:xfrm>
        </p:spPr>
        <p:txBody>
          <a:bodyPr>
            <a:normAutofit fontScale="77500" lnSpcReduction="20000"/>
          </a:bodyPr>
          <a:lstStyle/>
          <a:p>
            <a:pPr marL="525780" indent="-457200">
              <a:buAutoNum type="arabicPeriod"/>
            </a:pPr>
            <a:r>
              <a:rPr lang="en-US" dirty="0" smtClean="0"/>
              <a:t>Choose </a:t>
            </a:r>
            <a:r>
              <a:rPr lang="en-US" dirty="0"/>
              <a:t>a historical question that lends itself to contrasting viewpoints. For example, </a:t>
            </a:r>
            <a:endParaRPr lang="en-US" dirty="0" smtClean="0"/>
          </a:p>
          <a:p>
            <a:pPr lvl="1"/>
            <a:r>
              <a:rPr lang="en-US" dirty="0" smtClean="0"/>
              <a:t>Should </a:t>
            </a:r>
            <a:r>
              <a:rPr lang="en-US" dirty="0"/>
              <a:t>Abraham </a:t>
            </a:r>
            <a:r>
              <a:rPr lang="en-US" dirty="0" smtClean="0"/>
              <a:t>Lincoln be considered  the “Great Emancipator?” </a:t>
            </a:r>
          </a:p>
          <a:p>
            <a:pPr lvl="1"/>
            <a:r>
              <a:rPr lang="en-US" dirty="0" smtClean="0"/>
              <a:t>Was </a:t>
            </a:r>
            <a:r>
              <a:rPr lang="en-US" dirty="0"/>
              <a:t>dropping the atomic bomb on Hiroshima and Nagasaki necessary to defeat the Japanese</a:t>
            </a:r>
            <a:r>
              <a:rPr lang="en-US" dirty="0" smtClean="0"/>
              <a:t>?</a:t>
            </a:r>
          </a:p>
          <a:p>
            <a:pPr marL="365760" lvl="1" indent="0">
              <a:buNone/>
            </a:pPr>
            <a:endParaRPr lang="en-US" dirty="0" smtClean="0"/>
          </a:p>
          <a:p>
            <a:pPr marL="525780" indent="-457200">
              <a:buAutoNum type="arabicPeriod"/>
            </a:pPr>
            <a:r>
              <a:rPr lang="en-US" dirty="0" smtClean="0"/>
              <a:t>Find </a:t>
            </a:r>
            <a:r>
              <a:rPr lang="en-US" dirty="0"/>
              <a:t>and select two or three documents (primary or secondary sources) that embody each side. (Remember that you can pull these from existing document collections on the web or in print</a:t>
            </a:r>
            <a:r>
              <a:rPr lang="en-US" dirty="0" smtClean="0"/>
              <a:t>.)</a:t>
            </a:r>
          </a:p>
          <a:p>
            <a:pPr marL="68580" indent="0">
              <a:buNone/>
            </a:pPr>
            <a:endParaRPr lang="en-US" dirty="0" smtClean="0"/>
          </a:p>
          <a:p>
            <a:pPr marL="525780" indent="-457200">
              <a:buFont typeface="+mj-lt"/>
              <a:buAutoNum type="arabicPeriod" startAt="3"/>
            </a:pPr>
            <a:r>
              <a:rPr lang="en-US" dirty="0" smtClean="0"/>
              <a:t>Consider </a:t>
            </a:r>
            <a:r>
              <a:rPr lang="en-US" dirty="0"/>
              <a:t>timing, make copies of handouts, and plan grouping strategies. The time you will need for a SAC that uses about four documents will depend on the amount of experience your students have with the activity structure and the difficulty and familiarity of the documents. Plan on using about two class periods for your initial SAC.</a:t>
            </a:r>
          </a:p>
        </p:txBody>
      </p:sp>
    </p:spTree>
    <p:extLst>
      <p:ext uri="{BB962C8B-B14F-4D97-AF65-F5344CB8AC3E}">
        <p14:creationId xmlns:p14="http://schemas.microsoft.com/office/powerpoint/2010/main" val="127093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3400"/>
            <a:ext cx="7024744" cy="838200"/>
          </a:xfrm>
        </p:spPr>
        <p:txBody>
          <a:bodyPr/>
          <a:lstStyle/>
          <a:p>
            <a:r>
              <a:rPr lang="en-US" dirty="0" smtClean="0"/>
              <a:t>SAC Steps</a:t>
            </a:r>
            <a:endParaRPr lang="en-US" dirty="0"/>
          </a:p>
        </p:txBody>
      </p:sp>
      <p:sp>
        <p:nvSpPr>
          <p:cNvPr id="3" name="Content Placeholder 2"/>
          <p:cNvSpPr>
            <a:spLocks noGrp="1"/>
          </p:cNvSpPr>
          <p:nvPr>
            <p:ph idx="1"/>
          </p:nvPr>
        </p:nvSpPr>
        <p:spPr>
          <a:xfrm>
            <a:off x="609600" y="1447800"/>
            <a:ext cx="7848600" cy="5105400"/>
          </a:xfrm>
        </p:spPr>
        <p:txBody>
          <a:bodyPr>
            <a:normAutofit fontScale="92500"/>
          </a:bodyPr>
          <a:lstStyle/>
          <a:p>
            <a:pPr marL="525780" indent="-457200">
              <a:buFont typeface="+mj-lt"/>
              <a:buAutoNum type="arabicPeriod"/>
            </a:pPr>
            <a:r>
              <a:rPr lang="en-US" dirty="0" smtClean="0"/>
              <a:t>Organize students in groups of four. Split each group into two pairs. Each pair studies one side of the controversy by reading the background material and identifying arguments to support their assigned position.</a:t>
            </a:r>
            <a:r>
              <a:rPr lang="en-US" dirty="0"/>
              <a:t> </a:t>
            </a:r>
            <a:r>
              <a:rPr lang="en-US" dirty="0" smtClean="0"/>
              <a:t>The pair figures out a game plan for advocating that position.</a:t>
            </a:r>
          </a:p>
          <a:p>
            <a:pPr marL="525780" indent="-457200">
              <a:buFont typeface="+mj-lt"/>
              <a:buAutoNum type="arabicPeriod"/>
            </a:pPr>
            <a:r>
              <a:rPr lang="en-US" dirty="0" smtClean="0"/>
              <a:t>Pairs take turns advocating their positions. The pair not speaking takes notes on the other position.</a:t>
            </a:r>
          </a:p>
          <a:p>
            <a:pPr marL="525780" indent="-457200">
              <a:buFont typeface="+mj-lt"/>
              <a:buAutoNum type="arabicPeriod"/>
            </a:pPr>
            <a:r>
              <a:rPr lang="en-US" dirty="0" smtClean="0"/>
              <a:t>Pairs reverse positions using their notes to demonstrate understanding of the other position.</a:t>
            </a:r>
          </a:p>
          <a:p>
            <a:pPr marL="525780" indent="-457200">
              <a:buFont typeface="+mj-lt"/>
              <a:buAutoNum type="arabicPeriod"/>
            </a:pPr>
            <a:r>
              <a:rPr lang="en-US" dirty="0" smtClean="0"/>
              <a:t>Students work together as a group of four to synthesize the ideas and come to consensus on at least one major point.  </a:t>
            </a:r>
          </a:p>
          <a:p>
            <a:pPr marL="525780" indent="-457200">
              <a:buFont typeface="+mj-lt"/>
              <a:buAutoNum type="arabicPeriod"/>
            </a:pPr>
            <a:r>
              <a:rPr lang="en-US" dirty="0" smtClean="0"/>
              <a:t>The whole class engages in a debrief and individual students reflect on their learning about the issue.</a:t>
            </a:r>
          </a:p>
        </p:txBody>
      </p:sp>
      <p:sp>
        <p:nvSpPr>
          <p:cNvPr id="4" name="5-Point Star 3"/>
          <p:cNvSpPr/>
          <p:nvPr/>
        </p:nvSpPr>
        <p:spPr>
          <a:xfrm>
            <a:off x="152400" y="4648200"/>
            <a:ext cx="6096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162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smtClean="0"/>
              <a:t>SAC Question for Today</a:t>
            </a:r>
            <a:endParaRPr lang="en-US" dirty="0"/>
          </a:p>
        </p:txBody>
      </p:sp>
      <p:sp>
        <p:nvSpPr>
          <p:cNvPr id="3" name="Content Placeholder 2"/>
          <p:cNvSpPr>
            <a:spLocks noGrp="1"/>
          </p:cNvSpPr>
          <p:nvPr>
            <p:ph idx="1"/>
          </p:nvPr>
        </p:nvSpPr>
        <p:spPr>
          <a:xfrm>
            <a:off x="1043492" y="2057400"/>
            <a:ext cx="6777317" cy="3775229"/>
          </a:xfrm>
        </p:spPr>
        <p:txBody>
          <a:bodyPr/>
          <a:lstStyle/>
          <a:p>
            <a:r>
              <a:rPr lang="en-US" dirty="0"/>
              <a:t>Do the Constitutional powers in Article II give the President full authority order the capture, detention, and interrogation of "enemy combatants" without interference from the legislative and judicial branches?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4991062"/>
            <a:ext cx="4658232" cy="149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9388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838200"/>
          </a:xfrm>
        </p:spPr>
        <p:txBody>
          <a:bodyPr/>
          <a:lstStyle/>
          <a:p>
            <a:r>
              <a:rPr lang="en-US" dirty="0" smtClean="0"/>
              <a:t>Preparation with Your Partner</a:t>
            </a:r>
            <a:endParaRPr lang="en-US" dirty="0"/>
          </a:p>
        </p:txBody>
      </p:sp>
      <p:sp>
        <p:nvSpPr>
          <p:cNvPr id="3" name="Content Placeholder 2"/>
          <p:cNvSpPr>
            <a:spLocks noGrp="1"/>
          </p:cNvSpPr>
          <p:nvPr>
            <p:ph idx="1"/>
          </p:nvPr>
        </p:nvSpPr>
        <p:spPr>
          <a:xfrm>
            <a:off x="457200" y="1752600"/>
            <a:ext cx="8153400" cy="4724400"/>
          </a:xfrm>
        </p:spPr>
        <p:txBody>
          <a:bodyPr>
            <a:normAutofit/>
          </a:bodyPr>
          <a:lstStyle/>
          <a:p>
            <a:r>
              <a:rPr lang="en-US" dirty="0" smtClean="0"/>
              <a:t>Access background knowledge and ideas from today.</a:t>
            </a:r>
          </a:p>
          <a:p>
            <a:r>
              <a:rPr lang="en-US" dirty="0" smtClean="0"/>
              <a:t>Use your assigned readings.</a:t>
            </a:r>
          </a:p>
          <a:p>
            <a:r>
              <a:rPr lang="en-US" dirty="0" smtClean="0"/>
              <a:t>Work together to determine your argument &amp; delineate:</a:t>
            </a:r>
          </a:p>
          <a:p>
            <a:pPr lvl="1">
              <a:spcBef>
                <a:spcPts val="0"/>
              </a:spcBef>
            </a:pPr>
            <a:r>
              <a:rPr lang="en-US" sz="1800" b="1" i="1" dirty="0" smtClean="0">
                <a:solidFill>
                  <a:schemeClr val="accent2">
                    <a:lumMod val="75000"/>
                  </a:schemeClr>
                </a:solidFill>
              </a:rPr>
              <a:t>Claims: simple statements </a:t>
            </a:r>
            <a:r>
              <a:rPr lang="en-US" sz="1800" b="1" i="1" dirty="0">
                <a:solidFill>
                  <a:schemeClr val="accent2">
                    <a:lumMod val="75000"/>
                  </a:schemeClr>
                </a:solidFill>
              </a:rPr>
              <a:t>that asserts the main point of an argument</a:t>
            </a:r>
          </a:p>
          <a:p>
            <a:pPr lvl="1">
              <a:spcBef>
                <a:spcPts val="0"/>
              </a:spcBef>
            </a:pPr>
            <a:r>
              <a:rPr lang="en-US" sz="1800" b="1" i="1" dirty="0" smtClean="0">
                <a:solidFill>
                  <a:schemeClr val="accent2">
                    <a:lumMod val="75000"/>
                  </a:schemeClr>
                </a:solidFill>
              </a:rPr>
              <a:t>Reasoning</a:t>
            </a:r>
            <a:r>
              <a:rPr lang="en-US" sz="1800" b="1" i="1" dirty="0">
                <a:solidFill>
                  <a:schemeClr val="accent2">
                    <a:lumMod val="75000"/>
                  </a:schemeClr>
                </a:solidFill>
              </a:rPr>
              <a:t>: the “because” part of an argument; the explanation for why a claim is </a:t>
            </a:r>
            <a:r>
              <a:rPr lang="en-US" sz="1800" b="1" i="1" dirty="0" smtClean="0">
                <a:solidFill>
                  <a:schemeClr val="accent2">
                    <a:lumMod val="75000"/>
                  </a:schemeClr>
                </a:solidFill>
              </a:rPr>
              <a:t>made</a:t>
            </a:r>
          </a:p>
          <a:p>
            <a:pPr lvl="1">
              <a:spcBef>
                <a:spcPts val="0"/>
              </a:spcBef>
            </a:pPr>
            <a:r>
              <a:rPr lang="en-US" sz="1800" b="1" i="1" dirty="0" smtClean="0">
                <a:solidFill>
                  <a:schemeClr val="accent2">
                    <a:lumMod val="75000"/>
                  </a:schemeClr>
                </a:solidFill>
              </a:rPr>
              <a:t>Evidence</a:t>
            </a:r>
            <a:r>
              <a:rPr lang="en-US" sz="1800" b="1" i="1" dirty="0">
                <a:solidFill>
                  <a:schemeClr val="accent2">
                    <a:lumMod val="75000"/>
                  </a:schemeClr>
                </a:solidFill>
              </a:rPr>
              <a:t>: support for the reasoning in an argument; the “for example” aspect of an </a:t>
            </a:r>
            <a:r>
              <a:rPr lang="en-US" sz="1800" b="1" i="1" dirty="0" smtClean="0">
                <a:solidFill>
                  <a:schemeClr val="accent2">
                    <a:lumMod val="75000"/>
                  </a:schemeClr>
                </a:solidFill>
              </a:rPr>
              <a:t>argument </a:t>
            </a:r>
          </a:p>
          <a:p>
            <a:pPr>
              <a:spcBef>
                <a:spcPts val="0"/>
              </a:spcBef>
            </a:pPr>
            <a:r>
              <a:rPr lang="en-US" dirty="0" smtClean="0"/>
              <a:t>Although both people can speak during your turn in the SAC, it’s a good idea to split up your parts ahead of time.  Then, you can feel free to politely interject if you have additional points.</a:t>
            </a:r>
            <a:endParaRPr lang="en-US" b="1" dirty="0">
              <a:solidFill>
                <a:schemeClr val="accent2">
                  <a:lumMod val="75000"/>
                </a:schemeClr>
              </a:solidFill>
            </a:endParaRPr>
          </a:p>
        </p:txBody>
      </p:sp>
    </p:spTree>
    <p:extLst>
      <p:ext uri="{BB962C8B-B14F-4D97-AF65-F5344CB8AC3E}">
        <p14:creationId xmlns:p14="http://schemas.microsoft.com/office/powerpoint/2010/main" val="247309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Narrowing Your Topic</a:t>
            </a:r>
            <a:endParaRPr lang="en-US" dirty="0"/>
          </a:p>
        </p:txBody>
      </p:sp>
      <p:sp>
        <p:nvSpPr>
          <p:cNvPr id="3" name="Content Placeholder 2"/>
          <p:cNvSpPr>
            <a:spLocks noGrp="1"/>
          </p:cNvSpPr>
          <p:nvPr>
            <p:ph idx="1"/>
          </p:nvPr>
        </p:nvSpPr>
        <p:spPr/>
        <p:txBody>
          <a:bodyPr>
            <a:normAutofit lnSpcReduction="10000"/>
          </a:bodyPr>
          <a:lstStyle/>
          <a:p>
            <a:r>
              <a:rPr lang="en-US" dirty="0"/>
              <a:t>What will you be teaching from April 17-May 15</a:t>
            </a:r>
            <a:r>
              <a:rPr lang="en-US" baseline="30000" dirty="0"/>
              <a:t>th</a:t>
            </a:r>
            <a:r>
              <a:rPr lang="en-US" dirty="0"/>
              <a:t> ? (observation time)</a:t>
            </a:r>
          </a:p>
          <a:p>
            <a:r>
              <a:rPr lang="en-US" dirty="0" smtClean="0"/>
              <a:t>High interest for you and your students while meeting state history standards</a:t>
            </a:r>
          </a:p>
          <a:p>
            <a:r>
              <a:rPr lang="en-US" dirty="0" smtClean="0"/>
              <a:t>Topic should lend itself to multiple perspectives</a:t>
            </a:r>
          </a:p>
          <a:p>
            <a:r>
              <a:rPr lang="en-US" dirty="0" smtClean="0"/>
              <a:t>Topic needs to be controversial, how you frame the question can create controversy.</a:t>
            </a:r>
          </a:p>
          <a:p>
            <a:r>
              <a:rPr lang="en-US" dirty="0" smtClean="0"/>
              <a:t>Topic can be applied to the Constitution</a:t>
            </a:r>
          </a:p>
          <a:p>
            <a:endParaRPr lang="en-US" dirty="0"/>
          </a:p>
        </p:txBody>
      </p:sp>
    </p:spTree>
    <p:extLst>
      <p:ext uri="{BB962C8B-B14F-4D97-AF65-F5344CB8AC3E}">
        <p14:creationId xmlns:p14="http://schemas.microsoft.com/office/powerpoint/2010/main" val="788554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TODAY’S SNAPSHOT SAC DISCUSSION LESSON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3967797"/>
              </p:ext>
            </p:extLst>
          </p:nvPr>
        </p:nvGraphicFramePr>
        <p:xfrm>
          <a:off x="457200" y="2324100"/>
          <a:ext cx="8229600" cy="3235960"/>
        </p:xfrm>
        <a:graphic>
          <a:graphicData uri="http://schemas.openxmlformats.org/drawingml/2006/table">
            <a:tbl>
              <a:tblPr firstRow="1" bandRow="1">
                <a:tableStyleId>{5940675A-B579-460E-94D1-54222C63F5DA}</a:tableStyleId>
              </a:tblPr>
              <a:tblGrid>
                <a:gridCol w="1066800"/>
                <a:gridCol w="7162800"/>
              </a:tblGrid>
              <a:tr h="370840">
                <a:tc>
                  <a:txBody>
                    <a:bodyPr/>
                    <a:lstStyle/>
                    <a:p>
                      <a:r>
                        <a:rPr lang="en-US" dirty="0" smtClean="0"/>
                        <a:t>12 min</a:t>
                      </a:r>
                      <a:endParaRPr lang="en-US" dirty="0"/>
                    </a:p>
                  </a:txBody>
                  <a:tcPr/>
                </a:tc>
                <a:tc>
                  <a:txBody>
                    <a:bodyPr/>
                    <a:lstStyle/>
                    <a:p>
                      <a:r>
                        <a:rPr lang="en-US" dirty="0" smtClean="0"/>
                        <a:t>With</a:t>
                      </a:r>
                      <a:r>
                        <a:rPr lang="en-US" baseline="0" dirty="0" smtClean="0"/>
                        <a:t> your partner outline the evidence for your position.</a:t>
                      </a:r>
                      <a:endParaRPr lang="en-US" dirty="0"/>
                    </a:p>
                  </a:txBody>
                  <a:tcPr/>
                </a:tc>
              </a:tr>
              <a:tr h="370840">
                <a:tc>
                  <a:txBody>
                    <a:bodyPr/>
                    <a:lstStyle/>
                    <a:p>
                      <a:r>
                        <a:rPr lang="en-US" dirty="0" smtClean="0"/>
                        <a:t>1 min</a:t>
                      </a:r>
                      <a:endParaRPr lang="en-US" dirty="0"/>
                    </a:p>
                  </a:txBody>
                  <a:tcPr/>
                </a:tc>
                <a:tc>
                  <a:txBody>
                    <a:bodyPr/>
                    <a:lstStyle/>
                    <a:p>
                      <a:r>
                        <a:rPr lang="en-US" dirty="0" smtClean="0"/>
                        <a:t>Introduce</a:t>
                      </a:r>
                      <a:r>
                        <a:rPr lang="en-US" baseline="0" dirty="0" smtClean="0"/>
                        <a:t> yourselves in your group of four.</a:t>
                      </a:r>
                      <a:endParaRPr lang="en-US" dirty="0"/>
                    </a:p>
                  </a:txBody>
                  <a:tcPr/>
                </a:tc>
              </a:tr>
              <a:tr h="370840">
                <a:tc>
                  <a:txBody>
                    <a:bodyPr/>
                    <a:lstStyle/>
                    <a:p>
                      <a:r>
                        <a:rPr lang="en-US" dirty="0" smtClean="0"/>
                        <a:t>3-4 min</a:t>
                      </a:r>
                      <a:endParaRPr lang="en-US" dirty="0"/>
                    </a:p>
                  </a:txBody>
                  <a:tcPr/>
                </a:tc>
                <a:tc>
                  <a:txBody>
                    <a:bodyPr/>
                    <a:lstStyle/>
                    <a:p>
                      <a:r>
                        <a:rPr lang="en-US" dirty="0" smtClean="0"/>
                        <a:t>First pair shares their position (claims,</a:t>
                      </a:r>
                      <a:r>
                        <a:rPr lang="en-US" baseline="0" dirty="0" smtClean="0"/>
                        <a:t> reasons, evidence).</a:t>
                      </a:r>
                      <a:endParaRPr lang="en-US" dirty="0"/>
                    </a:p>
                  </a:txBody>
                  <a:tcPr/>
                </a:tc>
              </a:tr>
              <a:tr h="370840">
                <a:tc>
                  <a:txBody>
                    <a:bodyPr/>
                    <a:lstStyle/>
                    <a:p>
                      <a:r>
                        <a:rPr lang="en-US" dirty="0" smtClean="0"/>
                        <a:t>3-4 min</a:t>
                      </a:r>
                      <a:endParaRPr lang="en-US" dirty="0"/>
                    </a:p>
                  </a:txBody>
                  <a:tcPr/>
                </a:tc>
                <a:tc>
                  <a:txBody>
                    <a:bodyPr/>
                    <a:lstStyle/>
                    <a:p>
                      <a:r>
                        <a:rPr lang="en-US" dirty="0" smtClean="0"/>
                        <a:t>Second pair</a:t>
                      </a:r>
                      <a:r>
                        <a:rPr lang="en-US" baseline="0" dirty="0" smtClean="0"/>
                        <a:t> shares their positions (claims, reasons, evidence).</a:t>
                      </a:r>
                      <a:endParaRPr lang="en-US" dirty="0"/>
                    </a:p>
                  </a:txBody>
                  <a:tcPr/>
                </a:tc>
              </a:tr>
              <a:tr h="370840">
                <a:tc>
                  <a:txBody>
                    <a:bodyPr/>
                    <a:lstStyle/>
                    <a:p>
                      <a:r>
                        <a:rPr lang="en-US" dirty="0" smtClean="0"/>
                        <a:t>2 min</a:t>
                      </a:r>
                      <a:endParaRPr lang="en-US" dirty="0"/>
                    </a:p>
                  </a:txBody>
                  <a:tcPr/>
                </a:tc>
                <a:tc>
                  <a:txBody>
                    <a:bodyPr/>
                    <a:lstStyle/>
                    <a:p>
                      <a:r>
                        <a:rPr lang="en-US" dirty="0" smtClean="0"/>
                        <a:t>First pair </a:t>
                      </a:r>
                      <a:r>
                        <a:rPr lang="en-US" baseline="0" dirty="0" smtClean="0"/>
                        <a:t> demonstrates their knowledge of second pair’s positions.</a:t>
                      </a:r>
                      <a:endParaRPr lang="en-US" dirty="0"/>
                    </a:p>
                  </a:txBody>
                  <a:tcPr/>
                </a:tc>
              </a:tr>
              <a:tr h="370840">
                <a:tc>
                  <a:txBody>
                    <a:bodyPr/>
                    <a:lstStyle/>
                    <a:p>
                      <a:r>
                        <a:rPr lang="en-US" dirty="0" smtClean="0"/>
                        <a:t>2 min</a:t>
                      </a:r>
                      <a:endParaRPr lang="en-US" dirty="0"/>
                    </a:p>
                  </a:txBody>
                  <a:tcPr/>
                </a:tc>
                <a:tc>
                  <a:txBody>
                    <a:bodyPr/>
                    <a:lstStyle/>
                    <a:p>
                      <a:r>
                        <a:rPr lang="en-US" dirty="0" smtClean="0"/>
                        <a:t>Second pair demonstrates their knowledge of first pairs position.</a:t>
                      </a:r>
                      <a:endParaRPr lang="en-US" dirty="0"/>
                    </a:p>
                  </a:txBody>
                  <a:tcPr/>
                </a:tc>
              </a:tr>
              <a:tr h="370840">
                <a:tc>
                  <a:txBody>
                    <a:bodyPr/>
                    <a:lstStyle/>
                    <a:p>
                      <a:r>
                        <a:rPr lang="en-US" dirty="0" smtClean="0"/>
                        <a:t>6-7 min</a:t>
                      </a:r>
                      <a:endParaRPr lang="en-US" dirty="0"/>
                    </a:p>
                  </a:txBody>
                  <a:tcPr/>
                </a:tc>
                <a:tc>
                  <a:txBody>
                    <a:bodyPr/>
                    <a:lstStyle/>
                    <a:p>
                      <a:r>
                        <a:rPr lang="en-US" dirty="0" smtClean="0"/>
                        <a:t>The group of four tries</a:t>
                      </a:r>
                      <a:r>
                        <a:rPr lang="en-US" baseline="0" dirty="0" smtClean="0"/>
                        <a:t> to find some common ground  or consensus on the issue and prepares to share position with the whole class.</a:t>
                      </a:r>
                      <a:endParaRPr lang="en-US" dirty="0"/>
                    </a:p>
                  </a:txBody>
                  <a:tcPr/>
                </a:tc>
              </a:tr>
              <a:tr h="370840">
                <a:tc>
                  <a:txBody>
                    <a:bodyPr/>
                    <a:lstStyle/>
                    <a:p>
                      <a:r>
                        <a:rPr lang="en-US" dirty="0" smtClean="0"/>
                        <a:t>5 min</a:t>
                      </a:r>
                      <a:endParaRPr lang="en-US" dirty="0"/>
                    </a:p>
                  </a:txBody>
                  <a:tcPr/>
                </a:tc>
                <a:tc>
                  <a:txBody>
                    <a:bodyPr/>
                    <a:lstStyle/>
                    <a:p>
                      <a:r>
                        <a:rPr lang="en-US" dirty="0" smtClean="0"/>
                        <a:t>Share out ideas of consensus or sticky points</a:t>
                      </a:r>
                      <a:endParaRPr lang="en-US" dirty="0"/>
                    </a:p>
                  </a:txBody>
                  <a:tcPr/>
                </a:tc>
              </a:tr>
            </a:tbl>
          </a:graphicData>
        </a:graphic>
      </p:graphicFrame>
      <p:sp>
        <p:nvSpPr>
          <p:cNvPr id="5" name="Flowchart: Document 4"/>
          <p:cNvSpPr/>
          <p:nvPr/>
        </p:nvSpPr>
        <p:spPr>
          <a:xfrm>
            <a:off x="2743200" y="5791200"/>
            <a:ext cx="3733800" cy="1069848"/>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Please have one person in your group time the conversations to stay on track.</a:t>
            </a:r>
            <a:endParaRPr lang="en-US" dirty="0"/>
          </a:p>
        </p:txBody>
      </p:sp>
    </p:spTree>
    <p:extLst>
      <p:ext uri="{BB962C8B-B14F-4D97-AF65-F5344CB8AC3E}">
        <p14:creationId xmlns:p14="http://schemas.microsoft.com/office/powerpoint/2010/main" val="35962840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pPr algn="ctr"/>
            <a:r>
              <a:rPr lang="en-US" dirty="0" smtClean="0"/>
              <a:t>SAC Groups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5875523"/>
              </p:ext>
            </p:extLst>
          </p:nvPr>
        </p:nvGraphicFramePr>
        <p:xfrm>
          <a:off x="1219200" y="2209800"/>
          <a:ext cx="6705600" cy="4220808"/>
        </p:xfrm>
        <a:graphic>
          <a:graphicData uri="http://schemas.openxmlformats.org/drawingml/2006/table">
            <a:tbl>
              <a:tblPr firstRow="1" firstCol="1" bandRow="1"/>
              <a:tblGrid>
                <a:gridCol w="3352800"/>
                <a:gridCol w="3352800"/>
              </a:tblGrid>
              <a:tr h="448734">
                <a:tc>
                  <a:txBody>
                    <a:bodyPr/>
                    <a:lstStyle/>
                    <a:p>
                      <a:pPr marL="0" marR="0" algn="ctr">
                        <a:lnSpc>
                          <a:spcPct val="115000"/>
                        </a:lnSpc>
                        <a:spcBef>
                          <a:spcPts val="0"/>
                        </a:spcBef>
                        <a:spcAft>
                          <a:spcPts val="0"/>
                        </a:spcAft>
                      </a:pPr>
                      <a:r>
                        <a:rPr lang="en-US" sz="1800" b="1" dirty="0" smtClean="0">
                          <a:effectLst/>
                          <a:latin typeface="Calibri"/>
                          <a:ea typeface="Calibri"/>
                          <a:cs typeface="Times New Roman"/>
                        </a:rPr>
                        <a:t>YES</a:t>
                      </a:r>
                    </a:p>
                    <a:p>
                      <a:pPr marL="0" marR="0" algn="ctr">
                        <a:lnSpc>
                          <a:spcPct val="115000"/>
                        </a:lnSpc>
                        <a:spcBef>
                          <a:spcPts val="0"/>
                        </a:spcBef>
                        <a:spcAft>
                          <a:spcPts val="0"/>
                        </a:spcAft>
                      </a:pPr>
                      <a:r>
                        <a:rPr lang="en-US" sz="1800" b="1" dirty="0" smtClean="0">
                          <a:effectLst/>
                          <a:latin typeface="Calibri"/>
                          <a:ea typeface="Calibri"/>
                          <a:cs typeface="Times New Roman"/>
                        </a:rPr>
                        <a:t>Ch</a:t>
                      </a:r>
                      <a:r>
                        <a:rPr lang="en-US" sz="1800" b="1" dirty="0">
                          <a:effectLst/>
                          <a:latin typeface="Calibri"/>
                          <a:ea typeface="Calibri"/>
                          <a:cs typeface="Times New Roman"/>
                        </a:rPr>
                        <a:t>. 15 Document 6 and </a:t>
                      </a:r>
                      <a:r>
                        <a:rPr lang="en-US" sz="1800" b="1" dirty="0" err="1">
                          <a:effectLst/>
                          <a:latin typeface="Calibri"/>
                          <a:ea typeface="Calibri"/>
                          <a:cs typeface="Times New Roman"/>
                        </a:rPr>
                        <a:t>Yoo</a:t>
                      </a:r>
                      <a:endParaRPr lang="en-US" sz="18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15000"/>
                        </a:lnSpc>
                        <a:spcBef>
                          <a:spcPts val="0"/>
                        </a:spcBef>
                        <a:spcAft>
                          <a:spcPts val="0"/>
                        </a:spcAft>
                      </a:pPr>
                      <a:r>
                        <a:rPr lang="en-US" sz="1800" b="1" dirty="0" smtClean="0">
                          <a:effectLst/>
                          <a:latin typeface="Calibri"/>
                          <a:ea typeface="Calibri"/>
                          <a:cs typeface="Times New Roman"/>
                        </a:rPr>
                        <a:t>NO</a:t>
                      </a:r>
                    </a:p>
                    <a:p>
                      <a:pPr marL="0" marR="0" algn="ctr">
                        <a:lnSpc>
                          <a:spcPct val="115000"/>
                        </a:lnSpc>
                        <a:spcBef>
                          <a:spcPts val="0"/>
                        </a:spcBef>
                        <a:spcAft>
                          <a:spcPts val="0"/>
                        </a:spcAft>
                      </a:pPr>
                      <a:r>
                        <a:rPr lang="en-US" sz="1800" b="1" dirty="0" smtClean="0">
                          <a:effectLst/>
                          <a:latin typeface="Calibri"/>
                          <a:ea typeface="Calibri"/>
                          <a:cs typeface="Times New Roman"/>
                        </a:rPr>
                        <a:t>Ch</a:t>
                      </a:r>
                      <a:r>
                        <a:rPr lang="en-US" sz="1800" b="1" dirty="0">
                          <a:effectLst/>
                          <a:latin typeface="Calibri"/>
                          <a:ea typeface="Calibri"/>
                          <a:cs typeface="Times New Roman"/>
                        </a:rPr>
                        <a:t>. 15 Document 7 and Irons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448734">
                <a:tc>
                  <a:txBody>
                    <a:bodyPr/>
                    <a:lstStyle/>
                    <a:p>
                      <a:pPr marL="0" marR="0">
                        <a:lnSpc>
                          <a:spcPct val="115000"/>
                        </a:lnSpc>
                        <a:spcBef>
                          <a:spcPts val="0"/>
                        </a:spcBef>
                        <a:spcAft>
                          <a:spcPts val="0"/>
                        </a:spcAft>
                      </a:pPr>
                      <a:r>
                        <a:rPr lang="en-US" sz="1600">
                          <a:effectLst/>
                          <a:latin typeface="Calibri"/>
                          <a:ea typeface="Calibri"/>
                          <a:cs typeface="Times New Roman"/>
                        </a:rPr>
                        <a:t>Valerie Fine &amp; Rick Barbey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Calibri"/>
                          <a:cs typeface="Times New Roman"/>
                        </a:rPr>
                        <a:t>Denise Boswell &amp; Rochelle Whellams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734">
                <a:tc>
                  <a:txBody>
                    <a:bodyPr/>
                    <a:lstStyle/>
                    <a:p>
                      <a:pPr marL="0" marR="0">
                        <a:lnSpc>
                          <a:spcPct val="115000"/>
                        </a:lnSpc>
                        <a:spcBef>
                          <a:spcPts val="0"/>
                        </a:spcBef>
                        <a:spcAft>
                          <a:spcPts val="0"/>
                        </a:spcAft>
                      </a:pPr>
                      <a:r>
                        <a:rPr lang="en-US" sz="1600">
                          <a:effectLst/>
                          <a:latin typeface="Calibri"/>
                          <a:ea typeface="Calibri"/>
                          <a:cs typeface="Times New Roman"/>
                        </a:rPr>
                        <a:t>Darren Fleck &amp; Neil Stokely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600" dirty="0">
                          <a:effectLst/>
                          <a:latin typeface="Calibri"/>
                          <a:ea typeface="Calibri"/>
                          <a:cs typeface="Times New Roman"/>
                        </a:rPr>
                        <a:t>Don Speth &amp; Andrea Schulewitch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48734">
                <a:tc>
                  <a:txBody>
                    <a:bodyPr/>
                    <a:lstStyle/>
                    <a:p>
                      <a:pPr marL="0" marR="0">
                        <a:lnSpc>
                          <a:spcPct val="115000"/>
                        </a:lnSpc>
                        <a:spcBef>
                          <a:spcPts val="0"/>
                        </a:spcBef>
                        <a:spcAft>
                          <a:spcPts val="0"/>
                        </a:spcAft>
                      </a:pPr>
                      <a:r>
                        <a:rPr lang="en-US" sz="1600">
                          <a:effectLst/>
                          <a:latin typeface="Calibri"/>
                          <a:ea typeface="Calibri"/>
                          <a:cs typeface="Times New Roman"/>
                        </a:rPr>
                        <a:t>Lori Kahl &amp; Tanya Root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Calibri"/>
                          <a:cs typeface="Times New Roman"/>
                        </a:rPr>
                        <a:t>Lisa Gonsalves &amp; Frank Rivas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734">
                <a:tc>
                  <a:txBody>
                    <a:bodyPr/>
                    <a:lstStyle/>
                    <a:p>
                      <a:pPr marL="0" marR="0">
                        <a:lnSpc>
                          <a:spcPct val="115000"/>
                        </a:lnSpc>
                        <a:spcBef>
                          <a:spcPts val="0"/>
                        </a:spcBef>
                        <a:spcAft>
                          <a:spcPts val="0"/>
                        </a:spcAft>
                      </a:pPr>
                      <a:r>
                        <a:rPr lang="en-US" sz="1600">
                          <a:effectLst/>
                          <a:latin typeface="Calibri"/>
                          <a:ea typeface="Calibri"/>
                          <a:cs typeface="Times New Roman"/>
                        </a:rPr>
                        <a:t>Yvette Harding &amp; Trevor Moffatt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600" dirty="0">
                          <a:effectLst/>
                          <a:latin typeface="Calibri"/>
                          <a:ea typeface="Calibri"/>
                          <a:cs typeface="Times New Roman"/>
                        </a:rPr>
                        <a:t>Eian Gilbert &amp; Heather Bowman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48734">
                <a:tc>
                  <a:txBody>
                    <a:bodyPr/>
                    <a:lstStyle/>
                    <a:p>
                      <a:pPr marL="0" marR="0">
                        <a:lnSpc>
                          <a:spcPct val="115000"/>
                        </a:lnSpc>
                        <a:spcBef>
                          <a:spcPts val="0"/>
                        </a:spcBef>
                        <a:spcAft>
                          <a:spcPts val="0"/>
                        </a:spcAft>
                      </a:pPr>
                      <a:r>
                        <a:rPr lang="en-US" sz="1600">
                          <a:effectLst/>
                          <a:latin typeface="Calibri"/>
                          <a:ea typeface="Calibri"/>
                          <a:cs typeface="Times New Roman"/>
                        </a:rPr>
                        <a:t>Mario Fitzpatrick &amp; Nancy Burbank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Calibri"/>
                          <a:cs typeface="Times New Roman"/>
                        </a:rPr>
                        <a:t>Janet Roberts &amp; Jason Aytes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734">
                <a:tc>
                  <a:txBody>
                    <a:bodyPr/>
                    <a:lstStyle/>
                    <a:p>
                      <a:pPr marL="0" marR="0">
                        <a:lnSpc>
                          <a:spcPct val="115000"/>
                        </a:lnSpc>
                        <a:spcBef>
                          <a:spcPts val="0"/>
                        </a:spcBef>
                        <a:spcAft>
                          <a:spcPts val="0"/>
                        </a:spcAft>
                      </a:pPr>
                      <a:r>
                        <a:rPr lang="en-US" sz="1600">
                          <a:effectLst/>
                          <a:latin typeface="Calibri"/>
                          <a:ea typeface="Calibri"/>
                          <a:cs typeface="Times New Roman"/>
                        </a:rPr>
                        <a:t>Michael Lindberg &amp; Cheri Kuykendall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600" dirty="0">
                          <a:effectLst/>
                          <a:latin typeface="Calibri"/>
                          <a:ea typeface="Calibri"/>
                          <a:cs typeface="Times New Roman"/>
                        </a:rPr>
                        <a:t>Kylie Miller &amp; Sundae </a:t>
                      </a:r>
                      <a:r>
                        <a:rPr lang="en-US" sz="1600" dirty="0" err="1">
                          <a:effectLst/>
                          <a:latin typeface="Calibri"/>
                          <a:ea typeface="Calibri"/>
                          <a:cs typeface="Times New Roman"/>
                        </a:rPr>
                        <a:t>Eyer</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448734">
                <a:tc>
                  <a:txBody>
                    <a:bodyPr/>
                    <a:lstStyle/>
                    <a:p>
                      <a:pPr marL="0" marR="0">
                        <a:lnSpc>
                          <a:spcPct val="115000"/>
                        </a:lnSpc>
                        <a:spcBef>
                          <a:spcPts val="0"/>
                        </a:spcBef>
                        <a:spcAft>
                          <a:spcPts val="0"/>
                        </a:spcAft>
                      </a:pPr>
                      <a:r>
                        <a:rPr lang="en-US" sz="1600">
                          <a:effectLst/>
                          <a:latin typeface="Calibri"/>
                          <a:ea typeface="Calibri"/>
                          <a:cs typeface="Times New Roman"/>
                        </a:rPr>
                        <a:t>Sarah Brown &amp; Michelle Gleason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Calibri"/>
                          <a:cs typeface="Times New Roman"/>
                        </a:rPr>
                        <a:t>Vallarie Larson &amp; Stacy Drum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734">
                <a:tc>
                  <a:txBody>
                    <a:bodyPr/>
                    <a:lstStyle/>
                    <a:p>
                      <a:pPr marL="0" marR="0">
                        <a:lnSpc>
                          <a:spcPct val="115000"/>
                        </a:lnSpc>
                        <a:spcBef>
                          <a:spcPts val="0"/>
                        </a:spcBef>
                        <a:spcAft>
                          <a:spcPts val="0"/>
                        </a:spcAft>
                      </a:pPr>
                      <a:r>
                        <a:rPr lang="en-US" sz="1600">
                          <a:effectLst/>
                          <a:latin typeface="Calibri"/>
                          <a:ea typeface="Calibri"/>
                          <a:cs typeface="Times New Roman"/>
                        </a:rPr>
                        <a:t>Brett Barry &amp; Corrine Moffat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nSpc>
                          <a:spcPct val="115000"/>
                        </a:lnSpc>
                        <a:spcBef>
                          <a:spcPts val="0"/>
                        </a:spcBef>
                        <a:spcAft>
                          <a:spcPts val="0"/>
                        </a:spcAft>
                      </a:pPr>
                      <a:r>
                        <a:rPr lang="en-US" sz="1600" dirty="0">
                          <a:effectLst/>
                          <a:latin typeface="Calibri"/>
                          <a:ea typeface="Calibri"/>
                          <a:cs typeface="Times New Roman"/>
                        </a:rPr>
                        <a:t>Diane Domiteaux &amp; Ruth Oxborrow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
        <p:nvSpPr>
          <p:cNvPr id="5" name="Oval Callout 4"/>
          <p:cNvSpPr/>
          <p:nvPr/>
        </p:nvSpPr>
        <p:spPr>
          <a:xfrm>
            <a:off x="6477000" y="228600"/>
            <a:ext cx="2362200" cy="1828800"/>
          </a:xfrm>
          <a:prstGeom prst="wedgeEllipseCallout">
            <a:avLst>
              <a:gd name="adj1" fmla="val -36893"/>
              <a:gd name="adj2" fmla="val 550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Is everyone here? Do we need to adjust groups?</a:t>
            </a:r>
            <a:endParaRPr lang="en-US" dirty="0"/>
          </a:p>
        </p:txBody>
      </p:sp>
      <p:sp>
        <p:nvSpPr>
          <p:cNvPr id="6" name="Rectangular Callout 5"/>
          <p:cNvSpPr/>
          <p:nvPr/>
        </p:nvSpPr>
        <p:spPr>
          <a:xfrm>
            <a:off x="533400" y="228600"/>
            <a:ext cx="1524000" cy="1905000"/>
          </a:xfrm>
          <a:prstGeom prst="wedgeRect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 have 2 minutes to get into your group of four and start working with your partner.</a:t>
            </a:r>
          </a:p>
        </p:txBody>
      </p:sp>
    </p:spTree>
    <p:extLst>
      <p:ext uri="{BB962C8B-B14F-4D97-AF65-F5344CB8AC3E}">
        <p14:creationId xmlns:p14="http://schemas.microsoft.com/office/powerpoint/2010/main" val="843509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a:xfrm>
            <a:off x="609600" y="2323652"/>
            <a:ext cx="7696200" cy="4229548"/>
          </a:xfrm>
        </p:spPr>
        <p:txBody>
          <a:bodyPr>
            <a:normAutofit/>
          </a:bodyPr>
          <a:lstStyle/>
          <a:p>
            <a:pPr marL="525780" indent="-457200">
              <a:buFont typeface="+mj-lt"/>
              <a:buAutoNum type="arabicPeriod"/>
            </a:pPr>
            <a:r>
              <a:rPr lang="en-US" dirty="0" smtClean="0"/>
              <a:t>Turn to pages 193-194 in your Discussion Reader. In your head, assess your participation in the SAC deliberation.</a:t>
            </a:r>
          </a:p>
          <a:p>
            <a:pPr marL="525780" indent="-457200">
              <a:buFont typeface="+mj-lt"/>
              <a:buAutoNum type="arabicPeriod"/>
            </a:pPr>
            <a:r>
              <a:rPr lang="en-US" dirty="0" smtClean="0"/>
              <a:t>Did this snapshot SAC discussion help you to better understand the controversy surrounding presidential power and War on Terror?</a:t>
            </a:r>
          </a:p>
          <a:p>
            <a:pPr marL="525780" indent="-457200">
              <a:buFont typeface="+mj-lt"/>
              <a:buAutoNum type="arabicPeriod"/>
            </a:pPr>
            <a:r>
              <a:rPr lang="en-US" dirty="0" smtClean="0"/>
              <a:t>As a “student,” what did you think of SAC?</a:t>
            </a:r>
          </a:p>
          <a:p>
            <a:pPr marL="525780" indent="-457200">
              <a:buFont typeface="+mj-lt"/>
              <a:buAutoNum type="arabicPeriod"/>
            </a:pPr>
            <a:r>
              <a:rPr lang="en-US" dirty="0" smtClean="0"/>
              <a:t>As a teacher, what is your impression of this discussion strategy? How would you modify it for your students?</a:t>
            </a:r>
          </a:p>
          <a:p>
            <a:pPr marL="68580" indent="0">
              <a:buNone/>
            </a:pPr>
            <a:endParaRPr lang="en-US" dirty="0"/>
          </a:p>
        </p:txBody>
      </p:sp>
    </p:spTree>
    <p:extLst>
      <p:ext uri="{BB962C8B-B14F-4D97-AF65-F5344CB8AC3E}">
        <p14:creationId xmlns:p14="http://schemas.microsoft.com/office/powerpoint/2010/main" val="18152251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Scott on the History of the Presidency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97315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2133601"/>
            <a:ext cx="6637468" cy="2129304"/>
          </a:xfrm>
        </p:spPr>
        <p:txBody>
          <a:bodyPr>
            <a:normAutofit/>
          </a:bodyPr>
          <a:lstStyle/>
          <a:p>
            <a:r>
              <a:rPr lang="en-US" dirty="0" smtClean="0"/>
              <a:t>Creating Cadre </a:t>
            </a:r>
            <a:br>
              <a:rPr lang="en-US" dirty="0" smtClean="0"/>
            </a:br>
            <a:r>
              <a:rPr lang="en-US" dirty="0" smtClean="0"/>
              <a:t>Essential Questions to Frame the Curriculum</a:t>
            </a:r>
            <a:endParaRPr lang="en-US" dirty="0"/>
          </a:p>
        </p:txBody>
      </p:sp>
      <p:sp>
        <p:nvSpPr>
          <p:cNvPr id="3" name="Text Placeholder 2"/>
          <p:cNvSpPr>
            <a:spLocks noGrp="1"/>
          </p:cNvSpPr>
          <p:nvPr>
            <p:ph type="body" idx="1"/>
          </p:nvPr>
        </p:nvSpPr>
        <p:spPr/>
        <p:txBody>
          <a:bodyPr/>
          <a:lstStyle/>
          <a:p>
            <a:r>
              <a:rPr lang="en-US" dirty="0" smtClean="0"/>
              <a:t>Vertical Teaming Through the Use of Essential Questions</a:t>
            </a:r>
            <a:endParaRPr lang="en-US" dirty="0"/>
          </a:p>
        </p:txBody>
      </p:sp>
    </p:spTree>
    <p:extLst>
      <p:ext uri="{BB962C8B-B14F-4D97-AF65-F5344CB8AC3E}">
        <p14:creationId xmlns:p14="http://schemas.microsoft.com/office/powerpoint/2010/main" val="20675940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Elements of EQs</a:t>
            </a:r>
            <a:endParaRPr lang="en-US" dirty="0"/>
          </a:p>
        </p:txBody>
      </p:sp>
      <p:sp>
        <p:nvSpPr>
          <p:cNvPr id="3" name="Content Placeholder 2"/>
          <p:cNvSpPr>
            <a:spLocks noGrp="1"/>
          </p:cNvSpPr>
          <p:nvPr>
            <p:ph idx="1"/>
          </p:nvPr>
        </p:nvSpPr>
        <p:spPr>
          <a:xfrm>
            <a:off x="1043492" y="2323652"/>
            <a:ext cx="6777317" cy="4000948"/>
          </a:xfrm>
        </p:spPr>
        <p:txBody>
          <a:bodyPr>
            <a:normAutofit lnSpcReduction="10000"/>
          </a:bodyPr>
          <a:lstStyle/>
          <a:p>
            <a:r>
              <a:rPr lang="en-US" dirty="0"/>
              <a:t>Address the big ideas of history</a:t>
            </a:r>
          </a:p>
          <a:p>
            <a:r>
              <a:rPr lang="en-US" dirty="0"/>
              <a:t>No right or wrong answers</a:t>
            </a:r>
          </a:p>
          <a:p>
            <a:r>
              <a:rPr lang="en-US" dirty="0"/>
              <a:t>Help think broadly about history rather than a specific event</a:t>
            </a:r>
          </a:p>
          <a:p>
            <a:r>
              <a:rPr lang="en-US" dirty="0"/>
              <a:t>Allow for multiple interpretations</a:t>
            </a:r>
          </a:p>
          <a:p>
            <a:r>
              <a:rPr lang="en-US" dirty="0"/>
              <a:t>Allows for cause and effect</a:t>
            </a:r>
          </a:p>
          <a:p>
            <a:r>
              <a:rPr lang="en-US" dirty="0" smtClean="0"/>
              <a:t>Pose </a:t>
            </a:r>
            <a:r>
              <a:rPr lang="en-US" dirty="0"/>
              <a:t>a problem</a:t>
            </a:r>
          </a:p>
          <a:p>
            <a:r>
              <a:rPr lang="en-US" dirty="0"/>
              <a:t>Difficult to </a:t>
            </a:r>
            <a:r>
              <a:rPr lang="en-US" dirty="0" smtClean="0"/>
              <a:t>answer</a:t>
            </a:r>
          </a:p>
          <a:p>
            <a:r>
              <a:rPr lang="en-US" dirty="0" smtClean="0"/>
              <a:t>Allow for changing answers in different contexts</a:t>
            </a:r>
            <a:endParaRPr lang="en-US" dirty="0"/>
          </a:p>
          <a:p>
            <a:endParaRPr lang="en-US" dirty="0"/>
          </a:p>
        </p:txBody>
      </p:sp>
    </p:spTree>
    <p:extLst>
      <p:ext uri="{BB962C8B-B14F-4D97-AF65-F5344CB8AC3E}">
        <p14:creationId xmlns:p14="http://schemas.microsoft.com/office/powerpoint/2010/main" val="1106337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dirty="0" smtClean="0"/>
              <a:t>Why use EQs?</a:t>
            </a:r>
            <a:endParaRPr lang="en-US" dirty="0"/>
          </a:p>
        </p:txBody>
      </p:sp>
      <p:sp>
        <p:nvSpPr>
          <p:cNvPr id="3" name="Content Placeholder 2"/>
          <p:cNvSpPr>
            <a:spLocks noGrp="1"/>
          </p:cNvSpPr>
          <p:nvPr>
            <p:ph idx="1"/>
          </p:nvPr>
        </p:nvSpPr>
        <p:spPr>
          <a:xfrm>
            <a:off x="1043492" y="2133600"/>
            <a:ext cx="6777317" cy="3699029"/>
          </a:xfrm>
        </p:spPr>
        <p:txBody>
          <a:bodyPr>
            <a:normAutofit/>
          </a:bodyPr>
          <a:lstStyle/>
          <a:p>
            <a:r>
              <a:rPr lang="en-US" dirty="0" smtClean="0"/>
              <a:t>Demonstrate meaning and continuity between units of study and grade levels</a:t>
            </a:r>
          </a:p>
          <a:p>
            <a:r>
              <a:rPr lang="en-US" dirty="0" smtClean="0"/>
              <a:t>Provide a framework for “ditching” the stuff that does not matter as much</a:t>
            </a:r>
          </a:p>
          <a:p>
            <a:r>
              <a:rPr lang="en-US" dirty="0" smtClean="0"/>
              <a:t>Frame your curriculum around enduring issues that apply just as well today as in the past</a:t>
            </a:r>
          </a:p>
          <a:p>
            <a:r>
              <a:rPr lang="en-US" dirty="0" smtClean="0"/>
              <a:t>Help students see history as an area on inquiry rather than just a “story”</a:t>
            </a:r>
            <a:endParaRPr lang="en-US" dirty="0"/>
          </a:p>
        </p:txBody>
      </p:sp>
    </p:spTree>
    <p:extLst>
      <p:ext uri="{BB962C8B-B14F-4D97-AF65-F5344CB8AC3E}">
        <p14:creationId xmlns:p14="http://schemas.microsoft.com/office/powerpoint/2010/main" val="19500786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r>
              <a:rPr lang="en-US" dirty="0" smtClean="0"/>
              <a:t>Sample EQs – see handout</a:t>
            </a:r>
            <a:endParaRPr lang="en-US" dirty="0"/>
          </a:p>
        </p:txBody>
      </p:sp>
      <p:sp>
        <p:nvSpPr>
          <p:cNvPr id="3" name="Content Placeholder 2"/>
          <p:cNvSpPr>
            <a:spLocks noGrp="1"/>
          </p:cNvSpPr>
          <p:nvPr>
            <p:ph sz="quarter" idx="13"/>
          </p:nvPr>
        </p:nvSpPr>
        <p:spPr>
          <a:xfrm>
            <a:off x="1042416" y="1752600"/>
            <a:ext cx="3419856" cy="4648200"/>
          </a:xfrm>
        </p:spPr>
        <p:txBody>
          <a:bodyPr>
            <a:normAutofit fontScale="77500" lnSpcReduction="20000"/>
          </a:bodyPr>
          <a:lstStyle/>
          <a:p>
            <a:r>
              <a:rPr lang="en-US" dirty="0" smtClean="0"/>
              <a:t>When and how is it appropriate to use power?</a:t>
            </a:r>
          </a:p>
          <a:p>
            <a:r>
              <a:rPr lang="en-US" dirty="0" smtClean="0"/>
              <a:t>Should liberty be limited?</a:t>
            </a:r>
          </a:p>
          <a:p>
            <a:r>
              <a:rPr lang="en-US" dirty="0" smtClean="0"/>
              <a:t>Why do social, economic, and political inequalities exist?</a:t>
            </a:r>
          </a:p>
          <a:p>
            <a:r>
              <a:rPr lang="en-US" dirty="0" smtClean="0"/>
              <a:t>What type of relationship should exist between individuals, institutions and government?</a:t>
            </a:r>
          </a:p>
          <a:p>
            <a:r>
              <a:rPr lang="en-US" dirty="0" smtClean="0"/>
              <a:t>What does it mean to be an American?</a:t>
            </a:r>
          </a:p>
          <a:p>
            <a:r>
              <a:rPr lang="en-US" dirty="0" smtClean="0"/>
              <a:t>What justifies the limitation or promotion of freedom?</a:t>
            </a:r>
          </a:p>
          <a:p>
            <a:r>
              <a:rPr lang="en-US" dirty="0" smtClean="0"/>
              <a:t>Does a limited or an  energetic government serve the people best?</a:t>
            </a:r>
          </a:p>
          <a:p>
            <a:endParaRPr lang="en-US" dirty="0" smtClean="0"/>
          </a:p>
          <a:p>
            <a:pPr marL="68580" indent="0">
              <a:buNone/>
            </a:pPr>
            <a:endParaRPr lang="en-US" dirty="0" smtClean="0"/>
          </a:p>
          <a:p>
            <a:endParaRPr lang="en-US" dirty="0"/>
          </a:p>
        </p:txBody>
      </p:sp>
      <p:sp>
        <p:nvSpPr>
          <p:cNvPr id="4" name="Content Placeholder 3"/>
          <p:cNvSpPr>
            <a:spLocks noGrp="1"/>
          </p:cNvSpPr>
          <p:nvPr>
            <p:ph sz="quarter" idx="14"/>
          </p:nvPr>
        </p:nvSpPr>
        <p:spPr>
          <a:xfrm>
            <a:off x="4645152" y="1752600"/>
            <a:ext cx="3419856" cy="4724400"/>
          </a:xfrm>
        </p:spPr>
        <p:txBody>
          <a:bodyPr>
            <a:normAutofit fontScale="77500" lnSpcReduction="20000"/>
          </a:bodyPr>
          <a:lstStyle/>
          <a:p>
            <a:r>
              <a:rPr lang="en-US" dirty="0"/>
              <a:t>Why do ideas and values change over time?</a:t>
            </a:r>
          </a:p>
          <a:p>
            <a:r>
              <a:rPr lang="en-US" dirty="0"/>
              <a:t>What is the proper balance between protecting individual rights and promoting the common good?</a:t>
            </a:r>
          </a:p>
          <a:p>
            <a:r>
              <a:rPr lang="en-US" dirty="0"/>
              <a:t>Why do people move? </a:t>
            </a:r>
          </a:p>
          <a:p>
            <a:r>
              <a:rPr lang="en-US" dirty="0"/>
              <a:t>What is proper relationship between humans and the environment?</a:t>
            </a:r>
          </a:p>
          <a:p>
            <a:r>
              <a:rPr lang="en-US" dirty="0"/>
              <a:t>What justifies rebellion?</a:t>
            </a:r>
          </a:p>
          <a:p>
            <a:r>
              <a:rPr lang="en-US" dirty="0"/>
              <a:t>What role should Americans play in the world</a:t>
            </a:r>
            <a:r>
              <a:rPr lang="en-US" dirty="0" smtClean="0"/>
              <a:t>?</a:t>
            </a:r>
          </a:p>
          <a:p>
            <a:r>
              <a:rPr lang="en-US" dirty="0" smtClean="0"/>
              <a:t>What is the impact of war?</a:t>
            </a:r>
          </a:p>
          <a:p>
            <a:r>
              <a:rPr lang="en-US" dirty="0" smtClean="0"/>
              <a:t>Others?</a:t>
            </a:r>
          </a:p>
          <a:p>
            <a:pPr marL="68580" indent="0">
              <a:buNone/>
            </a:pPr>
            <a:endParaRPr lang="en-US" dirty="0"/>
          </a:p>
        </p:txBody>
      </p:sp>
    </p:spTree>
    <p:extLst>
      <p:ext uri="{BB962C8B-B14F-4D97-AF65-F5344CB8AC3E}">
        <p14:creationId xmlns:p14="http://schemas.microsoft.com/office/powerpoint/2010/main" val="11916180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Finalizing Cadre EQs</a:t>
            </a:r>
            <a:endParaRPr lang="en-US" dirty="0"/>
          </a:p>
        </p:txBody>
      </p:sp>
      <p:sp>
        <p:nvSpPr>
          <p:cNvPr id="3" name="Content Placeholder 2"/>
          <p:cNvSpPr>
            <a:spLocks noGrp="1"/>
          </p:cNvSpPr>
          <p:nvPr>
            <p:ph idx="1"/>
          </p:nvPr>
        </p:nvSpPr>
        <p:spPr>
          <a:xfrm>
            <a:off x="609600" y="2323652"/>
            <a:ext cx="7924800" cy="4077148"/>
          </a:xfrm>
        </p:spPr>
        <p:txBody>
          <a:bodyPr>
            <a:normAutofit lnSpcReduction="10000"/>
          </a:bodyPr>
          <a:lstStyle/>
          <a:p>
            <a:r>
              <a:rPr lang="en-US" dirty="0" smtClean="0"/>
              <a:t>GOAL: agree on at least three EQs that you will use as a cadre (each school could add one or two more that they use)</a:t>
            </a:r>
          </a:p>
          <a:p>
            <a:r>
              <a:rPr lang="en-US" dirty="0" smtClean="0"/>
              <a:t>The truth is that all of these questions work…so don’t worry if your favorite one is not chosen by the group. Many of the questions are interrelated.</a:t>
            </a:r>
          </a:p>
          <a:p>
            <a:r>
              <a:rPr lang="en-US" dirty="0" smtClean="0"/>
              <a:t>Your group is absolutely allowed to make their own questions, but this is a difficult, time-consuming process (remember last Spring?). It is probably smart to use some that are already working instead of writing a whole set of new questions.</a:t>
            </a:r>
            <a:endParaRPr lang="en-US" dirty="0"/>
          </a:p>
        </p:txBody>
      </p:sp>
    </p:spTree>
    <p:extLst>
      <p:ext uri="{BB962C8B-B14F-4D97-AF65-F5344CB8AC3E}">
        <p14:creationId xmlns:p14="http://schemas.microsoft.com/office/powerpoint/2010/main" val="17628375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in a copy of your requested EQs to Katie.</a:t>
            </a:r>
            <a:endParaRPr lang="en-US" dirty="0"/>
          </a:p>
        </p:txBody>
      </p:sp>
      <p:sp>
        <p:nvSpPr>
          <p:cNvPr id="3" name="Text Placeholder 2"/>
          <p:cNvSpPr>
            <a:spLocks noGrp="1"/>
          </p:cNvSpPr>
          <p:nvPr>
            <p:ph type="body" idx="1"/>
          </p:nvPr>
        </p:nvSpPr>
        <p:spPr/>
        <p:txBody>
          <a:bodyPr/>
          <a:lstStyle/>
          <a:p>
            <a:r>
              <a:rPr lang="en-US" dirty="0" smtClean="0"/>
              <a:t>Include the names/schools of people who would like a poster of the EQs to hang in their room.  </a:t>
            </a:r>
            <a:endParaRPr lang="en-US" dirty="0"/>
          </a:p>
        </p:txBody>
      </p:sp>
    </p:spTree>
    <p:extLst>
      <p:ext uri="{BB962C8B-B14F-4D97-AF65-F5344CB8AC3E}">
        <p14:creationId xmlns:p14="http://schemas.microsoft.com/office/powerpoint/2010/main" val="4287581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143000"/>
            <a:ext cx="7024744" cy="1143000"/>
          </a:xfrm>
        </p:spPr>
        <p:txBody>
          <a:bodyPr>
            <a:normAutofit fontScale="90000"/>
          </a:bodyPr>
          <a:lstStyle/>
          <a:p>
            <a:r>
              <a:rPr lang="en-US" dirty="0" smtClean="0"/>
              <a:t>Narrowing your topic</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1" y="914400"/>
            <a:ext cx="2133599" cy="1600200"/>
          </a:xfrm>
        </p:spPr>
      </p:pic>
      <p:sp>
        <p:nvSpPr>
          <p:cNvPr id="5" name="TextBox 4"/>
          <p:cNvSpPr txBox="1"/>
          <p:nvPr/>
        </p:nvSpPr>
        <p:spPr>
          <a:xfrm>
            <a:off x="661481" y="2590800"/>
            <a:ext cx="6705600" cy="4093428"/>
          </a:xfrm>
          <a:prstGeom prst="rect">
            <a:avLst/>
          </a:prstGeom>
          <a:noFill/>
        </p:spPr>
        <p:txBody>
          <a:bodyPr wrap="square" rtlCol="0">
            <a:spAutoFit/>
          </a:bodyPr>
          <a:lstStyle/>
          <a:p>
            <a:pPr marL="285750" indent="-285750">
              <a:buFont typeface="Arial" pitchFamily="34" charset="0"/>
              <a:buChar char="•"/>
            </a:pPr>
            <a:r>
              <a:rPr lang="en-US" sz="2800" dirty="0" smtClean="0"/>
              <a:t>Broad Topic: Lincoln and the Civil War</a:t>
            </a:r>
          </a:p>
          <a:p>
            <a:pPr marL="285750" indent="-285750">
              <a:buFont typeface="Arial" pitchFamily="34" charset="0"/>
              <a:buChar char="•"/>
            </a:pPr>
            <a:r>
              <a:rPr lang="en-US" sz="2800" dirty="0" smtClean="0"/>
              <a:t>Chapter 6 in Major Problems: Abraham Lincoln, Slavery, and the Civil War (pg. 192)</a:t>
            </a:r>
          </a:p>
          <a:p>
            <a:pPr marL="285750" indent="-285750">
              <a:buFont typeface="Arial" pitchFamily="34" charset="0"/>
              <a:buChar char="•"/>
            </a:pPr>
            <a:r>
              <a:rPr lang="en-US" sz="2800" dirty="0" smtClean="0"/>
              <a:t>Narrowing  topic -</a:t>
            </a:r>
          </a:p>
          <a:p>
            <a:pPr marL="742950" lvl="1" indent="-285750">
              <a:buFont typeface="Arial" pitchFamily="34" charset="0"/>
              <a:buChar char="•"/>
            </a:pPr>
            <a:r>
              <a:rPr lang="en-US" sz="2800" dirty="0" smtClean="0"/>
              <a:t>Lincoln and Slavery</a:t>
            </a:r>
          </a:p>
          <a:p>
            <a:pPr marL="1200150" lvl="2" indent="-285750">
              <a:buFont typeface="Arial" pitchFamily="34" charset="0"/>
              <a:buChar char="•"/>
            </a:pPr>
            <a:r>
              <a:rPr lang="en-US" sz="2800" dirty="0" smtClean="0"/>
              <a:t>Emancipation Proclamation</a:t>
            </a:r>
            <a:endParaRPr lang="en-US" sz="2800" dirty="0"/>
          </a:p>
          <a:p>
            <a:pPr marL="1200150" lvl="2" indent="-285750">
              <a:buFont typeface="Arial" pitchFamily="34" charset="0"/>
              <a:buChar char="•"/>
            </a:pPr>
            <a:endParaRPr lang="en-US" sz="2800" dirty="0" smtClean="0"/>
          </a:p>
          <a:p>
            <a:pPr marL="742950" lvl="1" indent="-285750">
              <a:buFont typeface="Arial" pitchFamily="34" charset="0"/>
              <a:buChar char="•"/>
            </a:pPr>
            <a:endParaRPr lang="en-US" dirty="0" smtClean="0"/>
          </a:p>
          <a:p>
            <a:pPr lvl="2"/>
            <a:endParaRPr lang="en-US" dirty="0"/>
          </a:p>
        </p:txBody>
      </p:sp>
    </p:spTree>
    <p:extLst>
      <p:ext uri="{BB962C8B-B14F-4D97-AF65-F5344CB8AC3E}">
        <p14:creationId xmlns:p14="http://schemas.microsoft.com/office/powerpoint/2010/main" val="42870350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Events</a:t>
            </a:r>
            <a:endParaRPr lang="en-US" dirty="0"/>
          </a:p>
        </p:txBody>
      </p:sp>
      <p:sp>
        <p:nvSpPr>
          <p:cNvPr id="3" name="Content Placeholder 2"/>
          <p:cNvSpPr>
            <a:spLocks noGrp="1"/>
          </p:cNvSpPr>
          <p:nvPr>
            <p:ph idx="1"/>
          </p:nvPr>
        </p:nvSpPr>
        <p:spPr/>
        <p:txBody>
          <a:bodyPr/>
          <a:lstStyle/>
          <a:p>
            <a:r>
              <a:rPr lang="en-US" dirty="0" smtClean="0"/>
              <a:t>Saturday Seminar – November 19</a:t>
            </a:r>
          </a:p>
          <a:p>
            <a:pPr lvl="1"/>
            <a:r>
              <a:rPr lang="en-US" dirty="0" smtClean="0"/>
              <a:t>John Reid</a:t>
            </a:r>
          </a:p>
          <a:p>
            <a:pPr lvl="1"/>
            <a:r>
              <a:rPr lang="en-US" dirty="0" smtClean="0"/>
              <a:t>Federalism – super fun!</a:t>
            </a:r>
          </a:p>
          <a:p>
            <a:r>
              <a:rPr lang="en-US" dirty="0" smtClean="0"/>
              <a:t>Email research paper/discussion lesson topic and two scholarly sources by Dec. 2</a:t>
            </a:r>
          </a:p>
          <a:p>
            <a:r>
              <a:rPr lang="en-US" dirty="0" smtClean="0"/>
              <a:t>Saturday Seminar – December </a:t>
            </a:r>
            <a:r>
              <a:rPr lang="en-US" dirty="0" smtClean="0"/>
              <a:t>17</a:t>
            </a:r>
          </a:p>
          <a:p>
            <a:r>
              <a:rPr lang="en-US" dirty="0" smtClean="0"/>
              <a:t>History Day Training – November 14, 4-7</a:t>
            </a:r>
          </a:p>
          <a:p>
            <a:r>
              <a:rPr lang="en-US" dirty="0" smtClean="0"/>
              <a:t>NNCSS Conference – January 28, 2012</a:t>
            </a:r>
            <a:endParaRPr lang="en-US" dirty="0"/>
          </a:p>
        </p:txBody>
      </p:sp>
    </p:spTree>
    <p:extLst>
      <p:ext uri="{BB962C8B-B14F-4D97-AF65-F5344CB8AC3E}">
        <p14:creationId xmlns:p14="http://schemas.microsoft.com/office/powerpoint/2010/main" val="34550054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Conversations at the NMA</a:t>
            </a:r>
            <a:endParaRPr lang="en-US" dirty="0"/>
          </a:p>
        </p:txBody>
      </p:sp>
      <p:sp>
        <p:nvSpPr>
          <p:cNvPr id="3" name="Content Placeholder 2"/>
          <p:cNvSpPr>
            <a:spLocks noGrp="1"/>
          </p:cNvSpPr>
          <p:nvPr>
            <p:ph idx="1"/>
          </p:nvPr>
        </p:nvSpPr>
        <p:spPr/>
        <p:txBody>
          <a:bodyPr/>
          <a:lstStyle/>
          <a:p>
            <a:r>
              <a:rPr lang="en-US" dirty="0" smtClean="0"/>
              <a:t>Take Mill to Ryland. </a:t>
            </a:r>
          </a:p>
          <a:p>
            <a:r>
              <a:rPr lang="en-US" dirty="0" smtClean="0"/>
              <a:t>Take Ryland through Virginia Street. Ryland turns into Liberty.</a:t>
            </a:r>
          </a:p>
          <a:p>
            <a:r>
              <a:rPr lang="en-US" dirty="0" smtClean="0"/>
              <a:t>Museum is on the left.</a:t>
            </a:r>
          </a:p>
          <a:p>
            <a:r>
              <a:rPr lang="en-US" dirty="0" smtClean="0"/>
              <a:t>Meet in the lobby.  We begin class at 2:10.</a:t>
            </a:r>
          </a:p>
          <a:p>
            <a:endParaRPr lang="en-US" dirty="0"/>
          </a:p>
        </p:txBody>
      </p:sp>
      <p:pic>
        <p:nvPicPr>
          <p:cNvPr id="1028" name="Picture 4" descr="THE ALTERED LANDSCAPE: Photographs of a Changing Environmen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1" y="4482831"/>
            <a:ext cx="3581400" cy="2026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1988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Turning Your Topic Into A Discussion Question</a:t>
            </a:r>
            <a:endParaRPr lang="en-US" dirty="0"/>
          </a:p>
        </p:txBody>
      </p:sp>
      <p:sp>
        <p:nvSpPr>
          <p:cNvPr id="5" name="Content Placeholder 4"/>
          <p:cNvSpPr>
            <a:spLocks noGrp="1"/>
          </p:cNvSpPr>
          <p:nvPr>
            <p:ph idx="1"/>
          </p:nvPr>
        </p:nvSpPr>
        <p:spPr/>
        <p:txBody>
          <a:bodyPr>
            <a:normAutofit fontScale="92500" lnSpcReduction="20000"/>
          </a:bodyPr>
          <a:lstStyle/>
          <a:p>
            <a:pPr marL="342900" lvl="2" indent="-274320"/>
            <a:r>
              <a:rPr lang="en-US" sz="2800" dirty="0" smtClean="0"/>
              <a:t>Topic: Emancipation Proclamation and Abraham Lincoln</a:t>
            </a:r>
          </a:p>
          <a:p>
            <a:pPr marL="342900" lvl="2" indent="-274320"/>
            <a:r>
              <a:rPr lang="en-US" sz="2800" dirty="0" smtClean="0"/>
              <a:t>Question needs to be student friendly, provide multiple perspectives, controversial, and applied to the Constitution (if possible).</a:t>
            </a:r>
          </a:p>
          <a:p>
            <a:pPr marL="553212" lvl="3" indent="-274320"/>
            <a:r>
              <a:rPr lang="en-US" sz="2600" dirty="0" smtClean="0"/>
              <a:t>Should </a:t>
            </a:r>
            <a:r>
              <a:rPr lang="en-US" sz="2600" dirty="0"/>
              <a:t>Abraham Lincoln be known as the Great Emancipator</a:t>
            </a:r>
            <a:r>
              <a:rPr lang="en-US" sz="2600" dirty="0" smtClean="0"/>
              <a:t>?</a:t>
            </a:r>
          </a:p>
          <a:p>
            <a:pPr marL="553212" lvl="3" indent="-274320"/>
            <a:r>
              <a:rPr lang="en-US" sz="2600" dirty="0" smtClean="0"/>
              <a:t>Does Lincoln deserve to be called the Great Emancipator?</a:t>
            </a:r>
            <a:endParaRPr lang="en-US" sz="2600" dirty="0"/>
          </a:p>
          <a:p>
            <a:endParaRPr lang="en-US" dirty="0"/>
          </a:p>
        </p:txBody>
      </p:sp>
    </p:spTree>
    <p:extLst>
      <p:ext uri="{BB962C8B-B14F-4D97-AF65-F5344CB8AC3E}">
        <p14:creationId xmlns:p14="http://schemas.microsoft.com/office/powerpoint/2010/main" val="2259644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Your Topic</a:t>
            </a:r>
            <a:endParaRPr lang="en-US" dirty="0"/>
          </a:p>
        </p:txBody>
      </p:sp>
      <p:sp>
        <p:nvSpPr>
          <p:cNvPr id="3" name="Content Placeholder 2"/>
          <p:cNvSpPr>
            <a:spLocks noGrp="1"/>
          </p:cNvSpPr>
          <p:nvPr>
            <p:ph idx="1"/>
          </p:nvPr>
        </p:nvSpPr>
        <p:spPr/>
        <p:txBody>
          <a:bodyPr/>
          <a:lstStyle/>
          <a:p>
            <a:r>
              <a:rPr lang="en-US" dirty="0" smtClean="0"/>
              <a:t>Talk to a person next to you.</a:t>
            </a:r>
          </a:p>
          <a:p>
            <a:pPr lvl="1"/>
            <a:r>
              <a:rPr lang="en-US" dirty="0" smtClean="0"/>
              <a:t>What topics did you select?</a:t>
            </a:r>
          </a:p>
          <a:p>
            <a:pPr lvl="1"/>
            <a:r>
              <a:rPr lang="en-US" dirty="0" smtClean="0"/>
              <a:t>Do they meet the criteria?</a:t>
            </a:r>
          </a:p>
          <a:p>
            <a:pPr lvl="1"/>
            <a:r>
              <a:rPr lang="en-US" dirty="0" smtClean="0"/>
              <a:t>Create a controversial question.</a:t>
            </a:r>
          </a:p>
          <a:p>
            <a:r>
              <a:rPr lang="en-US" dirty="0" smtClean="0"/>
              <a:t>Would anyone like to share?</a:t>
            </a:r>
            <a:endParaRPr lang="en-US" dirty="0"/>
          </a:p>
        </p:txBody>
      </p:sp>
    </p:spTree>
    <p:extLst>
      <p:ext uri="{BB962C8B-B14F-4D97-AF65-F5344CB8AC3E}">
        <p14:creationId xmlns:p14="http://schemas.microsoft.com/office/powerpoint/2010/main" val="1565990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5" y="1066801"/>
            <a:ext cx="6637468" cy="1447799"/>
          </a:xfrm>
        </p:spPr>
        <p:txBody>
          <a:bodyPr/>
          <a:lstStyle/>
          <a:p>
            <a:r>
              <a:rPr lang="en-US" dirty="0" smtClean="0"/>
              <a:t>Where will you go for source material for your paper?</a:t>
            </a:r>
            <a:endParaRPr lang="en-US" dirty="0"/>
          </a:p>
        </p:txBody>
      </p:sp>
      <p:sp>
        <p:nvSpPr>
          <p:cNvPr id="3" name="Text Placeholder 2"/>
          <p:cNvSpPr>
            <a:spLocks noGrp="1"/>
          </p:cNvSpPr>
          <p:nvPr>
            <p:ph type="body" idx="1"/>
          </p:nvPr>
        </p:nvSpPr>
        <p:spPr>
          <a:xfrm>
            <a:off x="1258645" y="2514600"/>
            <a:ext cx="6637467" cy="3581400"/>
          </a:xfrm>
        </p:spPr>
        <p:txBody>
          <a:bodyPr>
            <a:normAutofit lnSpcReduction="10000"/>
          </a:bodyPr>
          <a:lstStyle/>
          <a:p>
            <a:r>
              <a:rPr lang="en-US" dirty="0" smtClean="0"/>
              <a:t>Some Options Include:</a:t>
            </a:r>
          </a:p>
          <a:p>
            <a:pPr marL="457200" indent="-457200">
              <a:buFont typeface="+mj-lt"/>
              <a:buAutoNum type="arabicPeriod"/>
            </a:pPr>
            <a:r>
              <a:rPr lang="en-US" dirty="0" smtClean="0"/>
              <a:t>Major Problems book: Historical essays, primary sources, and “further reading” section</a:t>
            </a:r>
          </a:p>
          <a:p>
            <a:pPr marL="457200" indent="-457200">
              <a:buFont typeface="+mj-lt"/>
              <a:buAutoNum type="arabicPeriod"/>
            </a:pPr>
            <a:r>
              <a:rPr lang="en-US" dirty="0" smtClean="0"/>
              <a:t>ABC-CLIO (free access) </a:t>
            </a:r>
          </a:p>
          <a:p>
            <a:pPr marL="457200" indent="-457200">
              <a:buFont typeface="+mj-lt"/>
              <a:buAutoNum type="arabicPeriod"/>
            </a:pPr>
            <a:r>
              <a:rPr lang="en-US" dirty="0" smtClean="0"/>
              <a:t>EBSCO (free access</a:t>
            </a:r>
            <a:r>
              <a:rPr lang="en-US" dirty="0" smtClean="0"/>
              <a:t>)</a:t>
            </a:r>
          </a:p>
          <a:p>
            <a:pPr marL="457200" indent="-457200">
              <a:buFont typeface="+mj-lt"/>
              <a:buAutoNum type="arabicPeriod"/>
            </a:pPr>
            <a:r>
              <a:rPr lang="en-US" dirty="0" smtClean="0"/>
              <a:t>Pro/Con Books and Opposing Viewpoints Books</a:t>
            </a:r>
            <a:endParaRPr lang="en-US" dirty="0" smtClean="0"/>
          </a:p>
          <a:p>
            <a:pPr marL="457200" indent="-457200">
              <a:buFont typeface="+mj-lt"/>
              <a:buAutoNum type="arabicPeriod"/>
            </a:pPr>
            <a:r>
              <a:rPr lang="en-US" dirty="0" smtClean="0"/>
              <a:t>End notes, bibliography from a book on the topic</a:t>
            </a:r>
          </a:p>
          <a:p>
            <a:pPr marL="457200" indent="-457200">
              <a:buFont typeface="+mj-lt"/>
              <a:buAutoNum type="arabicPeriod"/>
            </a:pPr>
            <a:r>
              <a:rPr lang="en-US" dirty="0" smtClean="0"/>
              <a:t>Ask US!</a:t>
            </a:r>
          </a:p>
          <a:p>
            <a:pPr algn="ctr"/>
            <a:r>
              <a:rPr lang="en-US" dirty="0" smtClean="0">
                <a:solidFill>
                  <a:srgbClr val="C00000"/>
                </a:solidFill>
              </a:rPr>
              <a:t>Topic/scholarly sources Due Date: </a:t>
            </a:r>
            <a:r>
              <a:rPr lang="en-US" u="sng" dirty="0" smtClean="0">
                <a:solidFill>
                  <a:srgbClr val="C00000"/>
                </a:solidFill>
              </a:rPr>
              <a:t>December 2</a:t>
            </a:r>
            <a:r>
              <a:rPr lang="en-US" u="sng" baseline="30000" dirty="0" smtClean="0">
                <a:solidFill>
                  <a:srgbClr val="C00000"/>
                </a:solidFill>
              </a:rPr>
              <a:t>nd</a:t>
            </a:r>
            <a:r>
              <a:rPr lang="en-US" u="sng" dirty="0" smtClean="0">
                <a:solidFill>
                  <a:srgbClr val="C00000"/>
                </a:solidFill>
              </a:rPr>
              <a:t> ($30)</a:t>
            </a:r>
          </a:p>
          <a:p>
            <a:pPr algn="ctr"/>
            <a:r>
              <a:rPr lang="en-US" dirty="0" smtClean="0">
                <a:solidFill>
                  <a:srgbClr val="C00000"/>
                </a:solidFill>
              </a:rPr>
              <a:t>Email Lesson Topic Info Sheet to Sue</a:t>
            </a:r>
            <a:endParaRPr lang="en-US" dirty="0">
              <a:solidFill>
                <a:srgbClr val="C00000"/>
              </a:solidFill>
            </a:endParaRPr>
          </a:p>
        </p:txBody>
      </p:sp>
    </p:spTree>
    <p:extLst>
      <p:ext uri="{BB962C8B-B14F-4D97-AF65-F5344CB8AC3E}">
        <p14:creationId xmlns:p14="http://schemas.microsoft.com/office/powerpoint/2010/main" val="1334671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7664"/>
            <a:ext cx="7924800" cy="877336"/>
          </a:xfrm>
        </p:spPr>
        <p:txBody>
          <a:bodyPr>
            <a:noAutofit/>
          </a:bodyPr>
          <a:lstStyle/>
          <a:p>
            <a:r>
              <a:rPr lang="en-US" sz="4800" b="1" dirty="0" smtClean="0"/>
              <a:t>Sometimes a                     quote is all you need!</a:t>
            </a:r>
            <a:endParaRPr lang="en-US" sz="4800" b="1" dirty="0"/>
          </a:p>
        </p:txBody>
      </p:sp>
      <p:sp>
        <p:nvSpPr>
          <p:cNvPr id="3" name="Content Placeholder 2"/>
          <p:cNvSpPr>
            <a:spLocks noGrp="1"/>
          </p:cNvSpPr>
          <p:nvPr>
            <p:ph idx="1"/>
          </p:nvPr>
        </p:nvSpPr>
        <p:spPr>
          <a:xfrm>
            <a:off x="533400" y="1981200"/>
            <a:ext cx="8153400" cy="4495800"/>
          </a:xfrm>
        </p:spPr>
        <p:txBody>
          <a:bodyPr>
            <a:normAutofit fontScale="70000" lnSpcReduction="20000"/>
          </a:bodyPr>
          <a:lstStyle/>
          <a:p>
            <a:pPr lvl="0"/>
            <a:r>
              <a:rPr lang="en-US" sz="2600" dirty="0" smtClean="0"/>
              <a:t>Having </a:t>
            </a:r>
            <a:r>
              <a:rPr lang="en-US" sz="2600" dirty="0"/>
              <a:t>students work with an entire primary source </a:t>
            </a:r>
            <a:r>
              <a:rPr lang="en-US" sz="2600" dirty="0" smtClean="0"/>
              <a:t>can be daunting</a:t>
            </a:r>
            <a:r>
              <a:rPr lang="en-US" sz="2600" dirty="0"/>
              <a:t>. One strategy is to break the primary source down. </a:t>
            </a:r>
            <a:endParaRPr lang="en-US" sz="2600" dirty="0" smtClean="0"/>
          </a:p>
          <a:p>
            <a:pPr lvl="1"/>
            <a:r>
              <a:rPr lang="en-US" dirty="0" smtClean="0"/>
              <a:t>First determine </a:t>
            </a:r>
            <a:r>
              <a:rPr lang="en-US" dirty="0"/>
              <a:t>the most important message of the source </a:t>
            </a:r>
            <a:r>
              <a:rPr lang="en-US" dirty="0" smtClean="0"/>
              <a:t>so as  </a:t>
            </a:r>
            <a:r>
              <a:rPr lang="en-US" dirty="0"/>
              <a:t>not cut out essential parts of the </a:t>
            </a:r>
            <a:r>
              <a:rPr lang="en-US" dirty="0" smtClean="0"/>
              <a:t>source. </a:t>
            </a:r>
          </a:p>
          <a:p>
            <a:pPr marL="68580" lvl="0" indent="0">
              <a:buNone/>
            </a:pPr>
            <a:endParaRPr lang="en-US" sz="2600" dirty="0" smtClean="0"/>
          </a:p>
          <a:p>
            <a:pPr lvl="0"/>
            <a:r>
              <a:rPr lang="en-US" sz="2600" dirty="0" smtClean="0"/>
              <a:t>Starting </a:t>
            </a:r>
            <a:r>
              <a:rPr lang="en-US" sz="2600" dirty="0"/>
              <a:t>with short quotes from primary sources is a legitimate entry into reading primary sources. (Note: </a:t>
            </a:r>
            <a:r>
              <a:rPr lang="en-US" sz="2600" dirty="0" smtClean="0"/>
              <a:t>Quotes </a:t>
            </a:r>
            <a:r>
              <a:rPr lang="en-US" sz="2600" dirty="0"/>
              <a:t>out of context can offer thought-provoking ventures, but using quotes in this way cannot be the only manner in which you work with primary sources</a:t>
            </a:r>
            <a:r>
              <a:rPr lang="en-US" sz="2600" dirty="0" smtClean="0"/>
              <a:t>.)</a:t>
            </a:r>
          </a:p>
          <a:p>
            <a:pPr marL="68580" lvl="0" indent="0">
              <a:buNone/>
            </a:pPr>
            <a:endParaRPr lang="en-US" sz="2600" dirty="0"/>
          </a:p>
          <a:p>
            <a:pPr lvl="0"/>
            <a:r>
              <a:rPr lang="en-US" sz="2600" dirty="0"/>
              <a:t>A few lines of text are so much less intimidating for students. And yet, it is often the case that the profound and sustained message of a person is found in a few lines from a speech, letter, etc</a:t>
            </a:r>
            <a:r>
              <a:rPr lang="en-US" sz="2600" dirty="0" smtClean="0"/>
              <a:t>.</a:t>
            </a:r>
          </a:p>
          <a:p>
            <a:pPr marL="68580" lvl="0" indent="0">
              <a:buNone/>
            </a:pPr>
            <a:endParaRPr lang="en-US" sz="2600" dirty="0"/>
          </a:p>
          <a:p>
            <a:pPr lvl="0"/>
            <a:r>
              <a:rPr lang="en-US" sz="2600" dirty="0"/>
              <a:t>Quotes will act as pieces of evidence for student when they write arguments in class. Helping students to understand and categorize quotes according to their main points and overarching theme is important.</a:t>
            </a:r>
          </a:p>
          <a:p>
            <a:endParaRPr lang="en-US" dirty="0"/>
          </a:p>
        </p:txBody>
      </p:sp>
    </p:spTree>
    <p:extLst>
      <p:ext uri="{BB962C8B-B14F-4D97-AF65-F5344CB8AC3E}">
        <p14:creationId xmlns:p14="http://schemas.microsoft.com/office/powerpoint/2010/main" val="113666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smtClean="0"/>
              <a:t>Context for Our Quote Activity</a:t>
            </a:r>
            <a:endParaRPr lang="en-US" dirty="0"/>
          </a:p>
        </p:txBody>
      </p:sp>
      <p:sp>
        <p:nvSpPr>
          <p:cNvPr id="3" name="Content Placeholder 2"/>
          <p:cNvSpPr>
            <a:spLocks noGrp="1"/>
          </p:cNvSpPr>
          <p:nvPr>
            <p:ph sz="quarter" idx="13"/>
          </p:nvPr>
        </p:nvSpPr>
        <p:spPr>
          <a:xfrm>
            <a:off x="685800" y="1981200"/>
            <a:ext cx="4495800" cy="4343400"/>
          </a:xfrm>
        </p:spPr>
        <p:txBody>
          <a:bodyPr>
            <a:normAutofit fontScale="92500" lnSpcReduction="10000"/>
          </a:bodyPr>
          <a:lstStyle/>
          <a:p>
            <a:r>
              <a:rPr lang="en-US" dirty="0"/>
              <a:t>EQ: What is the proper balance between protecting individual rights &amp; liberties and promoting the common good or general welfare</a:t>
            </a:r>
            <a:r>
              <a:rPr lang="en-US" dirty="0" smtClean="0"/>
              <a:t>?</a:t>
            </a:r>
          </a:p>
          <a:p>
            <a:r>
              <a:rPr lang="en-US" dirty="0" smtClean="0"/>
              <a:t>Topic for Today: Power in the Executive and Judicial Branches</a:t>
            </a:r>
          </a:p>
          <a:p>
            <a:r>
              <a:rPr lang="en-US" dirty="0" smtClean="0"/>
              <a:t>How do presidents’ views of the role of government influence their policies?</a:t>
            </a:r>
          </a:p>
          <a:p>
            <a:r>
              <a:rPr lang="en-US" dirty="0" smtClean="0"/>
              <a:t>Comparing Hoover &amp; FDR on the Great Depression</a:t>
            </a:r>
            <a:endParaRPr lang="en-US" dirty="0"/>
          </a:p>
        </p:txBody>
      </p:sp>
      <p:sp>
        <p:nvSpPr>
          <p:cNvPr id="4" name="Content Placeholder 3"/>
          <p:cNvSpPr>
            <a:spLocks noGrp="1"/>
          </p:cNvSpPr>
          <p:nvPr>
            <p:ph sz="quarter" idx="14"/>
          </p:nvPr>
        </p:nvSpPr>
        <p:spPr>
          <a:xfrm>
            <a:off x="5410200" y="2133600"/>
            <a:ext cx="3200400" cy="4114800"/>
          </a:xfrm>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noAutofit/>
          </a:bodyPr>
          <a:lstStyle/>
          <a:p>
            <a:pPr marL="68580" indent="0" algn="ctr">
              <a:buNone/>
            </a:pPr>
            <a:r>
              <a:rPr lang="en-US" sz="3800" b="1" dirty="0" smtClean="0">
                <a:latin typeface="Arial Rounded MT Bold" pitchFamily="34" charset="0"/>
              </a:rPr>
              <a:t>“I see one third of the nation ill-housed, ill-clad, ill-nourished</a:t>
            </a:r>
            <a:r>
              <a:rPr lang="en-US" sz="3800" b="1" dirty="0" smtClean="0">
                <a:latin typeface="Arial Rounded MT Bold" pitchFamily="34" charset="0"/>
              </a:rPr>
              <a:t>.”</a:t>
            </a:r>
          </a:p>
          <a:p>
            <a:pPr marL="68580" indent="0" algn="ctr">
              <a:buNone/>
            </a:pPr>
            <a:r>
              <a:rPr lang="en-US" sz="3800" b="1" dirty="0" smtClean="0">
                <a:latin typeface="Arial Rounded MT Bold" pitchFamily="34" charset="0"/>
              </a:rPr>
              <a:t>--FDR</a:t>
            </a:r>
            <a:endParaRPr lang="en-US" sz="3800" b="1" dirty="0">
              <a:latin typeface="Arial Rounded MT Bold" pitchFamily="34" charset="0"/>
            </a:endParaRPr>
          </a:p>
        </p:txBody>
      </p:sp>
    </p:spTree>
    <p:extLst>
      <p:ext uri="{BB962C8B-B14F-4D97-AF65-F5344CB8AC3E}">
        <p14:creationId xmlns:p14="http://schemas.microsoft.com/office/powerpoint/2010/main" val="211119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 &amp; HQ for our</a:t>
            </a:r>
            <a:br>
              <a:rPr lang="en-US" dirty="0" smtClean="0"/>
            </a:br>
            <a:r>
              <a:rPr lang="en-US" dirty="0" smtClean="0"/>
              <a:t>Quotes &amp; Buckets Activity</a:t>
            </a:r>
            <a:endParaRPr lang="en-US" dirty="0"/>
          </a:p>
        </p:txBody>
      </p:sp>
      <p:sp>
        <p:nvSpPr>
          <p:cNvPr id="4" name="Text Placeholder 3"/>
          <p:cNvSpPr>
            <a:spLocks noGrp="1"/>
          </p:cNvSpPr>
          <p:nvPr>
            <p:ph type="body" idx="1"/>
          </p:nvPr>
        </p:nvSpPr>
        <p:spPr/>
        <p:txBody>
          <a:bodyPr>
            <a:normAutofit fontScale="92500"/>
          </a:bodyPr>
          <a:lstStyle/>
          <a:p>
            <a:r>
              <a:rPr lang="en-US" dirty="0" smtClean="0"/>
              <a:t>Essential Question</a:t>
            </a:r>
            <a:endParaRPr lang="en-US" dirty="0"/>
          </a:p>
        </p:txBody>
      </p:sp>
      <p:sp>
        <p:nvSpPr>
          <p:cNvPr id="3" name="Content Placeholder 2"/>
          <p:cNvSpPr>
            <a:spLocks noGrp="1"/>
          </p:cNvSpPr>
          <p:nvPr>
            <p:ph sz="half" idx="2"/>
          </p:nvPr>
        </p:nvSpPr>
        <p:spPr/>
        <p:txBody>
          <a:bodyPr>
            <a:normAutofit lnSpcReduction="10000"/>
          </a:bodyPr>
          <a:lstStyle/>
          <a:p>
            <a:pPr lvl="0"/>
            <a:r>
              <a:rPr lang="en-US" dirty="0" smtClean="0"/>
              <a:t>EQ: </a:t>
            </a:r>
            <a:r>
              <a:rPr lang="en-US" dirty="0"/>
              <a:t>What is the proper balance between protecting individual </a:t>
            </a:r>
            <a:r>
              <a:rPr lang="en-US" dirty="0" smtClean="0"/>
              <a:t>rights &amp; liberties </a:t>
            </a:r>
            <a:r>
              <a:rPr lang="en-US" dirty="0"/>
              <a:t>and promoting the common </a:t>
            </a:r>
            <a:r>
              <a:rPr lang="en-US" dirty="0" smtClean="0"/>
              <a:t>good or general </a:t>
            </a:r>
            <a:r>
              <a:rPr lang="en-US" dirty="0"/>
              <a:t>welfare?  </a:t>
            </a:r>
            <a:endParaRPr lang="en-US" dirty="0" smtClean="0"/>
          </a:p>
          <a:p>
            <a:pPr lvl="0"/>
            <a:endParaRPr lang="en-US" dirty="0"/>
          </a:p>
          <a:p>
            <a:endParaRPr lang="en-US" dirty="0"/>
          </a:p>
        </p:txBody>
      </p:sp>
      <p:sp>
        <p:nvSpPr>
          <p:cNvPr id="5" name="Text Placeholder 4"/>
          <p:cNvSpPr>
            <a:spLocks noGrp="1"/>
          </p:cNvSpPr>
          <p:nvPr>
            <p:ph type="body" sz="quarter" idx="3"/>
          </p:nvPr>
        </p:nvSpPr>
        <p:spPr/>
        <p:txBody>
          <a:bodyPr>
            <a:normAutofit fontScale="92500"/>
          </a:bodyPr>
          <a:lstStyle/>
          <a:p>
            <a:r>
              <a:rPr lang="en-US" dirty="0" smtClean="0"/>
              <a:t>Historical Question</a:t>
            </a:r>
            <a:endParaRPr lang="en-US" dirty="0"/>
          </a:p>
        </p:txBody>
      </p:sp>
      <p:sp>
        <p:nvSpPr>
          <p:cNvPr id="6" name="Content Placeholder 5"/>
          <p:cNvSpPr>
            <a:spLocks noGrp="1"/>
          </p:cNvSpPr>
          <p:nvPr>
            <p:ph sz="quarter" idx="4"/>
          </p:nvPr>
        </p:nvSpPr>
        <p:spPr/>
        <p:txBody>
          <a:bodyPr>
            <a:normAutofit fontScale="92500" lnSpcReduction="10000"/>
          </a:bodyPr>
          <a:lstStyle/>
          <a:p>
            <a:r>
              <a:rPr lang="en-US" dirty="0"/>
              <a:t>HQ: How did Presidents Hoover and Roosevelt differ in their ideas about balancing the protection of individual rights and promoting the common good</a:t>
            </a:r>
            <a:r>
              <a:rPr lang="en-US" dirty="0" smtClean="0"/>
              <a:t>?</a:t>
            </a:r>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val="20063916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665</TotalTime>
  <Words>2146</Words>
  <Application>Microsoft Office PowerPoint</Application>
  <PresentationFormat>On-screen Show (4:3)</PresentationFormat>
  <Paragraphs>247</Paragraphs>
  <Slides>31</Slides>
  <Notes>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Austin</vt:lpstr>
      <vt:lpstr>Welcome Vertical History Team!</vt:lpstr>
      <vt:lpstr>Narrowing Your Topic</vt:lpstr>
      <vt:lpstr>Narrowing your topic </vt:lpstr>
      <vt:lpstr>Turning Your Topic Into A Discussion Question</vt:lpstr>
      <vt:lpstr>Selecting Your Topic</vt:lpstr>
      <vt:lpstr>Where will you go for source material for your paper?</vt:lpstr>
      <vt:lpstr>Sometimes a                     quote is all you need!</vt:lpstr>
      <vt:lpstr>Context for Our Quote Activity</vt:lpstr>
      <vt:lpstr>EQ &amp; HQ for our Quotes &amp; Buckets Activity</vt:lpstr>
      <vt:lpstr>FIVE GROUPS FOR ACTIVITY</vt:lpstr>
      <vt:lpstr>DIRECTIONS FOR QUOTE BUCKETING</vt:lpstr>
      <vt:lpstr>Quotes &amp; Buckets Reflection</vt:lpstr>
      <vt:lpstr>Scott’s Presentation</vt:lpstr>
      <vt:lpstr>Discussion Strategy</vt:lpstr>
      <vt:lpstr>WHY SAC?</vt:lpstr>
      <vt:lpstr>Teacher Preparation of SACs</vt:lpstr>
      <vt:lpstr>SAC Steps</vt:lpstr>
      <vt:lpstr>SAC Question for Today</vt:lpstr>
      <vt:lpstr>Preparation with Your Partner</vt:lpstr>
      <vt:lpstr>TODAY’S SNAPSHOT SAC DISCUSSION LESSON</vt:lpstr>
      <vt:lpstr>SAC Groups</vt:lpstr>
      <vt:lpstr>Reflection</vt:lpstr>
      <vt:lpstr>Scott on the History of the Presidency</vt:lpstr>
      <vt:lpstr>Creating Cadre  Essential Questions to Frame the Curriculum</vt:lpstr>
      <vt:lpstr>Review: Elements of EQs</vt:lpstr>
      <vt:lpstr>Why use EQs?</vt:lpstr>
      <vt:lpstr>Sample EQs – see handout</vt:lpstr>
      <vt:lpstr>Finalizing Cadre EQs</vt:lpstr>
      <vt:lpstr>Turn in a copy of your requested EQs to Katie.</vt:lpstr>
      <vt:lpstr>Upcoming Events</vt:lpstr>
      <vt:lpstr>Conversations at the NMA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Vertical History Team!</dc:title>
  <dc:creator>Administrator</dc:creator>
  <cp:lastModifiedBy>Administrator</cp:lastModifiedBy>
  <cp:revision>44</cp:revision>
  <cp:lastPrinted>2011-11-02T17:41:38Z</cp:lastPrinted>
  <dcterms:created xsi:type="dcterms:W3CDTF">2011-10-24T21:33:06Z</dcterms:created>
  <dcterms:modified xsi:type="dcterms:W3CDTF">2011-11-02T18:18:14Z</dcterms:modified>
</cp:coreProperties>
</file>