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 id="2147483678" r:id="rId3"/>
  </p:sldMasterIdLst>
  <p:notesMasterIdLst>
    <p:notesMasterId r:id="rId53"/>
  </p:notesMasterIdLst>
  <p:sldIdLst>
    <p:sldId id="259" r:id="rId4"/>
    <p:sldId id="257" r:id="rId5"/>
    <p:sldId id="346" r:id="rId6"/>
    <p:sldId id="270" r:id="rId7"/>
    <p:sldId id="271" r:id="rId8"/>
    <p:sldId id="347" r:id="rId9"/>
    <p:sldId id="348" r:id="rId10"/>
    <p:sldId id="335" r:id="rId11"/>
    <p:sldId id="336" r:id="rId12"/>
    <p:sldId id="337" r:id="rId13"/>
    <p:sldId id="338" r:id="rId14"/>
    <p:sldId id="339" r:id="rId15"/>
    <p:sldId id="349" r:id="rId16"/>
    <p:sldId id="291" r:id="rId17"/>
    <p:sldId id="308" r:id="rId18"/>
    <p:sldId id="350" r:id="rId19"/>
    <p:sldId id="341" r:id="rId20"/>
    <p:sldId id="342" r:id="rId21"/>
    <p:sldId id="300" r:id="rId22"/>
    <p:sldId id="301" r:id="rId23"/>
    <p:sldId id="310" r:id="rId24"/>
    <p:sldId id="345" r:id="rId25"/>
    <p:sldId id="344" r:id="rId26"/>
    <p:sldId id="303" r:id="rId27"/>
    <p:sldId id="313" r:id="rId28"/>
    <p:sldId id="351" r:id="rId29"/>
    <p:sldId id="352" r:id="rId30"/>
    <p:sldId id="324" r:id="rId31"/>
    <p:sldId id="325" r:id="rId32"/>
    <p:sldId id="326" r:id="rId33"/>
    <p:sldId id="327" r:id="rId34"/>
    <p:sldId id="316" r:id="rId35"/>
    <p:sldId id="366" r:id="rId36"/>
    <p:sldId id="367" r:id="rId37"/>
    <p:sldId id="368" r:id="rId38"/>
    <p:sldId id="353" r:id="rId39"/>
    <p:sldId id="369" r:id="rId40"/>
    <p:sldId id="356" r:id="rId41"/>
    <p:sldId id="354" r:id="rId42"/>
    <p:sldId id="355" r:id="rId43"/>
    <p:sldId id="357" r:id="rId44"/>
    <p:sldId id="358" r:id="rId45"/>
    <p:sldId id="359" r:id="rId46"/>
    <p:sldId id="286" r:id="rId47"/>
    <p:sldId id="360" r:id="rId48"/>
    <p:sldId id="370" r:id="rId49"/>
    <p:sldId id="363" r:id="rId50"/>
    <p:sldId id="364" r:id="rId51"/>
    <p:sldId id="371" r:id="rId52"/>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E48BC68-8957-49FE-A0C5-DEF5C4134713}">
          <p14:sldIdLst>
            <p14:sldId id="259"/>
          </p14:sldIdLst>
        </p14:section>
        <p14:section name="Introduction" id="{A49641B4-178D-4566-B376-00FB1047B1C3}">
          <p14:sldIdLst>
            <p14:sldId id="257"/>
            <p14:sldId id="346"/>
            <p14:sldId id="270"/>
            <p14:sldId id="271"/>
            <p14:sldId id="347"/>
          </p14:sldIdLst>
        </p14:section>
        <p14:section name="Global Consumer Demand" id="{F271D616-DEE7-4BEC-AB4B-C595377F88EA}">
          <p14:sldIdLst>
            <p14:sldId id="348"/>
            <p14:sldId id="335"/>
            <p14:sldId id="336"/>
            <p14:sldId id="337"/>
            <p14:sldId id="338"/>
            <p14:sldId id="339"/>
            <p14:sldId id="349"/>
            <p14:sldId id="291"/>
            <p14:sldId id="308"/>
            <p14:sldId id="350"/>
            <p14:sldId id="341"/>
            <p14:sldId id="342"/>
            <p14:sldId id="300"/>
            <p14:sldId id="301"/>
            <p14:sldId id="310"/>
            <p14:sldId id="345"/>
            <p14:sldId id="344"/>
            <p14:sldId id="303"/>
            <p14:sldId id="313"/>
            <p14:sldId id="351"/>
            <p14:sldId id="352"/>
            <p14:sldId id="324"/>
            <p14:sldId id="325"/>
            <p14:sldId id="326"/>
            <p14:sldId id="327"/>
            <p14:sldId id="316"/>
          </p14:sldIdLst>
        </p14:section>
        <p14:section name="Haiti and Lousiana" id="{DE7500DF-33A8-4956-97F1-BADAF1A8D989}">
          <p14:sldIdLst/>
        </p14:section>
        <p14:section name="Declaration of Indep Context" id="{2D3D960D-1553-40BF-B3A9-718DF5D9CE15}">
          <p14:sldIdLst>
            <p14:sldId id="366"/>
            <p14:sldId id="367"/>
            <p14:sldId id="368"/>
          </p14:sldIdLst>
        </p14:section>
        <p14:section name="Atlantic Plantation System" id="{4D04FE4E-3951-4335-BAE0-F01073045FEA}">
          <p14:sldIdLst>
            <p14:sldId id="353"/>
            <p14:sldId id="369"/>
            <p14:sldId id="356"/>
            <p14:sldId id="354"/>
            <p14:sldId id="355"/>
            <p14:sldId id="357"/>
            <p14:sldId id="358"/>
            <p14:sldId id="359"/>
            <p14:sldId id="286"/>
            <p14:sldId id="360"/>
            <p14:sldId id="370"/>
            <p14:sldId id="363"/>
            <p14:sldId id="364"/>
            <p14:sldId id="371"/>
          </p14:sldIdLst>
        </p14:section>
        <p14:section name="African Political Conflict and Slavey Suppy" id="{BC7DECDC-02CE-4C8F-A88E-357EB313116D}">
          <p14:sldIdLst/>
        </p14:section>
        <p14:section name="Extras" id="{168DB756-50F4-4406-A536-603579D835AA}">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90" autoAdjust="0"/>
    <p:restoredTop sz="83745" autoAdjust="0"/>
  </p:normalViewPr>
  <p:slideViewPr>
    <p:cSldViewPr snapToGrid="0" snapToObjects="1">
      <p:cViewPr varScale="1">
        <p:scale>
          <a:sx n="74" d="100"/>
          <a:sy n="74" d="100"/>
        </p:scale>
        <p:origin x="1790"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01A62C52-205D-4234-819A-FF7B4F9F7995}" type="datetimeFigureOut">
              <a:rPr lang="en-US" smtClean="0"/>
              <a:t>12/10/2014</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06B6CAB3-5982-44DA-8D66-7E1B82B8A703}" type="slidenum">
              <a:rPr lang="en-US" smtClean="0"/>
              <a:t>‹#›</a:t>
            </a:fld>
            <a:endParaRPr lang="en-US"/>
          </a:p>
        </p:txBody>
      </p:sp>
    </p:spTree>
    <p:extLst>
      <p:ext uri="{BB962C8B-B14F-4D97-AF65-F5344CB8AC3E}">
        <p14:creationId xmlns:p14="http://schemas.microsoft.com/office/powerpoint/2010/main" val="3826998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B6CAB3-5982-44DA-8D66-7E1B82B8A703}" type="slidenum">
              <a:rPr lang="en-US" smtClean="0"/>
              <a:t>1</a:t>
            </a:fld>
            <a:endParaRPr lang="en-US"/>
          </a:p>
        </p:txBody>
      </p:sp>
    </p:spTree>
    <p:extLst>
      <p:ext uri="{BB962C8B-B14F-4D97-AF65-F5344CB8AC3E}">
        <p14:creationId xmlns:p14="http://schemas.microsoft.com/office/powerpoint/2010/main" val="1693850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7CD49A-A3BE-48BE-B5D0-58AE808A55F2}" type="slidenum">
              <a:rPr lang="en-US">
                <a:solidFill>
                  <a:prstClr val="black"/>
                </a:solidFill>
                <a:latin typeface="Calibri"/>
              </a:rPr>
              <a:pPr/>
              <a:t>48</a:t>
            </a:fld>
            <a:endParaRPr lang="en-US">
              <a:solidFill>
                <a:prstClr val="black"/>
              </a:solidFill>
              <a:latin typeface="Calibri"/>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r>
              <a:rPr lang="en-US"/>
              <a:t>MAP 4.2 MAIN SOURCES OF AFRICAN SLAVES, ca. 1500–1800 The vast majority of enslaved Africans were taken to plantation colonies between Chesapeake Bay and the Brazilian coast.</a:t>
            </a:r>
          </a:p>
        </p:txBody>
      </p:sp>
    </p:spTree>
    <p:extLst>
      <p:ext uri="{BB962C8B-B14F-4D97-AF65-F5344CB8AC3E}">
        <p14:creationId xmlns:p14="http://schemas.microsoft.com/office/powerpoint/2010/main" val="3200946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A52B73-A044-436F-BEA1-BDD13288074E}" type="slidenum">
              <a:rPr lang="en-US" altLang="en-US"/>
              <a:pPr/>
              <a:t>4</a:t>
            </a:fld>
            <a:endParaRPr lang="en-US" altLang="en-US"/>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p:txBody>
          <a:bodyPr/>
          <a:lstStyle/>
          <a:p>
            <a:r>
              <a:rPr lang="en-US" altLang="en-US"/>
              <a:t>Here we will look at some maps with national borders removed – many upside-down or angles changed. The point – we need to free ourselves from the tyranny of national boundaries in order to understand this period during which nearly all of our current boundaries did not exist. </a:t>
            </a:r>
          </a:p>
        </p:txBody>
      </p:sp>
    </p:spTree>
    <p:extLst>
      <p:ext uri="{BB962C8B-B14F-4D97-AF65-F5344CB8AC3E}">
        <p14:creationId xmlns:p14="http://schemas.microsoft.com/office/powerpoint/2010/main" val="3386076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DCF1F3-7759-416D-AF36-3344B084818C}" type="slidenum">
              <a:rPr lang="en-US" altLang="en-US">
                <a:solidFill>
                  <a:prstClr val="black"/>
                </a:solidFill>
                <a:latin typeface="Calibri"/>
              </a:rPr>
              <a:pPr/>
              <a:t>38</a:t>
            </a:fld>
            <a:endParaRPr lang="en-US" altLang="en-US">
              <a:solidFill>
                <a:prstClr val="black"/>
              </a:solidFill>
              <a:latin typeface="Calibri"/>
            </a:endParaRPr>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pPr>
              <a:lnSpc>
                <a:spcPct val="90000"/>
              </a:lnSpc>
              <a:buFontTx/>
              <a:buChar char="•"/>
            </a:pPr>
            <a:r>
              <a:rPr lang="en-US" altLang="en-US" sz="900"/>
              <a:t>Original home – Bengal lowlands</a:t>
            </a:r>
          </a:p>
          <a:p>
            <a:pPr>
              <a:lnSpc>
                <a:spcPct val="90000"/>
              </a:lnSpc>
              <a:buFontTx/>
              <a:buChar char="•"/>
            </a:pPr>
            <a:r>
              <a:rPr lang="en-US" altLang="en-US" sz="900"/>
              <a:t>Persia</a:t>
            </a:r>
          </a:p>
          <a:p>
            <a:pPr>
              <a:lnSpc>
                <a:spcPct val="90000"/>
              </a:lnSpc>
              <a:buFontTx/>
              <a:buChar char="•"/>
            </a:pPr>
            <a:r>
              <a:rPr lang="en-US" altLang="en-US" sz="900"/>
              <a:t>Arab conquerors took it to shores of Eastern Mediterranean</a:t>
            </a:r>
          </a:p>
          <a:p>
            <a:pPr>
              <a:lnSpc>
                <a:spcPct val="90000"/>
              </a:lnSpc>
              <a:buFontTx/>
              <a:buChar char="•"/>
            </a:pPr>
            <a:r>
              <a:rPr lang="en-US" altLang="en-US" sz="900"/>
              <a:t>Sugar cane plantations – similar to those that would spring up in the Americas – were present in the crusader kingdoms of 12</a:t>
            </a:r>
            <a:r>
              <a:rPr lang="en-US" altLang="en-US" sz="900" baseline="30000"/>
              <a:t>th</a:t>
            </a:r>
            <a:r>
              <a:rPr lang="en-US" altLang="en-US" sz="900"/>
              <a:t>-13</a:t>
            </a:r>
            <a:r>
              <a:rPr lang="en-US" altLang="en-US" sz="900" baseline="30000"/>
              <a:t>th</a:t>
            </a:r>
            <a:r>
              <a:rPr lang="en-US" altLang="en-US" sz="900"/>
              <a:t> century Palestine.</a:t>
            </a:r>
          </a:p>
          <a:p>
            <a:pPr>
              <a:lnSpc>
                <a:spcPct val="90000"/>
              </a:lnSpc>
              <a:buFontTx/>
              <a:buChar char="•"/>
            </a:pPr>
            <a:r>
              <a:rPr lang="en-US" altLang="en-US" sz="900"/>
              <a:t>Cyprus a major producer by 14</a:t>
            </a:r>
            <a:r>
              <a:rPr lang="en-US" altLang="en-US" sz="900" baseline="30000"/>
              <a:t>th</a:t>
            </a:r>
            <a:r>
              <a:rPr lang="en-US" altLang="en-US" sz="900"/>
              <a:t> century</a:t>
            </a:r>
          </a:p>
          <a:p>
            <a:pPr lvl="1">
              <a:lnSpc>
                <a:spcPct val="90000"/>
              </a:lnSpc>
              <a:buFontTx/>
              <a:buChar char="•"/>
            </a:pPr>
            <a:r>
              <a:rPr lang="en-US" altLang="en-US" sz="900"/>
              <a:t>Created by Catalan and Venetian families, worked by Syrian and Arab slaves</a:t>
            </a:r>
          </a:p>
          <a:p>
            <a:pPr>
              <a:lnSpc>
                <a:spcPct val="90000"/>
              </a:lnSpc>
              <a:buFontTx/>
              <a:buChar char="•"/>
            </a:pPr>
            <a:r>
              <a:rPr lang="en-US" altLang="en-US" sz="900"/>
              <a:t>Sicily</a:t>
            </a:r>
          </a:p>
          <a:p>
            <a:pPr>
              <a:lnSpc>
                <a:spcPct val="90000"/>
              </a:lnSpc>
              <a:buFontTx/>
              <a:buChar char="•"/>
            </a:pPr>
            <a:r>
              <a:rPr lang="en-US" altLang="en-US" sz="900"/>
              <a:t>Iberian peninsula (brought by Muslim conquest)</a:t>
            </a:r>
          </a:p>
          <a:p>
            <a:pPr>
              <a:lnSpc>
                <a:spcPct val="90000"/>
              </a:lnSpc>
              <a:buFontTx/>
              <a:buChar char="•"/>
            </a:pPr>
            <a:r>
              <a:rPr lang="en-US" altLang="en-US" sz="900"/>
              <a:t>Sometime in the 15</a:t>
            </a:r>
            <a:r>
              <a:rPr lang="en-US" altLang="en-US" sz="900" baseline="30000"/>
              <a:t>th</a:t>
            </a:r>
            <a:r>
              <a:rPr lang="en-US" altLang="en-US" sz="900"/>
              <a:t> century, a new press was created. The original was a stone rolled over cut cane. The new was two stones cogged together that pressed the cane between the stones. This got more juice and eliminated need to cut cane into pieces.</a:t>
            </a:r>
          </a:p>
          <a:p>
            <a:pPr>
              <a:lnSpc>
                <a:spcPct val="90000"/>
              </a:lnSpc>
              <a:buFontTx/>
              <a:buChar char="•"/>
            </a:pPr>
            <a:r>
              <a:rPr lang="en-US" altLang="en-US" sz="900"/>
              <a:t>Prince Henry sent scouts to Sicily in 1420s for cane plantings and techniques</a:t>
            </a:r>
          </a:p>
          <a:p>
            <a:pPr>
              <a:lnSpc>
                <a:spcPct val="90000"/>
              </a:lnSpc>
              <a:buFontTx/>
              <a:buChar char="•"/>
            </a:pPr>
            <a:r>
              <a:rPr lang="en-US" altLang="en-US" sz="900"/>
              <a:t>Genoese merchants funded sugar mills in Portugal</a:t>
            </a:r>
          </a:p>
          <a:p>
            <a:pPr>
              <a:lnSpc>
                <a:spcPct val="90000"/>
              </a:lnSpc>
              <a:buFontTx/>
              <a:buChar char="•"/>
            </a:pPr>
            <a:r>
              <a:rPr lang="en-US" altLang="en-US" sz="900"/>
              <a:t>Genoese merchants were the links – they transferred the techniques, estate management, and commercial organziation from the eastern mediterranean to the west and beyond</a:t>
            </a:r>
          </a:p>
          <a:p>
            <a:pPr>
              <a:lnSpc>
                <a:spcPct val="90000"/>
              </a:lnSpc>
              <a:buFontTx/>
              <a:buChar char="•"/>
            </a:pPr>
            <a:r>
              <a:rPr lang="en-US" altLang="en-US" sz="900"/>
              <a:t>16</a:t>
            </a:r>
            <a:r>
              <a:rPr lang="en-US" altLang="en-US" sz="900" baseline="30000"/>
              <a:t>th</a:t>
            </a:r>
            <a:r>
              <a:rPr lang="en-US" altLang="en-US" sz="900"/>
              <a:t> century cooking manuals show that sugar had found its way into diet of European aristorcracy</a:t>
            </a:r>
          </a:p>
          <a:p>
            <a:pPr>
              <a:lnSpc>
                <a:spcPct val="90000"/>
              </a:lnSpc>
              <a:buFontTx/>
              <a:buChar char="•"/>
            </a:pPr>
            <a:r>
              <a:rPr lang="en-US" altLang="en-US" sz="900"/>
              <a:t>First African slaves arrived in Lisbon in 1441 and averaged 800-900 per year</a:t>
            </a:r>
          </a:p>
          <a:p>
            <a:pPr>
              <a:lnSpc>
                <a:spcPct val="90000"/>
              </a:lnSpc>
              <a:buFontTx/>
              <a:buChar char="•"/>
            </a:pPr>
            <a:r>
              <a:rPr lang="en-US" altLang="en-US" sz="900"/>
              <a:t>They began being utilized on cane planations in Portugal – thus, the wedding of cane production and African slave labor was European</a:t>
            </a:r>
          </a:p>
          <a:p>
            <a:pPr>
              <a:lnSpc>
                <a:spcPct val="90000"/>
              </a:lnSpc>
              <a:buFontTx/>
              <a:buChar char="•"/>
            </a:pPr>
            <a:r>
              <a:rPr lang="en-US" altLang="en-US" sz="900"/>
              <a:t>Azores – 1439, sugar production introduced, but these islands were not well suited to cane, and wheat became main crop.</a:t>
            </a:r>
          </a:p>
          <a:p>
            <a:pPr>
              <a:lnSpc>
                <a:spcPct val="90000"/>
              </a:lnSpc>
              <a:buFontTx/>
              <a:buChar char="•"/>
            </a:pPr>
            <a:r>
              <a:rPr lang="en-US" altLang="en-US" sz="900"/>
              <a:t>Madeira – by late 1400s, it was the largest sugar producer in the world</a:t>
            </a:r>
          </a:p>
          <a:p>
            <a:pPr lvl="1">
              <a:lnSpc>
                <a:spcPct val="90000"/>
              </a:lnSpc>
              <a:buFontTx/>
              <a:buChar char="•"/>
            </a:pPr>
            <a:r>
              <a:rPr lang="en-US" altLang="en-US" sz="900"/>
              <a:t>Peak 1470s, declined by 1530s, dead by 1600s (replaced by wine)</a:t>
            </a:r>
          </a:p>
          <a:p>
            <a:pPr>
              <a:lnSpc>
                <a:spcPct val="90000"/>
              </a:lnSpc>
              <a:buFontTx/>
              <a:buChar char="•"/>
            </a:pPr>
            <a:r>
              <a:rPr lang="en-US" altLang="en-US" sz="900"/>
              <a:t>Marriage of cane production with an ethnically distinct labor force originated in Mediterranenan</a:t>
            </a:r>
          </a:p>
          <a:p>
            <a:pPr lvl="1">
              <a:lnSpc>
                <a:spcPct val="90000"/>
              </a:lnSpc>
            </a:pPr>
            <a:endParaRPr lang="en-US" altLang="en-US" sz="900"/>
          </a:p>
        </p:txBody>
      </p:sp>
    </p:spTree>
    <p:extLst>
      <p:ext uri="{BB962C8B-B14F-4D97-AF65-F5344CB8AC3E}">
        <p14:creationId xmlns:p14="http://schemas.microsoft.com/office/powerpoint/2010/main" val="2158686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D6C707-28CD-4843-83D6-B1B07B3866D8}" type="slidenum">
              <a:rPr lang="en-US" altLang="en-US">
                <a:solidFill>
                  <a:prstClr val="black"/>
                </a:solidFill>
                <a:latin typeface="Calibri"/>
              </a:rPr>
              <a:pPr/>
              <a:t>39</a:t>
            </a:fld>
            <a:endParaRPr lang="en-US" altLang="en-US">
              <a:solidFill>
                <a:prstClr val="black"/>
              </a:solidFill>
              <a:latin typeface="Calibri"/>
            </a:endParaRPr>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pPr>
              <a:buFontTx/>
              <a:buChar char="•"/>
            </a:pPr>
            <a:r>
              <a:rPr lang="en-US" altLang="en-US"/>
              <a:t>Unlike Africa, the Atlantic islands suggested settlment</a:t>
            </a:r>
          </a:p>
          <a:p>
            <a:pPr lvl="1">
              <a:buFontTx/>
              <a:buChar char="•"/>
            </a:pPr>
            <a:r>
              <a:rPr lang="en-US" altLang="en-US"/>
              <a:t>They were small, but fertile</a:t>
            </a:r>
          </a:p>
          <a:p>
            <a:pPr lvl="1">
              <a:buFontTx/>
              <a:buChar char="•"/>
            </a:pPr>
            <a:r>
              <a:rPr lang="en-US" altLang="en-US"/>
              <a:t>The Azores and Madeiras were uninhabited, and the Portuguese setlled these</a:t>
            </a:r>
          </a:p>
          <a:p>
            <a:pPr>
              <a:buFontTx/>
              <a:buChar char="•"/>
            </a:pPr>
            <a:r>
              <a:rPr lang="en-US" altLang="en-US"/>
              <a:t>The Canaries and and the Guanche</a:t>
            </a:r>
          </a:p>
          <a:p>
            <a:pPr lvl="1">
              <a:buFontTx/>
              <a:buChar char="•"/>
            </a:pPr>
            <a:r>
              <a:rPr lang="en-US" altLang="en-US"/>
              <a:t>Approx 30,000 in 1400</a:t>
            </a:r>
          </a:p>
          <a:p>
            <a:pPr lvl="1">
              <a:buFontTx/>
              <a:buChar char="•"/>
            </a:pPr>
            <a:r>
              <a:rPr lang="en-US" altLang="en-US"/>
              <a:t>Olive-complexioned people related the North African Berbers from where they had emigrated in about 2,000 B. C and then lost their navigation knowledge and lost contact with the mainlaind</a:t>
            </a:r>
          </a:p>
          <a:p>
            <a:pPr lvl="1">
              <a:buFontTx/>
              <a:buChar char="•"/>
            </a:pPr>
            <a:r>
              <a:rPr lang="en-US" altLang="en-US"/>
              <a:t>The cultivated wheat, beans, peas and raised goats, pigs, and sheep</a:t>
            </a:r>
          </a:p>
          <a:p>
            <a:pPr lvl="1">
              <a:buFontTx/>
              <a:buChar char="•"/>
            </a:pPr>
            <a:r>
              <a:rPr lang="en-US" altLang="en-US"/>
              <a:t>No horses, cattle, or metals</a:t>
            </a:r>
          </a:p>
          <a:p>
            <a:pPr lvl="1">
              <a:buFontTx/>
              <a:buChar char="•"/>
            </a:pPr>
            <a:r>
              <a:rPr lang="en-US" altLang="en-US"/>
              <a:t>No political unity, not even on each of the seven islands– rival chiefdoms</a:t>
            </a:r>
          </a:p>
          <a:p>
            <a:pPr lvl="1">
              <a:buFontTx/>
              <a:buChar char="•"/>
            </a:pPr>
            <a:r>
              <a:rPr lang="en-US" altLang="en-US"/>
              <a:t>When the Iberians came to settle the Canaries, the Guanche resisted</a:t>
            </a:r>
          </a:p>
          <a:p>
            <a:pPr lvl="2">
              <a:buFontTx/>
              <a:buChar char="•"/>
            </a:pPr>
            <a:r>
              <a:rPr lang="en-US" altLang="en-US"/>
              <a:t>Their resistance – with stone weapons – led to their capture and enslavement</a:t>
            </a:r>
          </a:p>
          <a:p>
            <a:pPr lvl="2">
              <a:buFontTx/>
              <a:buChar char="•"/>
            </a:pPr>
            <a:r>
              <a:rPr lang="en-US" altLang="en-US"/>
              <a:t>The Spanish began slave-raiding and using them as labor on sugar plantations on the Madeira</a:t>
            </a:r>
          </a:p>
          <a:p>
            <a:pPr lvl="1">
              <a:buFontTx/>
              <a:buChar char="•"/>
            </a:pPr>
            <a:endParaRPr lang="en-US" altLang="en-US"/>
          </a:p>
        </p:txBody>
      </p:sp>
    </p:spTree>
    <p:extLst>
      <p:ext uri="{BB962C8B-B14F-4D97-AF65-F5344CB8AC3E}">
        <p14:creationId xmlns:p14="http://schemas.microsoft.com/office/powerpoint/2010/main" val="397132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7E4E52-8868-42BD-9590-A495083488E5}" type="slidenum">
              <a:rPr lang="en-US" altLang="en-US">
                <a:solidFill>
                  <a:prstClr val="black"/>
                </a:solidFill>
                <a:latin typeface="Calibri"/>
              </a:rPr>
              <a:pPr/>
              <a:t>41</a:t>
            </a:fld>
            <a:endParaRPr lang="en-US" altLang="en-US">
              <a:solidFill>
                <a:prstClr val="black"/>
              </a:solidFill>
              <a:latin typeface="Calibri"/>
            </a:endParaRPr>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pPr>
              <a:lnSpc>
                <a:spcPct val="90000"/>
              </a:lnSpc>
              <a:buFontTx/>
              <a:buChar char="•"/>
            </a:pPr>
            <a:r>
              <a:rPr lang="en-US" altLang="en-US" sz="900"/>
              <a:t>The Spanish and the Portuguese were interested in making Atlantic possessions PROFITABLE</a:t>
            </a:r>
          </a:p>
          <a:p>
            <a:pPr>
              <a:lnSpc>
                <a:spcPct val="90000"/>
              </a:lnSpc>
              <a:buFontTx/>
              <a:buChar char="•"/>
            </a:pPr>
            <a:r>
              <a:rPr lang="en-US" altLang="en-US" sz="900"/>
              <a:t>1479, the Spanish obtained the Canaries from Portugal by treaty, although a number of Castilians had been living there for some time. </a:t>
            </a:r>
          </a:p>
          <a:p>
            <a:pPr>
              <a:lnSpc>
                <a:spcPct val="90000"/>
              </a:lnSpc>
              <a:buFontTx/>
              <a:buChar char="•"/>
            </a:pPr>
            <a:r>
              <a:rPr lang="en-US" altLang="en-US" sz="900"/>
              <a:t>Residents on Tenerife and Gran Canaria established sugar mills on the coasts, and the sugar industry took off.</a:t>
            </a:r>
          </a:p>
          <a:p>
            <a:pPr>
              <a:lnSpc>
                <a:spcPct val="90000"/>
              </a:lnSpc>
              <a:buFontTx/>
              <a:buChar char="•"/>
            </a:pPr>
            <a:r>
              <a:rPr lang="en-US" altLang="en-US" sz="900"/>
              <a:t>The Canaries began exporting sugar to Europe and competed successfully with the Spanish Carribbean until the 1600s</a:t>
            </a:r>
          </a:p>
          <a:p>
            <a:pPr lvl="1">
              <a:lnSpc>
                <a:spcPct val="90000"/>
              </a:lnSpc>
              <a:buFontTx/>
              <a:buChar char="•"/>
            </a:pPr>
            <a:r>
              <a:rPr lang="en-US" altLang="en-US" sz="900"/>
              <a:t>Like Madeira, they eventually turned to wine as the American producers outstripped them.</a:t>
            </a:r>
          </a:p>
          <a:p>
            <a:pPr>
              <a:lnSpc>
                <a:spcPct val="90000"/>
              </a:lnSpc>
              <a:buFontTx/>
              <a:buChar char="•"/>
            </a:pPr>
            <a:r>
              <a:rPr lang="en-US" altLang="en-US" sz="900"/>
              <a:t>In 1526, a visitor described the sugar making – a process that differed little from Madeira or from that used in Brazil.</a:t>
            </a:r>
          </a:p>
          <a:p>
            <a:pPr lvl="1">
              <a:lnSpc>
                <a:spcPct val="90000"/>
              </a:lnSpc>
              <a:buFontTx/>
              <a:buChar char="•"/>
            </a:pPr>
            <a:r>
              <a:rPr lang="en-US" altLang="en-US" sz="900"/>
              <a:t>Insert image from Schwartz p. 7</a:t>
            </a:r>
          </a:p>
          <a:p>
            <a:pPr lvl="1">
              <a:lnSpc>
                <a:spcPct val="90000"/>
              </a:lnSpc>
              <a:buFontTx/>
              <a:buChar char="•"/>
            </a:pPr>
            <a:r>
              <a:rPr lang="en-US" altLang="en-US" sz="900"/>
              <a:t>The Canarian sugar mills could produce 50 tons of sugar a year, and there twenty mills at the height of the sugar boom.</a:t>
            </a:r>
          </a:p>
          <a:p>
            <a:pPr>
              <a:lnSpc>
                <a:spcPct val="90000"/>
              </a:lnSpc>
              <a:buFontTx/>
              <a:buChar char="•"/>
            </a:pPr>
            <a:r>
              <a:rPr lang="en-US" altLang="en-US" sz="900"/>
              <a:t>Large capital investments came from Castilian nobles and Genoese merchant-capitlists</a:t>
            </a:r>
          </a:p>
          <a:p>
            <a:pPr lvl="1">
              <a:lnSpc>
                <a:spcPct val="90000"/>
              </a:lnSpc>
              <a:buFontTx/>
              <a:buChar char="•"/>
            </a:pPr>
            <a:r>
              <a:rPr lang="en-US" altLang="en-US" sz="900"/>
              <a:t>Genoese commercial houses had residents in the Canaries and were responsible for much of the distribution to Europe. </a:t>
            </a:r>
          </a:p>
          <a:p>
            <a:pPr>
              <a:lnSpc>
                <a:spcPct val="90000"/>
              </a:lnSpc>
              <a:buFontTx/>
              <a:buChar char="•"/>
            </a:pPr>
            <a:r>
              <a:rPr lang="en-US" altLang="en-US" sz="900"/>
              <a:t>The will of Cristobal Garcia del Castillo – filed on Gran Canaria in 1518</a:t>
            </a:r>
          </a:p>
          <a:p>
            <a:pPr lvl="1">
              <a:lnSpc>
                <a:spcPct val="90000"/>
              </a:lnSpc>
              <a:buFontTx/>
              <a:buChar char="•"/>
            </a:pPr>
            <a:r>
              <a:rPr lang="en-US" altLang="en-US" sz="900"/>
              <a:t>Water powered mill, a mill house, a ressidence, a building for kettles and furnaces, a corral, 12 horses, a shed for firewood, slave quarters, residence for paid workers</a:t>
            </a:r>
          </a:p>
          <a:p>
            <a:pPr lvl="1">
              <a:lnSpc>
                <a:spcPct val="90000"/>
              </a:lnSpc>
              <a:buFontTx/>
              <a:buChar char="•"/>
            </a:pPr>
            <a:r>
              <a:rPr lang="en-US" altLang="en-US" sz="900"/>
              <a:t>20 male and two female slaves</a:t>
            </a:r>
          </a:p>
          <a:p>
            <a:pPr lvl="1">
              <a:lnSpc>
                <a:spcPct val="90000"/>
              </a:lnSpc>
              <a:buFontTx/>
              <a:buChar char="•"/>
            </a:pPr>
            <a:r>
              <a:rPr lang="en-US" altLang="en-US" sz="900"/>
              <a:t>With exception of scale, this mirrors sugar production in Brazil and Carribbean</a:t>
            </a:r>
          </a:p>
          <a:p>
            <a:pPr lvl="1">
              <a:lnSpc>
                <a:spcPct val="90000"/>
              </a:lnSpc>
              <a:buFontTx/>
              <a:buChar char="•"/>
            </a:pPr>
            <a:r>
              <a:rPr lang="en-US" altLang="en-US" sz="900"/>
              <a:t>Free men – most often Portuguese from Madeira – directed the technical operations</a:t>
            </a:r>
          </a:p>
          <a:p>
            <a:pPr lvl="1">
              <a:lnSpc>
                <a:spcPct val="90000"/>
              </a:lnSpc>
              <a:buFontTx/>
              <a:buChar char="•"/>
            </a:pPr>
            <a:r>
              <a:rPr lang="en-US" altLang="en-US" sz="900"/>
              <a:t>Guanche were the original slave force, replaced by Africans by 1500s</a:t>
            </a:r>
          </a:p>
          <a:p>
            <a:pPr>
              <a:lnSpc>
                <a:spcPct val="90000"/>
              </a:lnSpc>
              <a:buFontTx/>
              <a:buChar char="•"/>
            </a:pPr>
            <a:r>
              <a:rPr lang="en-US" altLang="en-US" sz="900"/>
              <a:t>Foreign merchants, wealthy mill owners, technical specialists, and a captive, ethnically distinct workforce – all transferred to the New World</a:t>
            </a:r>
          </a:p>
          <a:p>
            <a:pPr lvl="2">
              <a:lnSpc>
                <a:spcPct val="90000"/>
              </a:lnSpc>
              <a:buFontTx/>
              <a:buChar char="•"/>
            </a:pPr>
            <a:endParaRPr lang="en-US" altLang="en-US" sz="900"/>
          </a:p>
        </p:txBody>
      </p:sp>
    </p:spTree>
    <p:extLst>
      <p:ext uri="{BB962C8B-B14F-4D97-AF65-F5344CB8AC3E}">
        <p14:creationId xmlns:p14="http://schemas.microsoft.com/office/powerpoint/2010/main" val="2754565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8E949E-6714-4F60-927C-5649EBAF5280}" type="slidenum">
              <a:rPr lang="en-US" altLang="en-US">
                <a:solidFill>
                  <a:prstClr val="black"/>
                </a:solidFill>
                <a:latin typeface="Calibri"/>
              </a:rPr>
              <a:pPr/>
              <a:t>42</a:t>
            </a:fld>
            <a:endParaRPr lang="en-US" altLang="en-US">
              <a:solidFill>
                <a:prstClr val="black"/>
              </a:solidFill>
              <a:latin typeface="Calibri"/>
            </a:endParaRPr>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pPr>
              <a:lnSpc>
                <a:spcPct val="80000"/>
              </a:lnSpc>
              <a:buFontTx/>
              <a:buChar char="•"/>
            </a:pPr>
            <a:r>
              <a:rPr lang="en-US" altLang="en-US" sz="1000"/>
              <a:t>The Guanche were the first test of the Spanish and native peoples (as the Irish would be for the English)</a:t>
            </a:r>
          </a:p>
          <a:p>
            <a:pPr lvl="1">
              <a:lnSpc>
                <a:spcPct val="80000"/>
              </a:lnSpc>
              <a:buFontTx/>
              <a:buChar char="•"/>
            </a:pPr>
            <a:r>
              <a:rPr lang="en-US" altLang="en-US" sz="1000"/>
              <a:t>The reconquista had created a hard culture in Iberia</a:t>
            </a:r>
          </a:p>
          <a:p>
            <a:pPr lvl="1">
              <a:lnSpc>
                <a:spcPct val="80000"/>
              </a:lnSpc>
              <a:buFontTx/>
              <a:buChar char="•"/>
            </a:pPr>
            <a:r>
              <a:rPr lang="en-US" altLang="en-US" sz="1000"/>
              <a:t>Iberians believed that Guanche deserved to be enslaved and conquered for two reasons – neither civilized nor Christian</a:t>
            </a:r>
          </a:p>
          <a:p>
            <a:pPr lvl="1">
              <a:lnSpc>
                <a:spcPct val="80000"/>
              </a:lnSpc>
              <a:buFontTx/>
              <a:buChar char="•"/>
            </a:pPr>
            <a:r>
              <a:rPr lang="en-US" altLang="en-US" sz="1000"/>
              <a:t>	The Portuguse king had described the Guanche as “like animals”</a:t>
            </a:r>
          </a:p>
          <a:p>
            <a:pPr lvl="1">
              <a:lnSpc>
                <a:spcPct val="80000"/>
              </a:lnSpc>
              <a:buFontTx/>
              <a:buChar char="•"/>
            </a:pPr>
            <a:r>
              <a:rPr lang="en-US" altLang="en-US" sz="1000"/>
              <a:t>Also, slavery might save them from eternal damnation (altough this belief was tested when slaves converted and were not freed).</a:t>
            </a:r>
          </a:p>
          <a:p>
            <a:pPr lvl="1">
              <a:lnSpc>
                <a:spcPct val="80000"/>
              </a:lnSpc>
              <a:buFontTx/>
              <a:buChar char="•"/>
            </a:pPr>
            <a:r>
              <a:rPr lang="en-US" altLang="en-US" sz="1000"/>
              <a:t>It took the Spanish 5 years to defeat the Guanche on Grand Canary, and not until the 1490s did they succumb on La Palma and Tenerife</a:t>
            </a:r>
          </a:p>
          <a:p>
            <a:pPr lvl="1">
              <a:lnSpc>
                <a:spcPct val="80000"/>
              </a:lnSpc>
              <a:buFontTx/>
              <a:buChar char="•"/>
            </a:pPr>
            <a:r>
              <a:rPr lang="en-US" altLang="en-US" sz="1000"/>
              <a:t>The Spanish faced the Guanche on horseback with steel weapons against stone weapons</a:t>
            </a:r>
          </a:p>
          <a:p>
            <a:pPr lvl="1">
              <a:lnSpc>
                <a:spcPct val="80000"/>
              </a:lnSpc>
              <a:buFontTx/>
              <a:buChar char="•"/>
            </a:pPr>
            <a:r>
              <a:rPr lang="en-US" altLang="en-US" sz="1000"/>
              <a:t>Disease – the Guanche died by the thousands from bubonic plague, dysentery, pneumonia, and typhus</a:t>
            </a:r>
          </a:p>
          <a:p>
            <a:pPr lvl="2">
              <a:lnSpc>
                <a:spcPct val="80000"/>
              </a:lnSpc>
              <a:buFontTx/>
              <a:buChar char="•"/>
            </a:pPr>
            <a:r>
              <a:rPr lang="en-US" altLang="en-US" sz="1000"/>
              <a:t>Spanish friar: “If it had not been for the pestilence, [the conquest] would have taken much longer, the people being warlike, stubborn, and wary.” </a:t>
            </a:r>
          </a:p>
          <a:p>
            <a:pPr lvl="1">
              <a:lnSpc>
                <a:spcPct val="80000"/>
              </a:lnSpc>
              <a:buFontTx/>
              <a:buChar char="•"/>
            </a:pPr>
            <a:r>
              <a:rPr lang="en-US" altLang="en-US" sz="1000"/>
              <a:t>By mid-1500s, the Guanche were devastated, and the remaining few were absorbed into the settlers</a:t>
            </a:r>
          </a:p>
          <a:p>
            <a:pPr lvl="2">
              <a:lnSpc>
                <a:spcPct val="80000"/>
              </a:lnSpc>
              <a:buFontTx/>
              <a:buChar char="•"/>
            </a:pPr>
            <a:r>
              <a:rPr lang="en-US" altLang="en-US" sz="1000"/>
              <a:t>Only 9 sentences from the Guanche language survive.</a:t>
            </a:r>
          </a:p>
          <a:p>
            <a:pPr>
              <a:lnSpc>
                <a:spcPct val="80000"/>
              </a:lnSpc>
              <a:buFontTx/>
              <a:buChar char="•"/>
            </a:pPr>
            <a:r>
              <a:rPr lang="en-US" altLang="en-US" sz="1000"/>
              <a:t>Deforestation – by 1500, the Atlantic islands had to import wood for firewood and building</a:t>
            </a:r>
          </a:p>
          <a:p>
            <a:pPr>
              <a:lnSpc>
                <a:spcPct val="80000"/>
              </a:lnSpc>
              <a:buFontTx/>
              <a:buChar char="•"/>
            </a:pPr>
            <a:r>
              <a:rPr lang="en-US" altLang="en-US" sz="1000"/>
              <a:t>A learning ground for the Spanish – they tested and perfected</a:t>
            </a:r>
          </a:p>
          <a:p>
            <a:pPr lvl="1">
              <a:lnSpc>
                <a:spcPct val="80000"/>
              </a:lnSpc>
              <a:buFontTx/>
              <a:buChar char="•"/>
            </a:pPr>
            <a:r>
              <a:rPr lang="en-US" altLang="en-US" sz="1000"/>
              <a:t>The use of steel, horses, and dogs against native populations</a:t>
            </a:r>
          </a:p>
          <a:p>
            <a:pPr lvl="1">
              <a:lnSpc>
                <a:spcPct val="80000"/>
              </a:lnSpc>
              <a:buFontTx/>
              <a:buChar char="•"/>
            </a:pPr>
            <a:r>
              <a:rPr lang="en-US" altLang="en-US" sz="1000"/>
              <a:t>The organization of conquest missions far from home</a:t>
            </a:r>
          </a:p>
          <a:p>
            <a:pPr lvl="1">
              <a:lnSpc>
                <a:spcPct val="80000"/>
              </a:lnSpc>
              <a:buFontTx/>
              <a:buChar char="•"/>
            </a:pPr>
            <a:r>
              <a:rPr lang="en-US" altLang="en-US" sz="1000"/>
              <a:t>Ways to exploit divisions within native populations.</a:t>
            </a:r>
          </a:p>
          <a:p>
            <a:pPr lvl="1">
              <a:lnSpc>
                <a:spcPct val="80000"/>
              </a:lnSpc>
              <a:buFontTx/>
              <a:buChar char="•"/>
            </a:pPr>
            <a:r>
              <a:rPr lang="en-US" altLang="en-US" sz="1000"/>
              <a:t>Using slave sale as a way to finance further conquest</a:t>
            </a:r>
          </a:p>
        </p:txBody>
      </p:sp>
    </p:spTree>
    <p:extLst>
      <p:ext uri="{BB962C8B-B14F-4D97-AF65-F5344CB8AC3E}">
        <p14:creationId xmlns:p14="http://schemas.microsoft.com/office/powerpoint/2010/main" val="1634744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B73735-BD23-4E32-BD58-172E94EDF46D}" type="slidenum">
              <a:rPr lang="en-US" altLang="en-US">
                <a:solidFill>
                  <a:prstClr val="black"/>
                </a:solidFill>
                <a:latin typeface="Calibri"/>
              </a:rPr>
              <a:pPr/>
              <a:t>43</a:t>
            </a:fld>
            <a:endParaRPr lang="en-US" altLang="en-US">
              <a:solidFill>
                <a:prstClr val="black"/>
              </a:solidFill>
              <a:latin typeface="Calibri"/>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pPr>
              <a:buFontTx/>
              <a:buChar char="•"/>
            </a:pPr>
            <a:r>
              <a:rPr lang="en-US" altLang="en-US"/>
              <a:t>Attempt was made to establish a sugar plantation economy</a:t>
            </a:r>
          </a:p>
          <a:p>
            <a:pPr>
              <a:buFontTx/>
              <a:buChar char="•"/>
            </a:pPr>
            <a:r>
              <a:rPr lang="en-US" altLang="en-US"/>
              <a:t>Aridity of climate, undependable rainfall kept it from becoming a large sugar producer</a:t>
            </a:r>
          </a:p>
          <a:p>
            <a:pPr>
              <a:buFontTx/>
              <a:buChar char="•"/>
            </a:pPr>
            <a:r>
              <a:rPr lang="en-US" altLang="en-US"/>
              <a:t>Their economy became based on their role as a way station in the Atlantic slave trade</a:t>
            </a:r>
          </a:p>
          <a:p>
            <a:pPr lvl="1">
              <a:buFontTx/>
              <a:buChar char="•"/>
            </a:pPr>
            <a:r>
              <a:rPr lang="en-US" altLang="en-US"/>
              <a:t> a provisioning ground for slave ships</a:t>
            </a:r>
          </a:p>
        </p:txBody>
      </p:sp>
    </p:spTree>
    <p:extLst>
      <p:ext uri="{BB962C8B-B14F-4D97-AF65-F5344CB8AC3E}">
        <p14:creationId xmlns:p14="http://schemas.microsoft.com/office/powerpoint/2010/main" val="1234768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76E3F8-A3DD-4418-AB8E-51FEB23D759A}" type="slidenum">
              <a:rPr lang="en-US" altLang="en-US"/>
              <a:pPr/>
              <a:t>44</a:t>
            </a:fld>
            <a:endParaRPr lang="en-US" altLang="en-US"/>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pPr>
              <a:lnSpc>
                <a:spcPct val="80000"/>
              </a:lnSpc>
              <a:buFontTx/>
              <a:buChar char="•"/>
            </a:pPr>
            <a:r>
              <a:rPr lang="en-US" altLang="en-US" sz="900"/>
              <a:t>Discovered by Portuguese in 1471</a:t>
            </a:r>
          </a:p>
          <a:p>
            <a:pPr>
              <a:lnSpc>
                <a:spcPct val="80000"/>
              </a:lnSpc>
              <a:buFontTx/>
              <a:buChar char="•"/>
            </a:pPr>
            <a:r>
              <a:rPr lang="en-US" altLang="en-US" sz="900"/>
              <a:t>Unlike Fernando Po, it had not African population, and its climate was more favorable to Europeans</a:t>
            </a:r>
          </a:p>
          <a:p>
            <a:pPr>
              <a:lnSpc>
                <a:spcPct val="80000"/>
              </a:lnSpc>
              <a:buFontTx/>
              <a:buChar char="•"/>
            </a:pPr>
            <a:r>
              <a:rPr lang="en-US" altLang="en-US" sz="900"/>
              <a:t>What emerged was the closest Old World equivalent to a multi-racial plantation economy.</a:t>
            </a:r>
          </a:p>
          <a:p>
            <a:pPr>
              <a:lnSpc>
                <a:spcPct val="80000"/>
              </a:lnSpc>
              <a:buFontTx/>
              <a:buChar char="•"/>
            </a:pPr>
            <a:r>
              <a:rPr lang="en-US" altLang="en-US" sz="900"/>
              <a:t>Original charter urged planting of sugar cane</a:t>
            </a:r>
          </a:p>
          <a:p>
            <a:pPr>
              <a:lnSpc>
                <a:spcPct val="80000"/>
              </a:lnSpc>
              <a:buFontTx/>
              <a:buChar char="•"/>
            </a:pPr>
            <a:r>
              <a:rPr lang="en-US" altLang="en-US" sz="900"/>
              <a:t>Madeiran and Genoese sugar exports were imported</a:t>
            </a:r>
          </a:p>
          <a:p>
            <a:pPr>
              <a:lnSpc>
                <a:spcPct val="80000"/>
              </a:lnSpc>
              <a:buFontTx/>
              <a:buChar char="•"/>
            </a:pPr>
            <a:r>
              <a:rPr lang="en-US" altLang="en-US" sz="900"/>
              <a:t>1550s – 60 mills in operation</a:t>
            </a:r>
          </a:p>
          <a:p>
            <a:pPr>
              <a:lnSpc>
                <a:spcPct val="80000"/>
              </a:lnSpc>
              <a:buFontTx/>
              <a:buChar char="•"/>
            </a:pPr>
            <a:r>
              <a:rPr lang="en-US" altLang="en-US" sz="900"/>
              <a:t>Declined by 1635 due to crop failures, competiton, and marauding fugitive slaves</a:t>
            </a:r>
          </a:p>
          <a:p>
            <a:pPr>
              <a:lnSpc>
                <a:spcPct val="80000"/>
              </a:lnSpc>
              <a:buFontTx/>
              <a:buChar char="•"/>
            </a:pPr>
            <a:r>
              <a:rPr lang="en-US" altLang="en-US" sz="900"/>
              <a:t>Brought technical skills and organization from Atlantic island together with most consistent and efficient use of African slave labor</a:t>
            </a:r>
          </a:p>
          <a:p>
            <a:pPr>
              <a:lnSpc>
                <a:spcPct val="80000"/>
              </a:lnSpc>
              <a:buFontTx/>
              <a:buChar char="•"/>
            </a:pPr>
            <a:r>
              <a:rPr lang="en-US" altLang="en-US" sz="900"/>
              <a:t>1516, 4,000 African slaves unloaded into Sao Tome slave pens</a:t>
            </a:r>
          </a:p>
          <a:p>
            <a:pPr>
              <a:lnSpc>
                <a:spcPct val="80000"/>
              </a:lnSpc>
              <a:buFontTx/>
              <a:buChar char="•"/>
            </a:pPr>
            <a:r>
              <a:rPr lang="en-US" altLang="en-US" sz="900"/>
              <a:t>1519, Sao Tome slave trade regulations were established</a:t>
            </a:r>
          </a:p>
          <a:p>
            <a:pPr>
              <a:lnSpc>
                <a:spcPct val="80000"/>
              </a:lnSpc>
              <a:buFontTx/>
              <a:buChar char="•"/>
            </a:pPr>
            <a:r>
              <a:rPr lang="en-US" altLang="en-US" sz="900"/>
              <a:t>1554– 600 white settlers and 2,000 plantation slaves (with 5,000 slaves in barracoons waiting for shipment elsewhere)</a:t>
            </a:r>
          </a:p>
          <a:p>
            <a:pPr lvl="1">
              <a:lnSpc>
                <a:spcPct val="80000"/>
              </a:lnSpc>
              <a:buFontTx/>
              <a:buChar char="•"/>
            </a:pPr>
            <a:r>
              <a:rPr lang="en-US" altLang="en-US" sz="900"/>
              <a:t>When sugar declined, this slave provisioning became Sao Tome’s major economic activity.</a:t>
            </a:r>
          </a:p>
          <a:p>
            <a:pPr>
              <a:lnSpc>
                <a:spcPct val="80000"/>
              </a:lnSpc>
              <a:buFontTx/>
              <a:buChar char="•"/>
            </a:pPr>
            <a:r>
              <a:rPr lang="en-US" altLang="en-US" sz="900"/>
              <a:t>Scale – the easy and replenishable supply of slaves led to larger plantatins</a:t>
            </a:r>
          </a:p>
          <a:p>
            <a:pPr lvl="1">
              <a:lnSpc>
                <a:spcPct val="80000"/>
              </a:lnSpc>
              <a:buFontTx/>
              <a:buChar char="•"/>
            </a:pPr>
            <a:r>
              <a:rPr lang="en-US" altLang="en-US" sz="900"/>
              <a:t>1554 – plantations with 150-300 slaves reported.</a:t>
            </a:r>
          </a:p>
          <a:p>
            <a:pPr lvl="1">
              <a:lnSpc>
                <a:spcPct val="80000"/>
              </a:lnSpc>
              <a:buFontTx/>
              <a:buChar char="•"/>
            </a:pPr>
            <a:r>
              <a:rPr lang="en-US" altLang="en-US" sz="900"/>
              <a:t>One mystery – unclear if children of slaves were automatically slaves – if so, it is virtually identical to 18</a:t>
            </a:r>
            <a:r>
              <a:rPr lang="en-US" altLang="en-US" sz="900" baseline="30000"/>
              <a:t>th</a:t>
            </a:r>
            <a:r>
              <a:rPr lang="en-US" altLang="en-US" sz="900"/>
              <a:t> century Jamaica</a:t>
            </a:r>
          </a:p>
          <a:p>
            <a:pPr>
              <a:lnSpc>
                <a:spcPct val="80000"/>
              </a:lnSpc>
              <a:buFontTx/>
              <a:buChar char="•"/>
            </a:pPr>
            <a:r>
              <a:rPr lang="en-US" altLang="en-US" sz="900"/>
              <a:t>Another lesson – slave resistance</a:t>
            </a:r>
          </a:p>
          <a:p>
            <a:pPr lvl="1">
              <a:lnSpc>
                <a:spcPct val="80000"/>
              </a:lnSpc>
              <a:buFontTx/>
              <a:buChar char="•"/>
            </a:pPr>
            <a:r>
              <a:rPr lang="en-US" altLang="en-US" sz="900"/>
              <a:t>In 1544, a group of Angolan slaves was shipwrecked on the island and fled to the interior</a:t>
            </a:r>
          </a:p>
          <a:p>
            <a:pPr lvl="2">
              <a:lnSpc>
                <a:spcPct val="80000"/>
              </a:lnSpc>
              <a:buFontTx/>
              <a:buChar char="•"/>
            </a:pPr>
            <a:r>
              <a:rPr lang="en-US" altLang="en-US" sz="900"/>
              <a:t>This group attracted escaped plantation slaves</a:t>
            </a:r>
          </a:p>
          <a:p>
            <a:pPr lvl="2">
              <a:lnSpc>
                <a:spcPct val="80000"/>
              </a:lnSpc>
              <a:buFontTx/>
              <a:buChar char="•"/>
            </a:pPr>
            <a:r>
              <a:rPr lang="en-US" altLang="en-US" sz="900"/>
              <a:t>In 1574, they unleashed a series of attacks – burning plantations, stealing food and guns</a:t>
            </a:r>
          </a:p>
          <a:p>
            <a:pPr lvl="2">
              <a:lnSpc>
                <a:spcPct val="80000"/>
              </a:lnSpc>
              <a:buFontTx/>
              <a:buChar char="•"/>
            </a:pPr>
            <a:r>
              <a:rPr lang="en-US" altLang="en-US" sz="900"/>
              <a:t>As late as 1690, long after the sugar economy was dead, this group staged raids</a:t>
            </a:r>
          </a:p>
          <a:p>
            <a:pPr lvl="1">
              <a:lnSpc>
                <a:spcPct val="80000"/>
              </a:lnSpc>
              <a:buFontTx/>
              <a:buChar char="•"/>
            </a:pPr>
            <a:r>
              <a:rPr lang="en-US" altLang="en-US" sz="900"/>
              <a:t>The New World would have to find ways to prevent the disruptions of marauding slaves</a:t>
            </a:r>
          </a:p>
          <a:p>
            <a:pPr lvl="2">
              <a:lnSpc>
                <a:spcPct val="80000"/>
              </a:lnSpc>
              <a:buFontTx/>
              <a:buChar char="•"/>
            </a:pPr>
            <a:r>
              <a:rPr lang="en-US" altLang="en-US" sz="900"/>
              <a:t>White militias</a:t>
            </a:r>
          </a:p>
          <a:p>
            <a:pPr lvl="2">
              <a:lnSpc>
                <a:spcPct val="80000"/>
              </a:lnSpc>
              <a:buFontTx/>
              <a:buChar char="•"/>
            </a:pPr>
            <a:r>
              <a:rPr lang="en-US" altLang="en-US" sz="900"/>
              <a:t>Agreements with Natives</a:t>
            </a:r>
          </a:p>
        </p:txBody>
      </p:sp>
    </p:spTree>
    <p:extLst>
      <p:ext uri="{BB962C8B-B14F-4D97-AF65-F5344CB8AC3E}">
        <p14:creationId xmlns:p14="http://schemas.microsoft.com/office/powerpoint/2010/main" val="33214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FC6754-19CB-4A1A-8772-07FB174970DD}" type="slidenum">
              <a:rPr lang="en-US" altLang="en-US">
                <a:solidFill>
                  <a:prstClr val="black"/>
                </a:solidFill>
                <a:latin typeface="Calibri"/>
              </a:rPr>
              <a:pPr/>
              <a:t>45</a:t>
            </a:fld>
            <a:endParaRPr lang="en-US" altLang="en-US">
              <a:solidFill>
                <a:prstClr val="black"/>
              </a:solidFill>
              <a:latin typeface="Calibri"/>
            </a:endParaRPr>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pPr>
              <a:buFontTx/>
              <a:buChar char="•"/>
            </a:pPr>
            <a:r>
              <a:rPr lang="en-US" altLang="en-US"/>
              <a:t>Columbus – lived and married on Madeira</a:t>
            </a:r>
          </a:p>
          <a:p>
            <a:pPr lvl="1">
              <a:buFontTx/>
              <a:buChar char="•"/>
            </a:pPr>
            <a:r>
              <a:rPr lang="en-US" altLang="en-US"/>
              <a:t>Worked for a Genoese firm involved in the sugar trade</a:t>
            </a:r>
          </a:p>
          <a:p>
            <a:pPr lvl="1">
              <a:buFontTx/>
              <a:buChar char="•"/>
            </a:pPr>
            <a:r>
              <a:rPr lang="en-US" altLang="en-US"/>
              <a:t>Brought sugar cane plantings with him on his second voyage in 1493</a:t>
            </a:r>
          </a:p>
          <a:p>
            <a:pPr>
              <a:buFontTx/>
              <a:buChar char="•"/>
            </a:pPr>
            <a:r>
              <a:rPr lang="en-US" altLang="en-US"/>
              <a:t>Santo Domingo – </a:t>
            </a:r>
          </a:p>
          <a:p>
            <a:pPr lvl="1">
              <a:buFontTx/>
              <a:buChar char="•"/>
            </a:pPr>
            <a:r>
              <a:rPr lang="en-US" altLang="en-US"/>
              <a:t>Did not take right away – the colony had an uneven beginning</a:t>
            </a:r>
          </a:p>
          <a:p>
            <a:pPr lvl="1">
              <a:buFontTx/>
              <a:buChar char="•"/>
            </a:pPr>
            <a:r>
              <a:rPr lang="en-US" altLang="en-US"/>
              <a:t>Turning point – 1530, a Spanish physician set up a sugar mill on Santo Domingo and brought in sugar technicians from the Canaries</a:t>
            </a:r>
          </a:p>
          <a:p>
            <a:pPr lvl="1">
              <a:buFontTx/>
              <a:buChar char="•"/>
            </a:pPr>
            <a:r>
              <a:rPr lang="en-US" altLang="en-US"/>
              <a:t>Development of sugar was slow there at first though</a:t>
            </a:r>
          </a:p>
          <a:p>
            <a:pPr>
              <a:buFontTx/>
              <a:buChar char="•"/>
            </a:pPr>
            <a:r>
              <a:rPr lang="en-US" altLang="en-US"/>
              <a:t>Brazil</a:t>
            </a:r>
          </a:p>
          <a:p>
            <a:pPr lvl="1">
              <a:buFontTx/>
              <a:buChar char="•"/>
            </a:pPr>
            <a:r>
              <a:rPr lang="en-US" altLang="en-US"/>
              <a:t>The Sao tome system went to Brazil</a:t>
            </a:r>
          </a:p>
          <a:p>
            <a:pPr lvl="1">
              <a:buFontTx/>
              <a:buChar char="•"/>
            </a:pPr>
            <a:r>
              <a:rPr lang="en-US" altLang="en-US"/>
              <a:t>Barbados imported experts from Brazil in 1630s</a:t>
            </a:r>
          </a:p>
        </p:txBody>
      </p:sp>
    </p:spTree>
    <p:extLst>
      <p:ext uri="{BB962C8B-B14F-4D97-AF65-F5344CB8AC3E}">
        <p14:creationId xmlns:p14="http://schemas.microsoft.com/office/powerpoint/2010/main" val="1969726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B8D4A4-D05A-FF47-9D7D-8FAF7800A985}" type="datetimeFigureOut">
              <a:rPr lang="en-US" smtClean="0"/>
              <a:t>12/10/2014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C01C4D-670B-6E48-9A39-49F125D3E8DD}" type="slidenum">
              <a:rPr lang="en-US" smtClean="0"/>
              <a:t>‹#›</a:t>
            </a:fld>
            <a:endParaRPr lang="en-US"/>
          </a:p>
        </p:txBody>
      </p:sp>
    </p:spTree>
    <p:extLst>
      <p:ext uri="{BB962C8B-B14F-4D97-AF65-F5344CB8AC3E}">
        <p14:creationId xmlns:p14="http://schemas.microsoft.com/office/powerpoint/2010/main" val="1909130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8D4A4-D05A-FF47-9D7D-8FAF7800A985}" type="datetimeFigureOut">
              <a:rPr lang="en-US" smtClean="0"/>
              <a:t>12/10/2014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C01C4D-670B-6E48-9A39-49F125D3E8DD}" type="slidenum">
              <a:rPr lang="en-US" smtClean="0"/>
              <a:t>‹#›</a:t>
            </a:fld>
            <a:endParaRPr lang="en-US"/>
          </a:p>
        </p:txBody>
      </p:sp>
    </p:spTree>
    <p:extLst>
      <p:ext uri="{BB962C8B-B14F-4D97-AF65-F5344CB8AC3E}">
        <p14:creationId xmlns:p14="http://schemas.microsoft.com/office/powerpoint/2010/main" val="2300731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8D4A4-D05A-FF47-9D7D-8FAF7800A985}" type="datetimeFigureOut">
              <a:rPr lang="en-US" smtClean="0"/>
              <a:t>12/10/2014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C01C4D-670B-6E48-9A39-49F125D3E8DD}" type="slidenum">
              <a:rPr lang="en-US" smtClean="0"/>
              <a:t>‹#›</a:t>
            </a:fld>
            <a:endParaRPr lang="en-US"/>
          </a:p>
        </p:txBody>
      </p:sp>
    </p:spTree>
    <p:extLst>
      <p:ext uri="{BB962C8B-B14F-4D97-AF65-F5344CB8AC3E}">
        <p14:creationId xmlns:p14="http://schemas.microsoft.com/office/powerpoint/2010/main" val="1000556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B8D4A4-D05A-FF47-9D7D-8FAF7800A985}" type="datetimeFigureOut">
              <a:rPr lang="en-US" smtClean="0">
                <a:solidFill>
                  <a:prstClr val="black">
                    <a:tint val="75000"/>
                  </a:prstClr>
                </a:solidFill>
                <a:latin typeface="Calibri"/>
              </a:rPr>
              <a:pPr/>
              <a:t>12/10/2014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BC01C4D-670B-6E48-9A39-49F125D3E8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2160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8D4A4-D05A-FF47-9D7D-8FAF7800A985}" type="datetimeFigureOut">
              <a:rPr lang="en-US" smtClean="0">
                <a:solidFill>
                  <a:prstClr val="black">
                    <a:tint val="75000"/>
                  </a:prstClr>
                </a:solidFill>
                <a:latin typeface="Calibri"/>
              </a:rPr>
              <a:pPr/>
              <a:t>12/10/2014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BC01C4D-670B-6E48-9A39-49F125D3E8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61062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B8D4A4-D05A-FF47-9D7D-8FAF7800A985}" type="datetimeFigureOut">
              <a:rPr lang="en-US" smtClean="0">
                <a:solidFill>
                  <a:prstClr val="black">
                    <a:tint val="75000"/>
                  </a:prstClr>
                </a:solidFill>
                <a:latin typeface="Calibri"/>
              </a:rPr>
              <a:pPr/>
              <a:t>12/10/2014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BC01C4D-670B-6E48-9A39-49F125D3E8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838463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B8D4A4-D05A-FF47-9D7D-8FAF7800A985}" type="datetimeFigureOut">
              <a:rPr lang="en-US" smtClean="0">
                <a:solidFill>
                  <a:prstClr val="black">
                    <a:tint val="75000"/>
                  </a:prstClr>
                </a:solidFill>
                <a:latin typeface="Calibri"/>
              </a:rPr>
              <a:pPr/>
              <a:t>12/10/2014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BC01C4D-670B-6E48-9A39-49F125D3E8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197433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3B8D4A4-D05A-FF47-9D7D-8FAF7800A985}" type="datetimeFigureOut">
              <a:rPr lang="en-US" smtClean="0">
                <a:solidFill>
                  <a:prstClr val="black">
                    <a:tint val="75000"/>
                  </a:prstClr>
                </a:solidFill>
                <a:latin typeface="Calibri"/>
              </a:rPr>
              <a:pPr/>
              <a:t>12/10/2014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BC01C4D-670B-6E48-9A39-49F125D3E8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69584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B8D4A4-D05A-FF47-9D7D-8FAF7800A985}" type="datetimeFigureOut">
              <a:rPr lang="en-US" smtClean="0">
                <a:solidFill>
                  <a:prstClr val="black">
                    <a:tint val="75000"/>
                  </a:prstClr>
                </a:solidFill>
                <a:latin typeface="Calibri"/>
              </a:rPr>
              <a:pPr/>
              <a:t>12/10/2014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BC01C4D-670B-6E48-9A39-49F125D3E8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228998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B8D4A4-D05A-FF47-9D7D-8FAF7800A985}" type="datetimeFigureOut">
              <a:rPr lang="en-US" smtClean="0">
                <a:solidFill>
                  <a:prstClr val="black">
                    <a:tint val="75000"/>
                  </a:prstClr>
                </a:solidFill>
                <a:latin typeface="Calibri"/>
              </a:rPr>
              <a:pPr/>
              <a:t>12/10/2014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BC01C4D-670B-6E48-9A39-49F125D3E8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496211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B8D4A4-D05A-FF47-9D7D-8FAF7800A985}" type="datetimeFigureOut">
              <a:rPr lang="en-US" smtClean="0">
                <a:solidFill>
                  <a:prstClr val="black">
                    <a:tint val="75000"/>
                  </a:prstClr>
                </a:solidFill>
                <a:latin typeface="Calibri"/>
              </a:rPr>
              <a:pPr/>
              <a:t>12/10/2014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BC01C4D-670B-6E48-9A39-49F125D3E8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27906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8D4A4-D05A-FF47-9D7D-8FAF7800A985}" type="datetimeFigureOut">
              <a:rPr lang="en-US" smtClean="0"/>
              <a:t>12/10/2014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C01C4D-670B-6E48-9A39-49F125D3E8DD}" type="slidenum">
              <a:rPr lang="en-US" smtClean="0"/>
              <a:t>‹#›</a:t>
            </a:fld>
            <a:endParaRPr lang="en-US"/>
          </a:p>
        </p:txBody>
      </p:sp>
    </p:spTree>
    <p:extLst>
      <p:ext uri="{BB962C8B-B14F-4D97-AF65-F5344CB8AC3E}">
        <p14:creationId xmlns:p14="http://schemas.microsoft.com/office/powerpoint/2010/main" val="1489932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B8D4A4-D05A-FF47-9D7D-8FAF7800A985}" type="datetimeFigureOut">
              <a:rPr lang="en-US" smtClean="0">
                <a:solidFill>
                  <a:prstClr val="black">
                    <a:tint val="75000"/>
                  </a:prstClr>
                </a:solidFill>
                <a:latin typeface="Calibri"/>
              </a:rPr>
              <a:pPr/>
              <a:t>12/10/2014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BC01C4D-670B-6E48-9A39-49F125D3E8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936691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8D4A4-D05A-FF47-9D7D-8FAF7800A985}" type="datetimeFigureOut">
              <a:rPr lang="en-US" smtClean="0">
                <a:solidFill>
                  <a:prstClr val="black">
                    <a:tint val="75000"/>
                  </a:prstClr>
                </a:solidFill>
                <a:latin typeface="Calibri"/>
              </a:rPr>
              <a:pPr/>
              <a:t>12/10/2014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BC01C4D-670B-6E48-9A39-49F125D3E8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847022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8D4A4-D05A-FF47-9D7D-8FAF7800A985}" type="datetimeFigureOut">
              <a:rPr lang="en-US" smtClean="0">
                <a:solidFill>
                  <a:prstClr val="black">
                    <a:tint val="75000"/>
                  </a:prstClr>
                </a:solidFill>
                <a:latin typeface="Calibri"/>
              </a:rPr>
              <a:pPr/>
              <a:t>12/10/2014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BC01C4D-670B-6E48-9A39-49F125D3E8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625015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51575"/>
            <a:ext cx="2133600" cy="476250"/>
          </a:xfrm>
        </p:spPr>
        <p:txBody>
          <a:bodyPr/>
          <a:lstStyle>
            <a:lvl1pPr>
              <a:defRPr/>
            </a:lvl1pPr>
          </a:lstStyle>
          <a:p>
            <a:endParaRPr lang="en-US" altLang="en-US">
              <a:solidFill>
                <a:prstClr val="black">
                  <a:tint val="75000"/>
                </a:prstClr>
              </a:solidFill>
              <a:latin typeface="Calibri"/>
            </a:endParaRPr>
          </a:p>
        </p:txBody>
      </p:sp>
      <p:sp>
        <p:nvSpPr>
          <p:cNvPr id="6" name="Slide Number Placeholder 5"/>
          <p:cNvSpPr>
            <a:spLocks noGrp="1"/>
          </p:cNvSpPr>
          <p:nvPr>
            <p:ph type="sldNum" sz="quarter" idx="11"/>
          </p:nvPr>
        </p:nvSpPr>
        <p:spPr>
          <a:xfrm>
            <a:off x="6553200" y="6248400"/>
            <a:ext cx="2133600" cy="476250"/>
          </a:xfrm>
        </p:spPr>
        <p:txBody>
          <a:bodyPr/>
          <a:lstStyle>
            <a:lvl1pPr>
              <a:defRPr/>
            </a:lvl1pPr>
          </a:lstStyle>
          <a:p>
            <a:fld id="{2107DE8D-8F06-419A-9732-FA5928D79046}" type="slidenum">
              <a:rPr lang="en-US" altLang="en-US">
                <a:solidFill>
                  <a:prstClr val="black">
                    <a:tint val="75000"/>
                  </a:prstClr>
                </a:solidFill>
                <a:latin typeface="Calibri"/>
              </a:rPr>
              <a:pPr/>
              <a:t>‹#›</a:t>
            </a:fld>
            <a:endParaRPr lang="en-US" altLang="en-US">
              <a:solidFill>
                <a:prstClr val="black">
                  <a:tint val="75000"/>
                </a:prstClr>
              </a:solidFill>
              <a:latin typeface="Calibri"/>
            </a:endParaRPr>
          </a:p>
        </p:txBody>
      </p:sp>
      <p:sp>
        <p:nvSpPr>
          <p:cNvPr id="7" name="Footer Placeholder 6"/>
          <p:cNvSpPr>
            <a:spLocks noGrp="1"/>
          </p:cNvSpPr>
          <p:nvPr>
            <p:ph type="ftr" sz="quarter" idx="12"/>
          </p:nvPr>
        </p:nvSpPr>
        <p:spPr>
          <a:xfrm>
            <a:off x="3124200" y="6248400"/>
            <a:ext cx="2895600" cy="476250"/>
          </a:xfrm>
        </p:spPr>
        <p:txBody>
          <a:bodyPr/>
          <a:lstStyle>
            <a:lvl1pPr>
              <a:defRPr/>
            </a:lvl1pPr>
          </a:lstStyle>
          <a:p>
            <a:endParaRPr lang="en-US" altLang="en-US">
              <a:solidFill>
                <a:prstClr val="black">
                  <a:tint val="75000"/>
                </a:prstClr>
              </a:solidFill>
              <a:latin typeface="Calibri"/>
            </a:endParaRPr>
          </a:p>
        </p:txBody>
      </p:sp>
    </p:spTree>
    <p:extLst>
      <p:ext uri="{BB962C8B-B14F-4D97-AF65-F5344CB8AC3E}">
        <p14:creationId xmlns:p14="http://schemas.microsoft.com/office/powerpoint/2010/main" val="32490113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51575"/>
            <a:ext cx="2133600" cy="476250"/>
          </a:xfrm>
        </p:spPr>
        <p:txBody>
          <a:bodyPr/>
          <a:lstStyle>
            <a:lvl1pPr>
              <a:defRPr/>
            </a:lvl1pPr>
          </a:lstStyle>
          <a:p>
            <a:endParaRPr lang="en-US" altLang="en-US">
              <a:solidFill>
                <a:prstClr val="black">
                  <a:tint val="75000"/>
                </a:prstClr>
              </a:solidFill>
              <a:latin typeface="Calibri"/>
            </a:endParaRPr>
          </a:p>
        </p:txBody>
      </p:sp>
      <p:sp>
        <p:nvSpPr>
          <p:cNvPr id="6" name="Slide Number Placeholder 5"/>
          <p:cNvSpPr>
            <a:spLocks noGrp="1"/>
          </p:cNvSpPr>
          <p:nvPr>
            <p:ph type="sldNum" sz="quarter" idx="11"/>
          </p:nvPr>
        </p:nvSpPr>
        <p:spPr>
          <a:xfrm>
            <a:off x="6553200" y="6248400"/>
            <a:ext cx="2133600" cy="476250"/>
          </a:xfrm>
        </p:spPr>
        <p:txBody>
          <a:bodyPr/>
          <a:lstStyle>
            <a:lvl1pPr>
              <a:defRPr/>
            </a:lvl1pPr>
          </a:lstStyle>
          <a:p>
            <a:fld id="{87DE5AB3-B855-44AA-9394-18DD8AF629B5}" type="slidenum">
              <a:rPr lang="en-US" altLang="en-US">
                <a:solidFill>
                  <a:prstClr val="black">
                    <a:tint val="75000"/>
                  </a:prstClr>
                </a:solidFill>
                <a:latin typeface="Calibri"/>
              </a:rPr>
              <a:pPr/>
              <a:t>‹#›</a:t>
            </a:fld>
            <a:endParaRPr lang="en-US" altLang="en-US">
              <a:solidFill>
                <a:prstClr val="black">
                  <a:tint val="75000"/>
                </a:prstClr>
              </a:solidFill>
              <a:latin typeface="Calibri"/>
            </a:endParaRPr>
          </a:p>
        </p:txBody>
      </p:sp>
      <p:sp>
        <p:nvSpPr>
          <p:cNvPr id="7" name="Footer Placeholder 6"/>
          <p:cNvSpPr>
            <a:spLocks noGrp="1"/>
          </p:cNvSpPr>
          <p:nvPr>
            <p:ph type="ftr" sz="quarter" idx="12"/>
          </p:nvPr>
        </p:nvSpPr>
        <p:spPr>
          <a:xfrm>
            <a:off x="3124200" y="6248400"/>
            <a:ext cx="2895600" cy="476250"/>
          </a:xfrm>
        </p:spPr>
        <p:txBody>
          <a:bodyPr/>
          <a:lstStyle>
            <a:lvl1pPr>
              <a:defRPr/>
            </a:lvl1pPr>
          </a:lstStyle>
          <a:p>
            <a:endParaRPr lang="en-US" altLang="en-US">
              <a:solidFill>
                <a:prstClr val="black">
                  <a:tint val="75000"/>
                </a:prstClr>
              </a:solidFill>
              <a:latin typeface="Calibri"/>
            </a:endParaRPr>
          </a:p>
        </p:txBody>
      </p:sp>
    </p:spTree>
    <p:extLst>
      <p:ext uri="{BB962C8B-B14F-4D97-AF65-F5344CB8AC3E}">
        <p14:creationId xmlns:p14="http://schemas.microsoft.com/office/powerpoint/2010/main" val="40267418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51575"/>
            <a:ext cx="2133600" cy="476250"/>
          </a:xfrm>
        </p:spPr>
        <p:txBody>
          <a:bodyPr/>
          <a:lstStyle>
            <a:lvl1pPr>
              <a:defRPr/>
            </a:lvl1pPr>
          </a:lstStyle>
          <a:p>
            <a:endParaRPr lang="en-US" altLang="en-US">
              <a:solidFill>
                <a:prstClr val="black">
                  <a:tint val="75000"/>
                </a:prstClr>
              </a:solidFill>
              <a:latin typeface="Calibri"/>
            </a:endParaRPr>
          </a:p>
        </p:txBody>
      </p:sp>
      <p:sp>
        <p:nvSpPr>
          <p:cNvPr id="6" name="Slide Number Placeholder 5"/>
          <p:cNvSpPr>
            <a:spLocks noGrp="1"/>
          </p:cNvSpPr>
          <p:nvPr>
            <p:ph type="sldNum" sz="quarter" idx="11"/>
          </p:nvPr>
        </p:nvSpPr>
        <p:spPr>
          <a:xfrm>
            <a:off x="6553200" y="6248400"/>
            <a:ext cx="2133600" cy="476250"/>
          </a:xfrm>
        </p:spPr>
        <p:txBody>
          <a:bodyPr/>
          <a:lstStyle>
            <a:lvl1pPr>
              <a:defRPr/>
            </a:lvl1pPr>
          </a:lstStyle>
          <a:p>
            <a:fld id="{8CEA9BAD-F70C-4C16-9940-4A52A11A99DC}" type="slidenum">
              <a:rPr lang="en-US" altLang="en-US">
                <a:solidFill>
                  <a:prstClr val="black">
                    <a:tint val="75000"/>
                  </a:prstClr>
                </a:solidFill>
                <a:latin typeface="Calibri"/>
              </a:rPr>
              <a:pPr/>
              <a:t>‹#›</a:t>
            </a:fld>
            <a:endParaRPr lang="en-US" altLang="en-US">
              <a:solidFill>
                <a:prstClr val="black">
                  <a:tint val="75000"/>
                </a:prstClr>
              </a:solidFill>
              <a:latin typeface="Calibri"/>
            </a:endParaRPr>
          </a:p>
        </p:txBody>
      </p:sp>
      <p:sp>
        <p:nvSpPr>
          <p:cNvPr id="7" name="Footer Placeholder 6"/>
          <p:cNvSpPr>
            <a:spLocks noGrp="1"/>
          </p:cNvSpPr>
          <p:nvPr>
            <p:ph type="ftr" sz="quarter" idx="12"/>
          </p:nvPr>
        </p:nvSpPr>
        <p:spPr>
          <a:xfrm>
            <a:off x="3124200" y="6248400"/>
            <a:ext cx="2895600" cy="476250"/>
          </a:xfrm>
        </p:spPr>
        <p:txBody>
          <a:bodyPr/>
          <a:lstStyle>
            <a:lvl1pPr>
              <a:defRPr/>
            </a:lvl1pPr>
          </a:lstStyle>
          <a:p>
            <a:endParaRPr lang="en-US" altLang="en-US">
              <a:solidFill>
                <a:prstClr val="black">
                  <a:tint val="75000"/>
                </a:prstClr>
              </a:solidFill>
              <a:latin typeface="Calibri"/>
            </a:endParaRPr>
          </a:p>
        </p:txBody>
      </p:sp>
    </p:spTree>
    <p:extLst>
      <p:ext uri="{BB962C8B-B14F-4D97-AF65-F5344CB8AC3E}">
        <p14:creationId xmlns:p14="http://schemas.microsoft.com/office/powerpoint/2010/main" val="39457833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B8D4A4-D05A-FF47-9D7D-8FAF7800A985}" type="datetimeFigureOut">
              <a:rPr lang="en-US" smtClean="0">
                <a:solidFill>
                  <a:prstClr val="black">
                    <a:tint val="75000"/>
                  </a:prstClr>
                </a:solidFill>
                <a:latin typeface="Calibri"/>
              </a:rPr>
              <a:pPr/>
              <a:t>12/10/2014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BC01C4D-670B-6E48-9A39-49F125D3E8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984740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8D4A4-D05A-FF47-9D7D-8FAF7800A985}" type="datetimeFigureOut">
              <a:rPr lang="en-US" smtClean="0">
                <a:solidFill>
                  <a:prstClr val="black">
                    <a:tint val="75000"/>
                  </a:prstClr>
                </a:solidFill>
                <a:latin typeface="Calibri"/>
              </a:rPr>
              <a:pPr/>
              <a:t>12/10/2014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BC01C4D-670B-6E48-9A39-49F125D3E8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420712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B8D4A4-D05A-FF47-9D7D-8FAF7800A985}" type="datetimeFigureOut">
              <a:rPr lang="en-US" smtClean="0">
                <a:solidFill>
                  <a:prstClr val="black">
                    <a:tint val="75000"/>
                  </a:prstClr>
                </a:solidFill>
                <a:latin typeface="Calibri"/>
              </a:rPr>
              <a:pPr/>
              <a:t>12/10/2014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BC01C4D-670B-6E48-9A39-49F125D3E8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977445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B8D4A4-D05A-FF47-9D7D-8FAF7800A985}" type="datetimeFigureOut">
              <a:rPr lang="en-US" smtClean="0">
                <a:solidFill>
                  <a:prstClr val="black">
                    <a:tint val="75000"/>
                  </a:prstClr>
                </a:solidFill>
                <a:latin typeface="Calibri"/>
              </a:rPr>
              <a:pPr/>
              <a:t>12/10/2014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BC01C4D-670B-6E48-9A39-49F125D3E8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82292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B8D4A4-D05A-FF47-9D7D-8FAF7800A985}" type="datetimeFigureOut">
              <a:rPr lang="en-US" smtClean="0"/>
              <a:t>12/10/2014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C01C4D-670B-6E48-9A39-49F125D3E8DD}" type="slidenum">
              <a:rPr lang="en-US" smtClean="0"/>
              <a:t>‹#›</a:t>
            </a:fld>
            <a:endParaRPr lang="en-US"/>
          </a:p>
        </p:txBody>
      </p:sp>
    </p:spTree>
    <p:extLst>
      <p:ext uri="{BB962C8B-B14F-4D97-AF65-F5344CB8AC3E}">
        <p14:creationId xmlns:p14="http://schemas.microsoft.com/office/powerpoint/2010/main" val="12749690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3B8D4A4-D05A-FF47-9D7D-8FAF7800A985}" type="datetimeFigureOut">
              <a:rPr lang="en-US" smtClean="0">
                <a:solidFill>
                  <a:prstClr val="black">
                    <a:tint val="75000"/>
                  </a:prstClr>
                </a:solidFill>
                <a:latin typeface="Calibri"/>
              </a:rPr>
              <a:pPr/>
              <a:t>12/10/2014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BC01C4D-670B-6E48-9A39-49F125D3E8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052951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B8D4A4-D05A-FF47-9D7D-8FAF7800A985}" type="datetimeFigureOut">
              <a:rPr lang="en-US" smtClean="0">
                <a:solidFill>
                  <a:prstClr val="black">
                    <a:tint val="75000"/>
                  </a:prstClr>
                </a:solidFill>
                <a:latin typeface="Calibri"/>
              </a:rPr>
              <a:pPr/>
              <a:t>12/10/2014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BC01C4D-670B-6E48-9A39-49F125D3E8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762901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B8D4A4-D05A-FF47-9D7D-8FAF7800A985}" type="datetimeFigureOut">
              <a:rPr lang="en-US" smtClean="0">
                <a:solidFill>
                  <a:prstClr val="black">
                    <a:tint val="75000"/>
                  </a:prstClr>
                </a:solidFill>
                <a:latin typeface="Calibri"/>
              </a:rPr>
              <a:pPr/>
              <a:t>12/10/2014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BC01C4D-670B-6E48-9A39-49F125D3E8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85105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B8D4A4-D05A-FF47-9D7D-8FAF7800A985}" type="datetimeFigureOut">
              <a:rPr lang="en-US" smtClean="0">
                <a:solidFill>
                  <a:prstClr val="black">
                    <a:tint val="75000"/>
                  </a:prstClr>
                </a:solidFill>
                <a:latin typeface="Calibri"/>
              </a:rPr>
              <a:pPr/>
              <a:t>12/10/2014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BC01C4D-670B-6E48-9A39-49F125D3E8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533131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B8D4A4-D05A-FF47-9D7D-8FAF7800A985}" type="datetimeFigureOut">
              <a:rPr lang="en-US" smtClean="0">
                <a:solidFill>
                  <a:prstClr val="black">
                    <a:tint val="75000"/>
                  </a:prstClr>
                </a:solidFill>
                <a:latin typeface="Calibri"/>
              </a:rPr>
              <a:pPr/>
              <a:t>12/10/2014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BC01C4D-670B-6E48-9A39-49F125D3E8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469948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8D4A4-D05A-FF47-9D7D-8FAF7800A985}" type="datetimeFigureOut">
              <a:rPr lang="en-US" smtClean="0">
                <a:solidFill>
                  <a:prstClr val="black">
                    <a:tint val="75000"/>
                  </a:prstClr>
                </a:solidFill>
                <a:latin typeface="Calibri"/>
              </a:rPr>
              <a:pPr/>
              <a:t>12/10/2014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BC01C4D-670B-6E48-9A39-49F125D3E8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25330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8D4A4-D05A-FF47-9D7D-8FAF7800A985}" type="datetimeFigureOut">
              <a:rPr lang="en-US" smtClean="0">
                <a:solidFill>
                  <a:prstClr val="black">
                    <a:tint val="75000"/>
                  </a:prstClr>
                </a:solidFill>
                <a:latin typeface="Calibri"/>
              </a:rPr>
              <a:pPr/>
              <a:t>12/10/2014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BC01C4D-670B-6E48-9A39-49F125D3E8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123254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51575"/>
            <a:ext cx="2133600" cy="476250"/>
          </a:xfrm>
        </p:spPr>
        <p:txBody>
          <a:bodyPr/>
          <a:lstStyle>
            <a:lvl1pPr>
              <a:defRPr/>
            </a:lvl1pPr>
          </a:lstStyle>
          <a:p>
            <a:endParaRPr lang="en-US" altLang="en-US">
              <a:solidFill>
                <a:prstClr val="black">
                  <a:tint val="75000"/>
                </a:prstClr>
              </a:solidFill>
              <a:latin typeface="Calibri"/>
            </a:endParaRPr>
          </a:p>
        </p:txBody>
      </p:sp>
      <p:sp>
        <p:nvSpPr>
          <p:cNvPr id="6" name="Slide Number Placeholder 5"/>
          <p:cNvSpPr>
            <a:spLocks noGrp="1"/>
          </p:cNvSpPr>
          <p:nvPr>
            <p:ph type="sldNum" sz="quarter" idx="11"/>
          </p:nvPr>
        </p:nvSpPr>
        <p:spPr>
          <a:xfrm>
            <a:off x="6553200" y="6248400"/>
            <a:ext cx="2133600" cy="476250"/>
          </a:xfrm>
        </p:spPr>
        <p:txBody>
          <a:bodyPr/>
          <a:lstStyle>
            <a:lvl1pPr>
              <a:defRPr/>
            </a:lvl1pPr>
          </a:lstStyle>
          <a:p>
            <a:fld id="{2107DE8D-8F06-419A-9732-FA5928D79046}" type="slidenum">
              <a:rPr lang="en-US" altLang="en-US">
                <a:solidFill>
                  <a:prstClr val="black">
                    <a:tint val="75000"/>
                  </a:prstClr>
                </a:solidFill>
                <a:latin typeface="Calibri"/>
              </a:rPr>
              <a:pPr/>
              <a:t>‹#›</a:t>
            </a:fld>
            <a:endParaRPr lang="en-US" altLang="en-US">
              <a:solidFill>
                <a:prstClr val="black">
                  <a:tint val="75000"/>
                </a:prstClr>
              </a:solidFill>
              <a:latin typeface="Calibri"/>
            </a:endParaRPr>
          </a:p>
        </p:txBody>
      </p:sp>
      <p:sp>
        <p:nvSpPr>
          <p:cNvPr id="7" name="Footer Placeholder 6"/>
          <p:cNvSpPr>
            <a:spLocks noGrp="1"/>
          </p:cNvSpPr>
          <p:nvPr>
            <p:ph type="ftr" sz="quarter" idx="12"/>
          </p:nvPr>
        </p:nvSpPr>
        <p:spPr>
          <a:xfrm>
            <a:off x="3124200" y="6248400"/>
            <a:ext cx="2895600" cy="476250"/>
          </a:xfrm>
        </p:spPr>
        <p:txBody>
          <a:bodyPr/>
          <a:lstStyle>
            <a:lvl1pPr>
              <a:defRPr/>
            </a:lvl1pPr>
          </a:lstStyle>
          <a:p>
            <a:endParaRPr lang="en-US" altLang="en-US">
              <a:solidFill>
                <a:prstClr val="black">
                  <a:tint val="75000"/>
                </a:prstClr>
              </a:solidFill>
              <a:latin typeface="Calibri"/>
            </a:endParaRPr>
          </a:p>
        </p:txBody>
      </p:sp>
    </p:spTree>
    <p:extLst>
      <p:ext uri="{BB962C8B-B14F-4D97-AF65-F5344CB8AC3E}">
        <p14:creationId xmlns:p14="http://schemas.microsoft.com/office/powerpoint/2010/main" val="42252276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51575"/>
            <a:ext cx="2133600" cy="476250"/>
          </a:xfrm>
        </p:spPr>
        <p:txBody>
          <a:bodyPr/>
          <a:lstStyle>
            <a:lvl1pPr>
              <a:defRPr/>
            </a:lvl1pPr>
          </a:lstStyle>
          <a:p>
            <a:endParaRPr lang="en-US" altLang="en-US">
              <a:solidFill>
                <a:prstClr val="black">
                  <a:tint val="75000"/>
                </a:prstClr>
              </a:solidFill>
              <a:latin typeface="Calibri"/>
            </a:endParaRPr>
          </a:p>
        </p:txBody>
      </p:sp>
      <p:sp>
        <p:nvSpPr>
          <p:cNvPr id="6" name="Slide Number Placeholder 5"/>
          <p:cNvSpPr>
            <a:spLocks noGrp="1"/>
          </p:cNvSpPr>
          <p:nvPr>
            <p:ph type="sldNum" sz="quarter" idx="11"/>
          </p:nvPr>
        </p:nvSpPr>
        <p:spPr>
          <a:xfrm>
            <a:off x="6553200" y="6248400"/>
            <a:ext cx="2133600" cy="476250"/>
          </a:xfrm>
        </p:spPr>
        <p:txBody>
          <a:bodyPr/>
          <a:lstStyle>
            <a:lvl1pPr>
              <a:defRPr/>
            </a:lvl1pPr>
          </a:lstStyle>
          <a:p>
            <a:fld id="{87DE5AB3-B855-44AA-9394-18DD8AF629B5}" type="slidenum">
              <a:rPr lang="en-US" altLang="en-US">
                <a:solidFill>
                  <a:prstClr val="black">
                    <a:tint val="75000"/>
                  </a:prstClr>
                </a:solidFill>
                <a:latin typeface="Calibri"/>
              </a:rPr>
              <a:pPr/>
              <a:t>‹#›</a:t>
            </a:fld>
            <a:endParaRPr lang="en-US" altLang="en-US">
              <a:solidFill>
                <a:prstClr val="black">
                  <a:tint val="75000"/>
                </a:prstClr>
              </a:solidFill>
              <a:latin typeface="Calibri"/>
            </a:endParaRPr>
          </a:p>
        </p:txBody>
      </p:sp>
      <p:sp>
        <p:nvSpPr>
          <p:cNvPr id="7" name="Footer Placeholder 6"/>
          <p:cNvSpPr>
            <a:spLocks noGrp="1"/>
          </p:cNvSpPr>
          <p:nvPr>
            <p:ph type="ftr" sz="quarter" idx="12"/>
          </p:nvPr>
        </p:nvSpPr>
        <p:spPr>
          <a:xfrm>
            <a:off x="3124200" y="6248400"/>
            <a:ext cx="2895600" cy="476250"/>
          </a:xfrm>
        </p:spPr>
        <p:txBody>
          <a:bodyPr/>
          <a:lstStyle>
            <a:lvl1pPr>
              <a:defRPr/>
            </a:lvl1pPr>
          </a:lstStyle>
          <a:p>
            <a:endParaRPr lang="en-US" altLang="en-US">
              <a:solidFill>
                <a:prstClr val="black">
                  <a:tint val="75000"/>
                </a:prstClr>
              </a:solidFill>
              <a:latin typeface="Calibri"/>
            </a:endParaRPr>
          </a:p>
        </p:txBody>
      </p:sp>
    </p:spTree>
    <p:extLst>
      <p:ext uri="{BB962C8B-B14F-4D97-AF65-F5344CB8AC3E}">
        <p14:creationId xmlns:p14="http://schemas.microsoft.com/office/powerpoint/2010/main" val="16957394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51575"/>
            <a:ext cx="2133600" cy="476250"/>
          </a:xfrm>
        </p:spPr>
        <p:txBody>
          <a:bodyPr/>
          <a:lstStyle>
            <a:lvl1pPr>
              <a:defRPr/>
            </a:lvl1pPr>
          </a:lstStyle>
          <a:p>
            <a:endParaRPr lang="en-US" altLang="en-US">
              <a:solidFill>
                <a:prstClr val="black">
                  <a:tint val="75000"/>
                </a:prstClr>
              </a:solidFill>
              <a:latin typeface="Calibri"/>
            </a:endParaRPr>
          </a:p>
        </p:txBody>
      </p:sp>
      <p:sp>
        <p:nvSpPr>
          <p:cNvPr id="6" name="Slide Number Placeholder 5"/>
          <p:cNvSpPr>
            <a:spLocks noGrp="1"/>
          </p:cNvSpPr>
          <p:nvPr>
            <p:ph type="sldNum" sz="quarter" idx="11"/>
          </p:nvPr>
        </p:nvSpPr>
        <p:spPr>
          <a:xfrm>
            <a:off x="6553200" y="6248400"/>
            <a:ext cx="2133600" cy="476250"/>
          </a:xfrm>
        </p:spPr>
        <p:txBody>
          <a:bodyPr/>
          <a:lstStyle>
            <a:lvl1pPr>
              <a:defRPr/>
            </a:lvl1pPr>
          </a:lstStyle>
          <a:p>
            <a:fld id="{8CEA9BAD-F70C-4C16-9940-4A52A11A99DC}" type="slidenum">
              <a:rPr lang="en-US" altLang="en-US">
                <a:solidFill>
                  <a:prstClr val="black">
                    <a:tint val="75000"/>
                  </a:prstClr>
                </a:solidFill>
                <a:latin typeface="Calibri"/>
              </a:rPr>
              <a:pPr/>
              <a:t>‹#›</a:t>
            </a:fld>
            <a:endParaRPr lang="en-US" altLang="en-US">
              <a:solidFill>
                <a:prstClr val="black">
                  <a:tint val="75000"/>
                </a:prstClr>
              </a:solidFill>
              <a:latin typeface="Calibri"/>
            </a:endParaRPr>
          </a:p>
        </p:txBody>
      </p:sp>
      <p:sp>
        <p:nvSpPr>
          <p:cNvPr id="7" name="Footer Placeholder 6"/>
          <p:cNvSpPr>
            <a:spLocks noGrp="1"/>
          </p:cNvSpPr>
          <p:nvPr>
            <p:ph type="ftr" sz="quarter" idx="12"/>
          </p:nvPr>
        </p:nvSpPr>
        <p:spPr>
          <a:xfrm>
            <a:off x="3124200" y="6248400"/>
            <a:ext cx="2895600" cy="476250"/>
          </a:xfrm>
        </p:spPr>
        <p:txBody>
          <a:bodyPr/>
          <a:lstStyle>
            <a:lvl1pPr>
              <a:defRPr/>
            </a:lvl1pPr>
          </a:lstStyle>
          <a:p>
            <a:endParaRPr lang="en-US" altLang="en-US">
              <a:solidFill>
                <a:prstClr val="black">
                  <a:tint val="75000"/>
                </a:prstClr>
              </a:solidFill>
              <a:latin typeface="Calibri"/>
            </a:endParaRPr>
          </a:p>
        </p:txBody>
      </p:sp>
    </p:spTree>
    <p:extLst>
      <p:ext uri="{BB962C8B-B14F-4D97-AF65-F5344CB8AC3E}">
        <p14:creationId xmlns:p14="http://schemas.microsoft.com/office/powerpoint/2010/main" val="3849335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B8D4A4-D05A-FF47-9D7D-8FAF7800A985}" type="datetimeFigureOut">
              <a:rPr lang="en-US" smtClean="0"/>
              <a:t>12/10/2014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C01C4D-670B-6E48-9A39-49F125D3E8DD}" type="slidenum">
              <a:rPr lang="en-US" smtClean="0"/>
              <a:t>‹#›</a:t>
            </a:fld>
            <a:endParaRPr lang="en-US"/>
          </a:p>
        </p:txBody>
      </p:sp>
    </p:spTree>
    <p:extLst>
      <p:ext uri="{BB962C8B-B14F-4D97-AF65-F5344CB8AC3E}">
        <p14:creationId xmlns:p14="http://schemas.microsoft.com/office/powerpoint/2010/main" val="864888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3B8D4A4-D05A-FF47-9D7D-8FAF7800A985}" type="datetimeFigureOut">
              <a:rPr lang="en-US" smtClean="0"/>
              <a:t>12/10/2014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C01C4D-670B-6E48-9A39-49F125D3E8DD}" type="slidenum">
              <a:rPr lang="en-US" smtClean="0"/>
              <a:t>‹#›</a:t>
            </a:fld>
            <a:endParaRPr lang="en-US"/>
          </a:p>
        </p:txBody>
      </p:sp>
    </p:spTree>
    <p:extLst>
      <p:ext uri="{BB962C8B-B14F-4D97-AF65-F5344CB8AC3E}">
        <p14:creationId xmlns:p14="http://schemas.microsoft.com/office/powerpoint/2010/main" val="2584640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B8D4A4-D05A-FF47-9D7D-8FAF7800A985}" type="datetimeFigureOut">
              <a:rPr lang="en-US" smtClean="0"/>
              <a:t>12/10/2014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C01C4D-670B-6E48-9A39-49F125D3E8DD}" type="slidenum">
              <a:rPr lang="en-US" smtClean="0"/>
              <a:t>‹#›</a:t>
            </a:fld>
            <a:endParaRPr lang="en-US"/>
          </a:p>
        </p:txBody>
      </p:sp>
    </p:spTree>
    <p:extLst>
      <p:ext uri="{BB962C8B-B14F-4D97-AF65-F5344CB8AC3E}">
        <p14:creationId xmlns:p14="http://schemas.microsoft.com/office/powerpoint/2010/main" val="571035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B8D4A4-D05A-FF47-9D7D-8FAF7800A985}" type="datetimeFigureOut">
              <a:rPr lang="en-US" smtClean="0"/>
              <a:t>12/10/2014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C01C4D-670B-6E48-9A39-49F125D3E8DD}" type="slidenum">
              <a:rPr lang="en-US" smtClean="0"/>
              <a:t>‹#›</a:t>
            </a:fld>
            <a:endParaRPr lang="en-US"/>
          </a:p>
        </p:txBody>
      </p:sp>
    </p:spTree>
    <p:extLst>
      <p:ext uri="{BB962C8B-B14F-4D97-AF65-F5344CB8AC3E}">
        <p14:creationId xmlns:p14="http://schemas.microsoft.com/office/powerpoint/2010/main" val="61856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B8D4A4-D05A-FF47-9D7D-8FAF7800A985}" type="datetimeFigureOut">
              <a:rPr lang="en-US" smtClean="0"/>
              <a:t>12/10/2014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C01C4D-670B-6E48-9A39-49F125D3E8DD}" type="slidenum">
              <a:rPr lang="en-US" smtClean="0"/>
              <a:t>‹#›</a:t>
            </a:fld>
            <a:endParaRPr lang="en-US"/>
          </a:p>
        </p:txBody>
      </p:sp>
    </p:spTree>
    <p:extLst>
      <p:ext uri="{BB962C8B-B14F-4D97-AF65-F5344CB8AC3E}">
        <p14:creationId xmlns:p14="http://schemas.microsoft.com/office/powerpoint/2010/main" val="3054402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B8D4A4-D05A-FF47-9D7D-8FAF7800A985}" type="datetimeFigureOut">
              <a:rPr lang="en-US" smtClean="0"/>
              <a:t>12/10/2014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C01C4D-670B-6E48-9A39-49F125D3E8DD}" type="slidenum">
              <a:rPr lang="en-US" smtClean="0"/>
              <a:t>‹#›</a:t>
            </a:fld>
            <a:endParaRPr lang="en-US"/>
          </a:p>
        </p:txBody>
      </p:sp>
    </p:spTree>
    <p:extLst>
      <p:ext uri="{BB962C8B-B14F-4D97-AF65-F5344CB8AC3E}">
        <p14:creationId xmlns:p14="http://schemas.microsoft.com/office/powerpoint/2010/main" val="3674381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B8D4A4-D05A-FF47-9D7D-8FAF7800A985}" type="datetimeFigureOut">
              <a:rPr lang="en-US" smtClean="0"/>
              <a:t>12/10/2014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C01C4D-670B-6E48-9A39-49F125D3E8DD}" type="slidenum">
              <a:rPr lang="en-US" smtClean="0"/>
              <a:t>‹#›</a:t>
            </a:fld>
            <a:endParaRPr lang="en-US"/>
          </a:p>
        </p:txBody>
      </p:sp>
    </p:spTree>
    <p:extLst>
      <p:ext uri="{BB962C8B-B14F-4D97-AF65-F5344CB8AC3E}">
        <p14:creationId xmlns:p14="http://schemas.microsoft.com/office/powerpoint/2010/main" val="42280338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B8D4A4-D05A-FF47-9D7D-8FAF7800A985}" type="datetimeFigureOut">
              <a:rPr lang="en-US" smtClean="0">
                <a:solidFill>
                  <a:prstClr val="black">
                    <a:tint val="75000"/>
                  </a:prstClr>
                </a:solidFill>
                <a:latin typeface="Calibri"/>
              </a:rPr>
              <a:pPr/>
              <a:t>12/10/2014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C01C4D-670B-6E48-9A39-49F125D3E8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2890284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B8D4A4-D05A-FF47-9D7D-8FAF7800A985}" type="datetimeFigureOut">
              <a:rPr lang="en-US" smtClean="0">
                <a:solidFill>
                  <a:prstClr val="black">
                    <a:tint val="75000"/>
                  </a:prstClr>
                </a:solidFill>
                <a:latin typeface="Calibri"/>
              </a:rPr>
              <a:pPr/>
              <a:t>12/10/2014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C01C4D-670B-6E48-9A39-49F125D3E8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5105902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1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solidFill>
              </a:rPr>
              <a:t>The Atlantic World:  </a:t>
            </a:r>
            <a:br>
              <a:rPr lang="en-US" dirty="0">
                <a:solidFill>
                  <a:schemeClr val="bg1"/>
                </a:solidFill>
              </a:rPr>
            </a:br>
            <a:r>
              <a:rPr lang="en-US" dirty="0">
                <a:solidFill>
                  <a:schemeClr val="bg1"/>
                </a:solidFill>
              </a:rPr>
              <a:t>U.S. History in a Global context</a:t>
            </a:r>
            <a:br>
              <a:rPr lang="en-US" dirty="0">
                <a:solidFill>
                  <a:schemeClr val="bg1"/>
                </a:solidFill>
              </a:rPr>
            </a:br>
            <a:r>
              <a:rPr lang="en-US" dirty="0">
                <a:solidFill>
                  <a:schemeClr val="bg1"/>
                </a:solidFill>
              </a:rPr>
              <a:t> Part </a:t>
            </a:r>
            <a:r>
              <a:rPr lang="en-US" dirty="0" smtClean="0">
                <a:solidFill>
                  <a:schemeClr val="bg1"/>
                </a:solidFill>
              </a:rPr>
              <a:t>I</a:t>
            </a:r>
            <a:endParaRPr lang="en-US" dirty="0">
              <a:solidFill>
                <a:schemeClr val="bg1"/>
              </a:solidFill>
            </a:endParaRPr>
          </a:p>
        </p:txBody>
      </p:sp>
      <p:sp>
        <p:nvSpPr>
          <p:cNvPr id="3" name="Text Placeholder 2"/>
          <p:cNvSpPr>
            <a:spLocks noGrp="1"/>
          </p:cNvSpPr>
          <p:nvPr>
            <p:ph type="body" idx="1"/>
          </p:nvPr>
        </p:nvSpPr>
        <p:spPr/>
        <p:txBody>
          <a:bodyPr/>
          <a:lstStyle/>
          <a:p>
            <a:r>
              <a:rPr lang="en-US" b="1" dirty="0">
                <a:solidFill>
                  <a:schemeClr val="bg1"/>
                </a:solidFill>
              </a:rPr>
              <a:t>TAHP Vanguard, September 13, 2014</a:t>
            </a:r>
          </a:p>
          <a:p>
            <a:endParaRPr lang="en-US" dirty="0"/>
          </a:p>
        </p:txBody>
      </p:sp>
    </p:spTree>
    <p:extLst>
      <p:ext uri="{BB962C8B-B14F-4D97-AF65-F5344CB8AC3E}">
        <p14:creationId xmlns:p14="http://schemas.microsoft.com/office/powerpoint/2010/main" val="2074839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7580" t="20340" r="10331" b="21340"/>
          <a:stretch/>
        </p:blipFill>
        <p:spPr>
          <a:xfrm>
            <a:off x="2179528" y="0"/>
            <a:ext cx="4840945" cy="6858000"/>
          </a:xfrm>
          <a:prstGeom prst="rect">
            <a:avLst/>
          </a:prstGeom>
        </p:spPr>
      </p:pic>
    </p:spTree>
    <p:extLst>
      <p:ext uri="{BB962C8B-B14F-4D97-AF65-F5344CB8AC3E}">
        <p14:creationId xmlns:p14="http://schemas.microsoft.com/office/powerpoint/2010/main" val="1328291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6" y="425885"/>
            <a:ext cx="9106704" cy="6030930"/>
          </a:xfrm>
          <a:prstGeom prst="rect">
            <a:avLst/>
          </a:prstGeom>
        </p:spPr>
      </p:pic>
    </p:spTree>
    <p:extLst>
      <p:ext uri="{BB962C8B-B14F-4D97-AF65-F5344CB8AC3E}">
        <p14:creationId xmlns:p14="http://schemas.microsoft.com/office/powerpoint/2010/main" val="2973450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36"/>
            <a:ext cx="9144000" cy="6838927"/>
          </a:xfrm>
          <a:prstGeom prst="rect">
            <a:avLst/>
          </a:prstGeom>
        </p:spPr>
      </p:pic>
    </p:spTree>
    <p:extLst>
      <p:ext uri="{BB962C8B-B14F-4D97-AF65-F5344CB8AC3E}">
        <p14:creationId xmlns:p14="http://schemas.microsoft.com/office/powerpoint/2010/main" val="7937444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416" y="-2765"/>
            <a:ext cx="8793272" cy="6902862"/>
          </a:xfrm>
          <a:prstGeom prst="rect">
            <a:avLst/>
          </a:prstGeom>
        </p:spPr>
      </p:pic>
    </p:spTree>
    <p:extLst>
      <p:ext uri="{BB962C8B-B14F-4D97-AF65-F5344CB8AC3E}">
        <p14:creationId xmlns:p14="http://schemas.microsoft.com/office/powerpoint/2010/main" val="27215826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68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173688"/>
            <a:ext cx="6958070" cy="4179390"/>
          </a:xfrm>
        </p:spPr>
        <p:txBody>
          <a:bodyPr>
            <a:normAutofit/>
          </a:bodyPr>
          <a:lstStyle/>
          <a:p>
            <a:r>
              <a:rPr lang="en-US" dirty="0" smtClean="0">
                <a:solidFill>
                  <a:schemeClr val="bg1"/>
                </a:solidFill>
              </a:rPr>
              <a:t>Global Consumer Demand Shapes North America</a:t>
            </a:r>
            <a:endParaRPr lang="en-US" dirty="0">
              <a:solidFill>
                <a:schemeClr val="bg1"/>
              </a:solidFill>
            </a:endParaRPr>
          </a:p>
        </p:txBody>
      </p:sp>
    </p:spTree>
    <p:extLst>
      <p:ext uri="{BB962C8B-B14F-4D97-AF65-F5344CB8AC3E}">
        <p14:creationId xmlns:p14="http://schemas.microsoft.com/office/powerpoint/2010/main" val="2363385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20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Moving Beyond Mercantilism</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Mercantilism Defined</a:t>
            </a:r>
          </a:p>
          <a:p>
            <a:pPr lvl="1"/>
            <a:r>
              <a:rPr lang="en-US" dirty="0" smtClean="0"/>
              <a:t>“Mercantilist theory held that each nation’s power was measured by its wealth, especially in gold. To secure wealth, a country needed to maximize its sale of goods abroad while minimizing foreign purchases and the use of foreign shippers.”</a:t>
            </a:r>
          </a:p>
          <a:p>
            <a:pPr marL="457200" lvl="1" indent="0">
              <a:buNone/>
            </a:pPr>
            <a:r>
              <a:rPr lang="en-US" dirty="0"/>
              <a:t> </a:t>
            </a:r>
            <a:r>
              <a:rPr lang="en-US" dirty="0" smtClean="0"/>
              <a:t>   Boyer, et. Al. </a:t>
            </a:r>
            <a:r>
              <a:rPr lang="en-US" i="1" dirty="0" smtClean="0"/>
              <a:t>The Enduring Vision</a:t>
            </a:r>
            <a:r>
              <a:rPr lang="en-US" dirty="0" smtClean="0"/>
              <a:t>, Eighth Edition</a:t>
            </a:r>
          </a:p>
          <a:p>
            <a:r>
              <a:rPr lang="en-US" dirty="0"/>
              <a:t>Traditional View: Britain’s decision to enforce its mercantilist policies angered New England elites and led to revolution</a:t>
            </a:r>
          </a:p>
          <a:p>
            <a:pPr marL="457200" lvl="1" indent="0">
              <a:buNone/>
            </a:pPr>
            <a:endParaRPr lang="en-US" dirty="0"/>
          </a:p>
        </p:txBody>
      </p:sp>
    </p:spTree>
    <p:extLst>
      <p:ext uri="{BB962C8B-B14F-4D97-AF65-F5344CB8AC3E}">
        <p14:creationId xmlns:p14="http://schemas.microsoft.com/office/powerpoint/2010/main" val="202131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816" y="338328"/>
            <a:ext cx="8278368" cy="6181344"/>
          </a:xfrm>
          <a:prstGeom prst="rect">
            <a:avLst/>
          </a:prstGeom>
        </p:spPr>
      </p:pic>
    </p:spTree>
    <p:extLst>
      <p:ext uri="{BB962C8B-B14F-4D97-AF65-F5344CB8AC3E}">
        <p14:creationId xmlns:p14="http://schemas.microsoft.com/office/powerpoint/2010/main" val="34798928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British Ship Routes, 1750-1800</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143" y="1876977"/>
            <a:ext cx="8563136" cy="4133403"/>
          </a:xfrm>
        </p:spPr>
      </p:pic>
    </p:spTree>
    <p:extLst>
      <p:ext uri="{BB962C8B-B14F-4D97-AF65-F5344CB8AC3E}">
        <p14:creationId xmlns:p14="http://schemas.microsoft.com/office/powerpoint/2010/main" val="31754423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981" y="951977"/>
            <a:ext cx="8708521" cy="4872625"/>
          </a:xfrm>
          <a:prstGeom prst="rect">
            <a:avLst/>
          </a:prstGeom>
        </p:spPr>
      </p:pic>
    </p:spTree>
    <p:extLst>
      <p:ext uri="{BB962C8B-B14F-4D97-AF65-F5344CB8AC3E}">
        <p14:creationId xmlns:p14="http://schemas.microsoft.com/office/powerpoint/2010/main" val="35068183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25000"/>
          </a:blip>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Moving Beyond Mercantilism</a:t>
            </a:r>
            <a:endParaRPr lang="en-US" dirty="0"/>
          </a:p>
        </p:txBody>
      </p:sp>
      <p:sp>
        <p:nvSpPr>
          <p:cNvPr id="5" name="Content Placeholder 4"/>
          <p:cNvSpPr>
            <a:spLocks noGrp="1"/>
          </p:cNvSpPr>
          <p:nvPr>
            <p:ph idx="1"/>
          </p:nvPr>
        </p:nvSpPr>
        <p:spPr/>
        <p:txBody>
          <a:bodyPr/>
          <a:lstStyle/>
          <a:p>
            <a:r>
              <a:rPr lang="en-US" dirty="0" smtClean="0"/>
              <a:t>The theory/practice of mercantilism, though not false, is too narrow</a:t>
            </a:r>
          </a:p>
          <a:p>
            <a:r>
              <a:rPr lang="en-US" dirty="0" smtClean="0"/>
              <a:t>Revised view: while the concept of mercantilism reflects the official intent of colonial empires, it loses explanatory power when details on the ground are examined</a:t>
            </a:r>
            <a:endParaRPr lang="en-US" dirty="0"/>
          </a:p>
        </p:txBody>
      </p:sp>
    </p:spTree>
    <p:extLst>
      <p:ext uri="{BB962C8B-B14F-4D97-AF65-F5344CB8AC3E}">
        <p14:creationId xmlns:p14="http://schemas.microsoft.com/office/powerpoint/2010/main" val="275690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Content Placeholder 5" descr="Time-Travelers-Wife-house-Christmas-tree.jpg"/>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26831" t="-617" b="-188"/>
          <a:stretch/>
        </p:blipFill>
        <p:spPr>
          <a:xfrm>
            <a:off x="2249366" y="332153"/>
            <a:ext cx="4366847" cy="3438770"/>
          </a:xfrm>
        </p:spPr>
      </p:pic>
      <p:pic>
        <p:nvPicPr>
          <p:cNvPr id="7" name="Picture 6" descr="a32344664717344f39a16b3321a5e3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2756" y="1631462"/>
            <a:ext cx="2021244" cy="1797538"/>
          </a:xfrm>
          <a:prstGeom prst="rect">
            <a:avLst/>
          </a:prstGeom>
        </p:spPr>
      </p:pic>
      <p:pic>
        <p:nvPicPr>
          <p:cNvPr id="8" name="Picture 7" descr="14usf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7637" y="0"/>
            <a:ext cx="2216363" cy="1651000"/>
          </a:xfrm>
          <a:prstGeom prst="rect">
            <a:avLst/>
          </a:prstGeom>
        </p:spPr>
      </p:pic>
      <p:pic>
        <p:nvPicPr>
          <p:cNvPr id="9" name="Picture 8" descr="Beavis_and_ButtHead_MGS3_by_LiquidPhazon.png"/>
          <p:cNvPicPr>
            <a:picLocks noChangeAspect="1"/>
          </p:cNvPicPr>
          <p:nvPr/>
        </p:nvPicPr>
        <p:blipFill rotWithShape="1">
          <a:blip r:embed="rId5">
            <a:extLst>
              <a:ext uri="{28A0092B-C50C-407E-A947-70E740481C1C}">
                <a14:useLocalDpi xmlns:a14="http://schemas.microsoft.com/office/drawing/2010/main" val="0"/>
              </a:ext>
            </a:extLst>
          </a:blip>
          <a:srcRect r="50519"/>
          <a:stretch/>
        </p:blipFill>
        <p:spPr>
          <a:xfrm>
            <a:off x="106973" y="615462"/>
            <a:ext cx="1446335" cy="2862384"/>
          </a:xfrm>
          <a:prstGeom prst="rect">
            <a:avLst/>
          </a:prstGeom>
        </p:spPr>
      </p:pic>
      <p:pic>
        <p:nvPicPr>
          <p:cNvPr id="10" name="Picture 9" descr="6a00d8341c192953ef019aff7cc561970c.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8394" y="4132386"/>
            <a:ext cx="3066317" cy="2725615"/>
          </a:xfrm>
          <a:prstGeom prst="rect">
            <a:avLst/>
          </a:prstGeom>
        </p:spPr>
      </p:pic>
    </p:spTree>
    <p:extLst>
      <p:ext uri="{BB962C8B-B14F-4D97-AF65-F5344CB8AC3E}">
        <p14:creationId xmlns:p14="http://schemas.microsoft.com/office/powerpoint/2010/main" val="331960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2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Consumer Demand</a:t>
            </a:r>
            <a:endParaRPr lang="en-US" dirty="0"/>
          </a:p>
        </p:txBody>
      </p:sp>
      <p:sp>
        <p:nvSpPr>
          <p:cNvPr id="3" name="Content Placeholder 2"/>
          <p:cNvSpPr>
            <a:spLocks noGrp="1"/>
          </p:cNvSpPr>
          <p:nvPr>
            <p:ph idx="1"/>
          </p:nvPr>
        </p:nvSpPr>
        <p:spPr/>
        <p:txBody>
          <a:bodyPr/>
          <a:lstStyle/>
          <a:p>
            <a:r>
              <a:rPr lang="en-US" dirty="0" smtClean="0"/>
              <a:t>A more powerful explanation of American development</a:t>
            </a:r>
          </a:p>
          <a:p>
            <a:r>
              <a:rPr lang="en-US" dirty="0" smtClean="0"/>
              <a:t>Global consumer demand for goods</a:t>
            </a:r>
          </a:p>
          <a:p>
            <a:pPr lvl="1"/>
            <a:r>
              <a:rPr lang="en-US" dirty="0" smtClean="0"/>
              <a:t>skyrocketed in the 17</a:t>
            </a:r>
            <a:r>
              <a:rPr lang="en-US" baseline="30000" dirty="0" smtClean="0"/>
              <a:t>th</a:t>
            </a:r>
            <a:r>
              <a:rPr lang="en-US" dirty="0" smtClean="0"/>
              <a:t> and 18</a:t>
            </a:r>
            <a:r>
              <a:rPr lang="en-US" baseline="30000" dirty="0" smtClean="0"/>
              <a:t>th</a:t>
            </a:r>
            <a:r>
              <a:rPr lang="en-US" dirty="0" smtClean="0"/>
              <a:t> century</a:t>
            </a:r>
          </a:p>
          <a:p>
            <a:pPr lvl="1"/>
            <a:r>
              <a:rPr lang="en-US" dirty="0" smtClean="0"/>
              <a:t>Principal driver of change</a:t>
            </a:r>
          </a:p>
          <a:p>
            <a:r>
              <a:rPr lang="en-US" dirty="0" smtClean="0"/>
              <a:t>Imperial mercantile policies are imperfect reactions to this demand</a:t>
            </a:r>
            <a:endParaRPr lang="en-US" dirty="0"/>
          </a:p>
        </p:txBody>
      </p:sp>
    </p:spTree>
    <p:extLst>
      <p:ext uri="{BB962C8B-B14F-4D97-AF65-F5344CB8AC3E}">
        <p14:creationId xmlns:p14="http://schemas.microsoft.com/office/powerpoint/2010/main" val="366992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2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Primary Demand -- Stimulating Foodstuffs</a:t>
            </a:r>
            <a:endParaRPr lang="en-US" dirty="0"/>
          </a:p>
        </p:txBody>
      </p:sp>
      <p:sp>
        <p:nvSpPr>
          <p:cNvPr id="3" name="Content Placeholder 2"/>
          <p:cNvSpPr>
            <a:spLocks noGrp="1"/>
          </p:cNvSpPr>
          <p:nvPr>
            <p:ph idx="1"/>
          </p:nvPr>
        </p:nvSpPr>
        <p:spPr/>
        <p:txBody>
          <a:bodyPr/>
          <a:lstStyle/>
          <a:p>
            <a:r>
              <a:rPr lang="en-US" dirty="0" smtClean="0"/>
              <a:t>Demand for Tobacco, sugar, caffeine, chocolate drives expansion and economic growth across entire Atlantic world</a:t>
            </a:r>
          </a:p>
          <a:p>
            <a:pPr lvl="1"/>
            <a:r>
              <a:rPr lang="en-US" dirty="0" smtClean="0"/>
              <a:t>By 1700</a:t>
            </a:r>
          </a:p>
          <a:p>
            <a:pPr lvl="2"/>
            <a:r>
              <a:rPr lang="en-US" dirty="0" smtClean="0"/>
              <a:t>75% of imports to Amsterdam</a:t>
            </a:r>
          </a:p>
          <a:p>
            <a:pPr lvl="2"/>
            <a:r>
              <a:rPr lang="en-US" dirty="0" smtClean="0"/>
              <a:t>85% of imports to London were tobacco or sugar products</a:t>
            </a:r>
            <a:endParaRPr lang="en-US" dirty="0"/>
          </a:p>
        </p:txBody>
      </p:sp>
    </p:spTree>
    <p:extLst>
      <p:ext uri="{BB962C8B-B14F-4D97-AF65-F5344CB8AC3E}">
        <p14:creationId xmlns:p14="http://schemas.microsoft.com/office/powerpoint/2010/main" val="3812057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753600" cy="7610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40565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338328"/>
            <a:ext cx="4572000" cy="6181344"/>
          </a:xfrm>
          <a:prstGeom prst="rect">
            <a:avLst/>
          </a:prstGeom>
        </p:spPr>
      </p:pic>
    </p:spTree>
    <p:extLst>
      <p:ext uri="{BB962C8B-B14F-4D97-AF65-F5344CB8AC3E}">
        <p14:creationId xmlns:p14="http://schemas.microsoft.com/office/powerpoint/2010/main" val="26538492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2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has consumption been underestimated?</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Most early 20</a:t>
            </a:r>
            <a:r>
              <a:rPr lang="en-US" baseline="30000" dirty="0" smtClean="0"/>
              <a:t>th</a:t>
            </a:r>
            <a:r>
              <a:rPr lang="en-US" dirty="0" smtClean="0"/>
              <a:t> century history was </a:t>
            </a:r>
            <a:r>
              <a:rPr lang="en-US" u="sng" dirty="0" smtClean="0"/>
              <a:t>political</a:t>
            </a:r>
            <a:r>
              <a:rPr lang="en-US" dirty="0" smtClean="0"/>
              <a:t> history</a:t>
            </a:r>
          </a:p>
          <a:p>
            <a:pPr lvl="1"/>
            <a:r>
              <a:rPr lang="en-US" dirty="0" smtClean="0"/>
              <a:t>The pronouncements of political figures was taken to be true, regardless of reality on the ground</a:t>
            </a:r>
          </a:p>
          <a:p>
            <a:r>
              <a:rPr lang="en-US" dirty="0" smtClean="0"/>
              <a:t>Regarding stimulating foodstuffs, they were initially </a:t>
            </a:r>
          </a:p>
          <a:p>
            <a:pPr lvl="1"/>
            <a:r>
              <a:rPr lang="en-US" dirty="0" smtClean="0"/>
              <a:t>Opposed by elites</a:t>
            </a:r>
          </a:p>
          <a:p>
            <a:pPr lvl="1"/>
            <a:r>
              <a:rPr lang="en-US" dirty="0" smtClean="0"/>
              <a:t>Consumed only by elites</a:t>
            </a:r>
          </a:p>
          <a:p>
            <a:r>
              <a:rPr lang="en-US" dirty="0" smtClean="0"/>
              <a:t>However, by the early 1700s, laboring classes could afford and were consuming these products in large quantities</a:t>
            </a:r>
          </a:p>
        </p:txBody>
      </p:sp>
    </p:spTree>
    <p:extLst>
      <p:ext uri="{BB962C8B-B14F-4D97-AF65-F5344CB8AC3E}">
        <p14:creationId xmlns:p14="http://schemas.microsoft.com/office/powerpoint/2010/main" val="404722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8216" y="274637"/>
            <a:ext cx="4298589" cy="1711929"/>
          </a:xfrm>
        </p:spPr>
        <p:txBody>
          <a:bodyPr>
            <a:normAutofit fontScale="90000"/>
          </a:bodyPr>
          <a:lstStyle/>
          <a:p>
            <a:r>
              <a:rPr lang="en-US" dirty="0" smtClean="0"/>
              <a:t>Consumerism and the American Revolution</a:t>
            </a:r>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65355" y="-1"/>
            <a:ext cx="4378645" cy="6793773"/>
          </a:xfrm>
        </p:spPr>
      </p:pic>
    </p:spTree>
    <p:extLst>
      <p:ext uri="{BB962C8B-B14F-4D97-AF65-F5344CB8AC3E}">
        <p14:creationId xmlns:p14="http://schemas.microsoft.com/office/powerpoint/2010/main" val="28608370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Consumerism and the American Revolution</a:t>
            </a:r>
            <a:endParaRPr lang="en-US" dirty="0"/>
          </a:p>
        </p:txBody>
      </p:sp>
      <p:sp>
        <p:nvSpPr>
          <p:cNvPr id="5" name="Content Placeholder 4"/>
          <p:cNvSpPr>
            <a:spLocks noGrp="1"/>
          </p:cNvSpPr>
          <p:nvPr>
            <p:ph sz="half" idx="1"/>
          </p:nvPr>
        </p:nvSpPr>
        <p:spPr/>
        <p:txBody>
          <a:bodyPr>
            <a:normAutofit fontScale="92500" lnSpcReduction="20000"/>
          </a:bodyPr>
          <a:lstStyle/>
          <a:p>
            <a:r>
              <a:rPr lang="en-US" dirty="0" smtClean="0"/>
              <a:t>Older view of revolution – colonists decided to throw off mercantilism and embrace economic liberalism</a:t>
            </a:r>
          </a:p>
          <a:p>
            <a:r>
              <a:rPr lang="en-US" dirty="0" smtClean="0"/>
              <a:t>Breen’s Argument</a:t>
            </a:r>
          </a:p>
          <a:p>
            <a:pPr lvl="1"/>
            <a:r>
              <a:rPr lang="en-US" dirty="0" smtClean="0"/>
              <a:t>North </a:t>
            </a:r>
            <a:r>
              <a:rPr lang="en-US" dirty="0"/>
              <a:t>American colonists had already embraced the commercial revolution of the Atlantic </a:t>
            </a:r>
            <a:r>
              <a:rPr lang="en-US" dirty="0" smtClean="0"/>
              <a:t>World</a:t>
            </a:r>
          </a:p>
          <a:p>
            <a:pPr lvl="1"/>
            <a:r>
              <a:rPr lang="en-US" dirty="0" smtClean="0"/>
              <a:t>the commercial world of plentiful goods united the colonies – it was the one thing they shared</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225336" y="1333717"/>
            <a:ext cx="3560448" cy="5524283"/>
          </a:xfrm>
        </p:spPr>
      </p:pic>
    </p:spTree>
    <p:extLst>
      <p:ext uri="{BB962C8B-B14F-4D97-AF65-F5344CB8AC3E}">
        <p14:creationId xmlns:p14="http://schemas.microsoft.com/office/powerpoint/2010/main" val="613201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Consumerism and the American Revolution</a:t>
            </a:r>
            <a:endParaRPr lang="en-US" dirty="0"/>
          </a:p>
        </p:txBody>
      </p:sp>
      <p:sp>
        <p:nvSpPr>
          <p:cNvPr id="5" name="Content Placeholder 4"/>
          <p:cNvSpPr>
            <a:spLocks noGrp="1"/>
          </p:cNvSpPr>
          <p:nvPr>
            <p:ph sz="half" idx="1"/>
          </p:nvPr>
        </p:nvSpPr>
        <p:spPr>
          <a:xfrm>
            <a:off x="457199" y="1600200"/>
            <a:ext cx="4883471" cy="4525963"/>
          </a:xfrm>
        </p:spPr>
        <p:txBody>
          <a:bodyPr>
            <a:normAutofit fontScale="92500" lnSpcReduction="20000"/>
          </a:bodyPr>
          <a:lstStyle/>
          <a:p>
            <a:r>
              <a:rPr lang="en-US" dirty="0"/>
              <a:t>British restrictions on goods were seen as heavy-handed turning back the clock on a world of consumer choice</a:t>
            </a:r>
          </a:p>
          <a:p>
            <a:r>
              <a:rPr lang="en-US" dirty="0"/>
              <a:t>Hence the fascination with “non-importation agreements” – an invention of the colonial rebels</a:t>
            </a:r>
          </a:p>
          <a:p>
            <a:r>
              <a:rPr lang="en-US" dirty="0"/>
              <a:t>While elites argued about the British constitution, the mass mobilization was achieved through </a:t>
            </a:r>
            <a:r>
              <a:rPr lang="en-US" dirty="0" smtClean="0"/>
              <a:t>politicization </a:t>
            </a:r>
            <a:r>
              <a:rPr lang="en-US" dirty="0"/>
              <a:t>of consumer goods</a:t>
            </a:r>
          </a:p>
          <a:p>
            <a:endParaRPr lang="en-US" dirty="0" smtClean="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340671" y="1600200"/>
            <a:ext cx="3450904" cy="5354317"/>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36"/>
            <a:ext cx="9144000" cy="6838927"/>
          </a:xfrm>
          <a:prstGeom prst="rect">
            <a:avLst/>
          </a:prstGeom>
        </p:spPr>
      </p:pic>
    </p:spTree>
    <p:extLst>
      <p:ext uri="{BB962C8B-B14F-4D97-AF65-F5344CB8AC3E}">
        <p14:creationId xmlns:p14="http://schemas.microsoft.com/office/powerpoint/2010/main" val="12927290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25000"/>
          </a:blip>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Consumption and American Revolution</a:t>
            </a:r>
            <a:endParaRPr lang="en-US" dirty="0"/>
          </a:p>
        </p:txBody>
      </p:sp>
      <p:sp>
        <p:nvSpPr>
          <p:cNvPr id="6" name="Content Placeholder 5"/>
          <p:cNvSpPr>
            <a:spLocks noGrp="1"/>
          </p:cNvSpPr>
          <p:nvPr>
            <p:ph idx="1"/>
          </p:nvPr>
        </p:nvSpPr>
        <p:spPr/>
        <p:txBody>
          <a:bodyPr/>
          <a:lstStyle/>
          <a:p>
            <a:pPr marL="0" indent="0">
              <a:buNone/>
            </a:pPr>
            <a:r>
              <a:rPr lang="en-US" dirty="0" smtClean="0"/>
              <a:t>Breen shows that ordinary colonists lived a rather austere material life until 1740</a:t>
            </a:r>
          </a:p>
          <a:p>
            <a:pPr marL="0" indent="0">
              <a:buNone/>
            </a:pPr>
            <a:r>
              <a:rPr lang="en-US" dirty="0" smtClean="0"/>
              <a:t>By 1750, the colonies had become a virtual “empire of goods”</a:t>
            </a:r>
            <a:endParaRPr lang="en-US" dirty="0"/>
          </a:p>
        </p:txBody>
      </p:sp>
    </p:spTree>
    <p:extLst>
      <p:ext uri="{BB962C8B-B14F-4D97-AF65-F5344CB8AC3E}">
        <p14:creationId xmlns:p14="http://schemas.microsoft.com/office/powerpoint/2010/main" val="237038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Rev. James Davenport (1743)</a:t>
            </a:r>
            <a:endParaRPr lang="en-US" dirty="0"/>
          </a:p>
        </p:txBody>
      </p:sp>
      <p:sp>
        <p:nvSpPr>
          <p:cNvPr id="3" name="Content Placeholder 2"/>
          <p:cNvSpPr>
            <a:spLocks noGrp="1"/>
          </p:cNvSpPr>
          <p:nvPr>
            <p:ph idx="1"/>
          </p:nvPr>
        </p:nvSpPr>
        <p:spPr/>
        <p:txBody>
          <a:bodyPr/>
          <a:lstStyle/>
          <a:p>
            <a:r>
              <a:rPr lang="en-US" dirty="0" smtClean="0"/>
              <a:t>Reverend James Davenport, one of the great awakening ministers </a:t>
            </a:r>
            <a:endParaRPr lang="en-US" dirty="0"/>
          </a:p>
        </p:txBody>
      </p:sp>
      <p:pic>
        <p:nvPicPr>
          <p:cNvPr id="4" name="Picture 3" descr="photo_not_available-253x3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3700" y="2316163"/>
            <a:ext cx="3213100" cy="3810000"/>
          </a:xfrm>
          <a:prstGeom prst="rect">
            <a:avLst/>
          </a:prstGeom>
        </p:spPr>
      </p:pic>
    </p:spTree>
    <p:extLst>
      <p:ext uri="{BB962C8B-B14F-4D97-AF65-F5344CB8AC3E}">
        <p14:creationId xmlns:p14="http://schemas.microsoft.com/office/powerpoint/2010/main" val="412640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titled.png"/>
          <p:cNvPicPr>
            <a:picLocks noChangeAspect="1"/>
          </p:cNvPicPr>
          <p:nvPr/>
        </p:nvPicPr>
        <p:blipFill rotWithShape="1">
          <a:blip r:embed="rId2">
            <a:extLst>
              <a:ext uri="{28A0092B-C50C-407E-A947-70E740481C1C}">
                <a14:useLocalDpi xmlns:a14="http://schemas.microsoft.com/office/drawing/2010/main" val="0"/>
              </a:ext>
            </a:extLst>
          </a:blip>
          <a:srcRect l="71218" b="42839"/>
          <a:stretch/>
        </p:blipFill>
        <p:spPr>
          <a:xfrm>
            <a:off x="2571401" y="0"/>
            <a:ext cx="4907709" cy="6791654"/>
          </a:xfrm>
          <a:prstGeom prst="rect">
            <a:avLst/>
          </a:prstGeom>
        </p:spPr>
      </p:pic>
    </p:spTree>
    <p:extLst>
      <p:ext uri="{BB962C8B-B14F-4D97-AF65-F5344CB8AC3E}">
        <p14:creationId xmlns:p14="http://schemas.microsoft.com/office/powerpoint/2010/main" val="24399637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 James Davenport (1743)</a:t>
            </a:r>
          </a:p>
        </p:txBody>
      </p:sp>
      <p:sp>
        <p:nvSpPr>
          <p:cNvPr id="3" name="Content Placeholder 2"/>
          <p:cNvSpPr>
            <a:spLocks noGrp="1"/>
          </p:cNvSpPr>
          <p:nvPr>
            <p:ph idx="1"/>
          </p:nvPr>
        </p:nvSpPr>
        <p:spPr/>
        <p:txBody>
          <a:bodyPr>
            <a:normAutofit lnSpcReduction="10000"/>
          </a:bodyPr>
          <a:lstStyle/>
          <a:p>
            <a:r>
              <a:rPr lang="en-US" dirty="0" smtClean="0"/>
              <a:t>In New London, CT he told crowd that they made “Idols of their Gay </a:t>
            </a:r>
            <a:r>
              <a:rPr lang="en-US" dirty="0" err="1" smtClean="0"/>
              <a:t>cloaths</a:t>
            </a:r>
            <a:r>
              <a:rPr lang="en-US" dirty="0" smtClean="0"/>
              <a:t>.” </a:t>
            </a:r>
          </a:p>
          <a:p>
            <a:r>
              <a:rPr lang="en-US" dirty="0" smtClean="0"/>
              <a:t>The crowd debated and some time later decided to hold a bonfire of the offending clothes in the center of town</a:t>
            </a:r>
          </a:p>
          <a:p>
            <a:r>
              <a:rPr lang="en-US" dirty="0" smtClean="0"/>
              <a:t>Not all were on board: one man “could scarce see how [Davenport’s] disliking the Night-Gown that he had on his back should render him guilt of idolatry.”</a:t>
            </a:r>
            <a:endParaRPr lang="en-US" dirty="0"/>
          </a:p>
        </p:txBody>
      </p:sp>
    </p:spTree>
    <p:extLst>
      <p:ext uri="{BB962C8B-B14F-4D97-AF65-F5344CB8AC3E}">
        <p14:creationId xmlns:p14="http://schemas.microsoft.com/office/powerpoint/2010/main" val="214004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Bonfire of the Vanities -- Fail</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“The Women brought their Scarlet Cloaks, Velvet Hoods, fine Laces, and every Thing that had two </a:t>
            </a:r>
            <a:r>
              <a:rPr lang="en-US" dirty="0" err="1" smtClean="0"/>
              <a:t>Colours</a:t>
            </a:r>
            <a:r>
              <a:rPr lang="en-US" dirty="0" smtClean="0"/>
              <a:t> so that it is supposed the Heap of </a:t>
            </a:r>
            <a:r>
              <a:rPr lang="en-US" i="1" dirty="0" smtClean="0"/>
              <a:t>Women’s Idols</a:t>
            </a:r>
            <a:r>
              <a:rPr lang="en-US" dirty="0" smtClean="0"/>
              <a:t>, and the Men’s wigs, Velvet Collars, &amp;c. &amp;c. is worth three or four hundred Pounds. </a:t>
            </a:r>
          </a:p>
          <a:p>
            <a:r>
              <a:rPr lang="en-US" dirty="0" smtClean="0"/>
              <a:t>Davenport prayed, stripped his clothes, and ordered the bonfire to start</a:t>
            </a:r>
          </a:p>
          <a:p>
            <a:r>
              <a:rPr lang="en-US" dirty="0" smtClean="0"/>
              <a:t>Nothing happened</a:t>
            </a:r>
          </a:p>
          <a:p>
            <a:r>
              <a:rPr lang="en-US" dirty="0" smtClean="0"/>
              <a:t>Citizens rushed to retrieve the clothes</a:t>
            </a:r>
          </a:p>
          <a:p>
            <a:r>
              <a:rPr lang="en-US" dirty="0" smtClean="0"/>
              <a:t>All the clothes were “Reprieved from the Flames . . . And that every Bird has taken its own Feather[s] again.”</a:t>
            </a:r>
            <a:endParaRPr lang="en-US" dirty="0"/>
          </a:p>
        </p:txBody>
      </p:sp>
    </p:spTree>
    <p:extLst>
      <p:ext uri="{BB962C8B-B14F-4D97-AF65-F5344CB8AC3E}">
        <p14:creationId xmlns:p14="http://schemas.microsoft.com/office/powerpoint/2010/main" val="379321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Consumerism and the American Revolution</a:t>
            </a:r>
            <a:endParaRPr lang="en-US" dirty="0"/>
          </a:p>
        </p:txBody>
      </p:sp>
      <p:sp>
        <p:nvSpPr>
          <p:cNvPr id="5" name="Content Placeholder 4"/>
          <p:cNvSpPr>
            <a:spLocks noGrp="1"/>
          </p:cNvSpPr>
          <p:nvPr>
            <p:ph sz="half" idx="1"/>
          </p:nvPr>
        </p:nvSpPr>
        <p:spPr/>
        <p:txBody>
          <a:bodyPr>
            <a:normAutofit lnSpcReduction="10000"/>
          </a:bodyPr>
          <a:lstStyle/>
          <a:p>
            <a:r>
              <a:rPr lang="en-US" dirty="0" smtClean="0"/>
              <a:t>Intolerable Acts</a:t>
            </a:r>
          </a:p>
          <a:p>
            <a:pPr lvl="1"/>
            <a:r>
              <a:rPr lang="en-US" dirty="0" smtClean="0"/>
              <a:t>British viewed as singling out the outliers of New England</a:t>
            </a:r>
          </a:p>
          <a:p>
            <a:pPr lvl="1"/>
            <a:r>
              <a:rPr lang="en-US" dirty="0" smtClean="0"/>
              <a:t>It was a region unlike any other in the empire</a:t>
            </a:r>
          </a:p>
          <a:p>
            <a:pPr lvl="1"/>
            <a:r>
              <a:rPr lang="en-US" dirty="0" smtClean="0"/>
              <a:t>Wouldn’t the southern colonies side with the </a:t>
            </a:r>
            <a:r>
              <a:rPr lang="en-US" dirty="0" err="1" smtClean="0"/>
              <a:t>Carribbean</a:t>
            </a:r>
            <a:r>
              <a:rPr lang="en-US" dirty="0" smtClean="0"/>
              <a:t> planters against the merchant community of </a:t>
            </a:r>
            <a:r>
              <a:rPr lang="en-US" dirty="0" err="1" smtClean="0"/>
              <a:t>Massachussets</a:t>
            </a:r>
            <a:r>
              <a:rPr lang="en-US" dirty="0" smtClean="0"/>
              <a:t>?</a:t>
            </a:r>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605462" y="2215356"/>
            <a:ext cx="2124075" cy="3295650"/>
          </a:xfrm>
        </p:spPr>
      </p:pic>
    </p:spTree>
    <p:extLst>
      <p:ext uri="{BB962C8B-B14F-4D97-AF65-F5344CB8AC3E}">
        <p14:creationId xmlns:p14="http://schemas.microsoft.com/office/powerpoint/2010/main" val="12914615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FF"/>
                </a:solidFill>
              </a:rPr>
              <a:t>The declaration of independence in global context</a:t>
            </a:r>
            <a:endParaRPr lang="en-US" dirty="0">
              <a:solidFill>
                <a:srgbClr val="FFFFFF"/>
              </a:solidFill>
            </a:endParaRP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513999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Declaration of Independence</a:t>
            </a:r>
            <a:endParaRPr lang="en-US" dirty="0"/>
          </a:p>
        </p:txBody>
      </p:sp>
      <p:sp>
        <p:nvSpPr>
          <p:cNvPr id="4" name="Content Placeholder 3"/>
          <p:cNvSpPr>
            <a:spLocks noGrp="1"/>
          </p:cNvSpPr>
          <p:nvPr>
            <p:ph sz="half" idx="1"/>
          </p:nvPr>
        </p:nvSpPr>
        <p:spPr/>
        <p:txBody>
          <a:bodyPr/>
          <a:lstStyle/>
          <a:p>
            <a:r>
              <a:rPr lang="en-US" dirty="0" smtClean="0"/>
              <a:t>What section is most important?</a:t>
            </a:r>
          </a:p>
          <a:p>
            <a:pPr lvl="1"/>
            <a:r>
              <a:rPr lang="en-US" dirty="0" smtClean="0"/>
              <a:t>Lines 27-30</a:t>
            </a:r>
          </a:p>
          <a:p>
            <a:pPr lvl="1"/>
            <a:r>
              <a:rPr lang="en-US" dirty="0" smtClean="0"/>
              <a:t>Lines 31-45</a:t>
            </a:r>
          </a:p>
          <a:p>
            <a:pPr lvl="1"/>
            <a:r>
              <a:rPr lang="en-US" dirty="0" smtClean="0"/>
              <a:t>Lines 46-93</a:t>
            </a:r>
          </a:p>
          <a:p>
            <a:pPr lvl="1"/>
            <a:r>
              <a:rPr lang="en-US" dirty="0" smtClean="0"/>
              <a:t>Lines 94-112</a:t>
            </a:r>
            <a:endParaRPr lang="en-US" dirty="0"/>
          </a:p>
        </p:txBody>
      </p:sp>
      <p:pic>
        <p:nvPicPr>
          <p:cNvPr id="6" name="Content Placeholder 5" descr="11954322131712176739question_mark_naught101_02.svg.med.png"/>
          <p:cNvPicPr>
            <a:picLocks noGrp="1" noChangeAspect="1"/>
          </p:cNvPicPr>
          <p:nvPr>
            <p:ph sz="half" idx="2"/>
          </p:nvPr>
        </p:nvPicPr>
        <p:blipFill>
          <a:blip r:embed="rId2">
            <a:extLst>
              <a:ext uri="{28A0092B-C50C-407E-A947-70E740481C1C}">
                <a14:useLocalDpi xmlns:a14="http://schemas.microsoft.com/office/drawing/2010/main" val="0"/>
              </a:ext>
            </a:extLst>
          </a:blip>
          <a:srcRect t="-6034" b="-6034"/>
          <a:stretch>
            <a:fillRect/>
          </a:stretch>
        </p:blipFill>
        <p:spPr/>
      </p:pic>
    </p:spTree>
    <p:extLst>
      <p:ext uri="{BB962C8B-B14F-4D97-AF65-F5344CB8AC3E}">
        <p14:creationId xmlns:p14="http://schemas.microsoft.com/office/powerpoint/2010/main" val="1283613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Global Declarations of Independence</a:t>
            </a:r>
            <a:endParaRPr lang="en-US" dirty="0"/>
          </a:p>
        </p:txBody>
      </p:sp>
      <p:sp>
        <p:nvSpPr>
          <p:cNvPr id="5" name="Content Placeholder 4"/>
          <p:cNvSpPr>
            <a:spLocks noGrp="1"/>
          </p:cNvSpPr>
          <p:nvPr>
            <p:ph idx="1"/>
          </p:nvPr>
        </p:nvSpPr>
        <p:spPr/>
        <p:txBody>
          <a:bodyPr/>
          <a:lstStyle/>
          <a:p>
            <a:r>
              <a:rPr lang="en-US" dirty="0" smtClean="0"/>
              <a:t>What is the name of country and date?</a:t>
            </a:r>
          </a:p>
          <a:p>
            <a:r>
              <a:rPr lang="en-US" dirty="0" smtClean="0"/>
              <a:t>How is this document similar to the U. S. Declaration of Independence?</a:t>
            </a:r>
          </a:p>
          <a:p>
            <a:pPr lvl="1"/>
            <a:r>
              <a:rPr lang="en-US" dirty="0" smtClean="0"/>
              <a:t>Language</a:t>
            </a:r>
          </a:p>
          <a:p>
            <a:pPr lvl="1"/>
            <a:r>
              <a:rPr lang="en-US" dirty="0" smtClean="0"/>
              <a:t>Structure</a:t>
            </a:r>
          </a:p>
          <a:p>
            <a:r>
              <a:rPr lang="en-US" dirty="0" smtClean="0"/>
              <a:t>What is different? Is anything missing? </a:t>
            </a:r>
            <a:endParaRPr lang="en-US" dirty="0"/>
          </a:p>
        </p:txBody>
      </p:sp>
    </p:spTree>
    <p:extLst>
      <p:ext uri="{BB962C8B-B14F-4D97-AF65-F5344CB8AC3E}">
        <p14:creationId xmlns:p14="http://schemas.microsoft.com/office/powerpoint/2010/main" val="1556716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6858000" cy="1631462"/>
          </a:xfrm>
        </p:spPr>
        <p:txBody>
          <a:bodyPr>
            <a:normAutofit fontScale="90000"/>
          </a:bodyPr>
          <a:lstStyle/>
          <a:p>
            <a:r>
              <a:rPr lang="en-US" dirty="0" smtClean="0"/>
              <a:t>The global origins of slavery: </a:t>
            </a:r>
            <a:br>
              <a:rPr lang="en-US" dirty="0" smtClean="0"/>
            </a:br>
            <a:r>
              <a:rPr lang="en-US" dirty="0" smtClean="0"/>
              <a:t>The Atlantic plantation</a:t>
            </a:r>
            <a:br>
              <a:rPr lang="en-US" dirty="0" smtClean="0"/>
            </a:br>
            <a:r>
              <a:rPr lang="en-US" dirty="0" smtClean="0"/>
              <a:t>System</a:t>
            </a:r>
            <a:endParaRPr lang="en-US" dirty="0"/>
          </a:p>
        </p:txBody>
      </p:sp>
    </p:spTree>
    <p:extLst>
      <p:ext uri="{BB962C8B-B14F-4D97-AF65-F5344CB8AC3E}">
        <p14:creationId xmlns:p14="http://schemas.microsoft.com/office/powerpoint/2010/main" val="36633962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med1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488" y="163513"/>
            <a:ext cx="8709025" cy="65309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87966632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sz="3800"/>
              <a:t>A Very Brief History of Sugar Production</a:t>
            </a:r>
          </a:p>
        </p:txBody>
      </p:sp>
      <p:sp>
        <p:nvSpPr>
          <p:cNvPr id="13315" name="Rectangle 3"/>
          <p:cNvSpPr>
            <a:spLocks noGrp="1" noChangeArrowheads="1"/>
          </p:cNvSpPr>
          <p:nvPr>
            <p:ph type="body" idx="1"/>
          </p:nvPr>
        </p:nvSpPr>
        <p:spPr>
          <a:xfrm>
            <a:off x="457200" y="1600200"/>
            <a:ext cx="7924800" cy="1600200"/>
          </a:xfrm>
        </p:spPr>
        <p:txBody>
          <a:bodyPr/>
          <a:lstStyle/>
          <a:p>
            <a:pPr>
              <a:lnSpc>
                <a:spcPct val="80000"/>
              </a:lnSpc>
            </a:pPr>
            <a:r>
              <a:rPr lang="en-US" altLang="en-US" sz="1900"/>
              <a:t>From Bengal to the Mediterranean</a:t>
            </a:r>
          </a:p>
          <a:p>
            <a:pPr>
              <a:lnSpc>
                <a:spcPct val="80000"/>
              </a:lnSpc>
            </a:pPr>
            <a:r>
              <a:rPr lang="en-US" altLang="en-US" sz="1900"/>
              <a:t>Cyprus</a:t>
            </a:r>
          </a:p>
          <a:p>
            <a:pPr>
              <a:lnSpc>
                <a:spcPct val="80000"/>
              </a:lnSpc>
            </a:pPr>
            <a:r>
              <a:rPr lang="en-US" altLang="en-US" sz="1900"/>
              <a:t>Sicily</a:t>
            </a:r>
          </a:p>
          <a:p>
            <a:pPr>
              <a:lnSpc>
                <a:spcPct val="80000"/>
              </a:lnSpc>
            </a:pPr>
            <a:r>
              <a:rPr lang="en-US" altLang="en-US" sz="1900"/>
              <a:t>Iberia</a:t>
            </a:r>
          </a:p>
          <a:p>
            <a:pPr>
              <a:lnSpc>
                <a:spcPct val="80000"/>
              </a:lnSpc>
            </a:pPr>
            <a:r>
              <a:rPr lang="en-US" altLang="en-US" sz="1900"/>
              <a:t>Atlantic Islands</a:t>
            </a:r>
          </a:p>
        </p:txBody>
      </p:sp>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429000"/>
            <a:ext cx="5972175" cy="3028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9258502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ormAutofit fontScale="90000"/>
          </a:bodyPr>
          <a:lstStyle/>
          <a:p>
            <a:r>
              <a:rPr lang="en-US" altLang="en-US"/>
              <a:t>The Spanish and the Atlantic Islands</a:t>
            </a:r>
          </a:p>
        </p:txBody>
      </p:sp>
      <p:sp>
        <p:nvSpPr>
          <p:cNvPr id="11267" name="Rectangle 3"/>
          <p:cNvSpPr>
            <a:spLocks noGrp="1" noChangeArrowheads="1"/>
          </p:cNvSpPr>
          <p:nvPr>
            <p:ph type="body" idx="1"/>
          </p:nvPr>
        </p:nvSpPr>
        <p:spPr>
          <a:xfrm>
            <a:off x="457200" y="1600200"/>
            <a:ext cx="3429000" cy="4530725"/>
          </a:xfrm>
        </p:spPr>
        <p:txBody>
          <a:bodyPr/>
          <a:lstStyle/>
          <a:p>
            <a:r>
              <a:rPr lang="en-US" altLang="en-US"/>
              <a:t>Azores and Madiera</a:t>
            </a:r>
          </a:p>
          <a:p>
            <a:r>
              <a:rPr lang="en-US" altLang="en-US"/>
              <a:t>The Canaries and the Guanche</a:t>
            </a:r>
          </a:p>
        </p:txBody>
      </p:sp>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3198" y="1326728"/>
            <a:ext cx="3691085" cy="51338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88328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Upside down Atlant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190" y="412511"/>
            <a:ext cx="9026810" cy="6283483"/>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blinds(horizontal)">
                                      <p:cBhvr>
                                        <p:cTn id="7" dur="5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1153" y="108543"/>
            <a:ext cx="6469593" cy="64924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64015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normAutofit fontScale="90000"/>
          </a:bodyPr>
          <a:lstStyle/>
          <a:p>
            <a:r>
              <a:rPr lang="en-US" altLang="en-US"/>
              <a:t>Canary Islands and Sugar Production</a:t>
            </a:r>
          </a:p>
        </p:txBody>
      </p:sp>
      <p:sp>
        <p:nvSpPr>
          <p:cNvPr id="15363" name="Rectangle 3"/>
          <p:cNvSpPr>
            <a:spLocks noGrp="1" noChangeArrowheads="1"/>
          </p:cNvSpPr>
          <p:nvPr>
            <p:ph type="body" idx="1"/>
          </p:nvPr>
        </p:nvSpPr>
        <p:spPr/>
        <p:txBody>
          <a:bodyPr/>
          <a:lstStyle/>
          <a:p>
            <a:r>
              <a:rPr lang="en-US" altLang="en-US"/>
              <a:t>Spanish obtain the Canaries – 1479</a:t>
            </a:r>
          </a:p>
          <a:p>
            <a:r>
              <a:rPr lang="en-US" altLang="en-US"/>
              <a:t>Sugar Production</a:t>
            </a:r>
          </a:p>
          <a:p>
            <a:pPr lvl="1"/>
            <a:r>
              <a:rPr lang="en-US" altLang="en-US"/>
              <a:t>50 tons per year</a:t>
            </a:r>
          </a:p>
          <a:p>
            <a:pPr lvl="1"/>
            <a:r>
              <a:rPr lang="en-US" altLang="en-US"/>
              <a:t>Capital, technical expertise, and labor</a:t>
            </a:r>
          </a:p>
          <a:p>
            <a:pPr lvl="2"/>
            <a:r>
              <a:rPr lang="en-US" altLang="en-US"/>
              <a:t>The Will of Cristobal Garcia del Castillo -- 1518</a:t>
            </a:r>
          </a:p>
          <a:p>
            <a:endParaRPr lang="en-US" altLang="en-US"/>
          </a:p>
        </p:txBody>
      </p:sp>
    </p:spTree>
    <p:extLst>
      <p:ext uri="{BB962C8B-B14F-4D97-AF65-F5344CB8AC3E}">
        <p14:creationId xmlns:p14="http://schemas.microsoft.com/office/powerpoint/2010/main" val="10189072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normAutofit fontScale="90000"/>
          </a:bodyPr>
          <a:lstStyle/>
          <a:p>
            <a:r>
              <a:rPr lang="en-US" altLang="en-US"/>
              <a:t>The Canary Islands and the Guanche</a:t>
            </a:r>
          </a:p>
        </p:txBody>
      </p:sp>
      <p:sp>
        <p:nvSpPr>
          <p:cNvPr id="25603" name="Rectangle 3"/>
          <p:cNvSpPr>
            <a:spLocks noGrp="1" noChangeArrowheads="1"/>
          </p:cNvSpPr>
          <p:nvPr>
            <p:ph type="body" idx="1"/>
          </p:nvPr>
        </p:nvSpPr>
        <p:spPr/>
        <p:txBody>
          <a:bodyPr/>
          <a:lstStyle/>
          <a:p>
            <a:r>
              <a:rPr lang="en-US" altLang="en-US" sz="2600"/>
              <a:t>The Guanche and the Spanish</a:t>
            </a:r>
          </a:p>
          <a:p>
            <a:r>
              <a:rPr lang="en-US" altLang="en-US" sz="2600"/>
              <a:t>A learning ground for the Spanish – they tested and perfected</a:t>
            </a:r>
          </a:p>
          <a:p>
            <a:pPr lvl="1"/>
            <a:r>
              <a:rPr lang="en-US" altLang="en-US" sz="2200"/>
              <a:t>The use of steel, horses, and dogs against native populations</a:t>
            </a:r>
          </a:p>
          <a:p>
            <a:pPr lvl="1"/>
            <a:r>
              <a:rPr lang="en-US" altLang="en-US" sz="2200"/>
              <a:t>The organization of conquest missions far from home</a:t>
            </a:r>
          </a:p>
          <a:p>
            <a:pPr lvl="1"/>
            <a:r>
              <a:rPr lang="en-US" altLang="en-US" sz="2200"/>
              <a:t>Ways to exploit divisions within native populations.</a:t>
            </a:r>
          </a:p>
          <a:p>
            <a:pPr lvl="1"/>
            <a:r>
              <a:rPr lang="en-US" altLang="en-US" sz="2200"/>
              <a:t>Using slave sale as a way to finance further conquest</a:t>
            </a:r>
          </a:p>
          <a:p>
            <a:pPr>
              <a:buFont typeface="Wingdings" panose="05000000000000000000" pitchFamily="2" charset="2"/>
              <a:buNone/>
            </a:pPr>
            <a:endParaRPr lang="en-US" altLang="en-US" sz="2600"/>
          </a:p>
        </p:txBody>
      </p:sp>
    </p:spTree>
    <p:extLst>
      <p:ext uri="{BB962C8B-B14F-4D97-AF65-F5344CB8AC3E}">
        <p14:creationId xmlns:p14="http://schemas.microsoft.com/office/powerpoint/2010/main" val="38109669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ltLang="en-US"/>
              <a:t>Cape Verde Islands</a:t>
            </a:r>
          </a:p>
        </p:txBody>
      </p:sp>
      <p:sp>
        <p:nvSpPr>
          <p:cNvPr id="19459" name="Rectangle 3"/>
          <p:cNvSpPr>
            <a:spLocks noGrp="1" noChangeArrowheads="1"/>
          </p:cNvSpPr>
          <p:nvPr>
            <p:ph type="body" idx="1"/>
          </p:nvPr>
        </p:nvSpPr>
        <p:spPr>
          <a:xfrm>
            <a:off x="457200" y="1600200"/>
            <a:ext cx="3505200" cy="4530725"/>
          </a:xfrm>
        </p:spPr>
        <p:txBody>
          <a:bodyPr/>
          <a:lstStyle/>
          <a:p>
            <a:r>
              <a:rPr lang="en-US" altLang="en-US"/>
              <a:t>Too arid for sugar</a:t>
            </a:r>
          </a:p>
          <a:p>
            <a:r>
              <a:rPr lang="en-US" altLang="en-US"/>
              <a:t>A way station on the African slave trade</a:t>
            </a:r>
          </a:p>
        </p:txBody>
      </p:sp>
      <p:pic>
        <p:nvPicPr>
          <p:cNvPr id="194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828800"/>
            <a:ext cx="3838575" cy="3790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90850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a:t>Sao Tome</a:t>
            </a:r>
          </a:p>
        </p:txBody>
      </p:sp>
      <p:sp>
        <p:nvSpPr>
          <p:cNvPr id="21507" name="Rectangle 3"/>
          <p:cNvSpPr>
            <a:spLocks noGrp="1" noChangeArrowheads="1"/>
          </p:cNvSpPr>
          <p:nvPr>
            <p:ph type="body" idx="1"/>
          </p:nvPr>
        </p:nvSpPr>
        <p:spPr>
          <a:xfrm>
            <a:off x="457200" y="1600200"/>
            <a:ext cx="3810000" cy="4530725"/>
          </a:xfrm>
        </p:spPr>
        <p:txBody>
          <a:bodyPr/>
          <a:lstStyle/>
          <a:p>
            <a:r>
              <a:rPr lang="en-US" altLang="en-US"/>
              <a:t>The closest equivalent to a New World plantation economy</a:t>
            </a:r>
          </a:p>
        </p:txBody>
      </p:sp>
      <p:pic>
        <p:nvPicPr>
          <p:cNvPr id="2150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752600"/>
            <a:ext cx="4200525" cy="3895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ltLang="en-US"/>
              <a:t>Movement to the New World</a:t>
            </a:r>
          </a:p>
        </p:txBody>
      </p:sp>
      <p:sp>
        <p:nvSpPr>
          <p:cNvPr id="23555" name="Rectangle 3"/>
          <p:cNvSpPr>
            <a:spLocks noGrp="1" noChangeArrowheads="1"/>
          </p:cNvSpPr>
          <p:nvPr>
            <p:ph type="body" idx="1"/>
          </p:nvPr>
        </p:nvSpPr>
        <p:spPr>
          <a:xfrm>
            <a:off x="457200" y="1600200"/>
            <a:ext cx="4648200" cy="4530725"/>
          </a:xfrm>
        </p:spPr>
        <p:txBody>
          <a:bodyPr/>
          <a:lstStyle/>
          <a:p>
            <a:r>
              <a:rPr lang="en-US" altLang="en-US"/>
              <a:t>Christopher Columbus</a:t>
            </a:r>
          </a:p>
          <a:p>
            <a:r>
              <a:rPr lang="en-US" altLang="en-US"/>
              <a:t>Sugar in Santo Domingo</a:t>
            </a:r>
          </a:p>
          <a:p>
            <a:r>
              <a:rPr lang="en-US" altLang="en-US"/>
              <a:t>Brazil</a:t>
            </a:r>
          </a:p>
          <a:p>
            <a:r>
              <a:rPr lang="en-US" altLang="en-US"/>
              <a:t>Barbados</a:t>
            </a:r>
          </a:p>
          <a:p>
            <a:endParaRPr lang="en-US" altLang="en-US"/>
          </a:p>
        </p:txBody>
      </p:sp>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1569" y="3220423"/>
            <a:ext cx="5043488" cy="3092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81973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rrowheads="1"/>
          </p:cNvSpPr>
          <p:nvPr>
            <p:ph type="title"/>
          </p:nvPr>
        </p:nvSpPr>
        <p:spPr>
          <a:xfrm>
            <a:off x="0" y="274638"/>
            <a:ext cx="9144000" cy="1143000"/>
          </a:xfrm>
        </p:spPr>
        <p:txBody>
          <a:bodyPr/>
          <a:lstStyle/>
          <a:p>
            <a:r>
              <a:rPr lang="en-US" altLang="en-US"/>
              <a:t>Movement of the Plantation Complex</a:t>
            </a:r>
          </a:p>
        </p:txBody>
      </p:sp>
      <p:sp>
        <p:nvSpPr>
          <p:cNvPr id="70659" name="Rectangle 3"/>
          <p:cNvSpPr>
            <a:spLocks noGrp="1" noChangeArrowheads="1"/>
          </p:cNvSpPr>
          <p:nvPr>
            <p:ph type="body" idx="1"/>
          </p:nvPr>
        </p:nvSpPr>
        <p:spPr>
          <a:xfrm>
            <a:off x="177800" y="1219200"/>
            <a:ext cx="4470400" cy="5638800"/>
          </a:xfrm>
        </p:spPr>
        <p:txBody>
          <a:bodyPr>
            <a:normAutofit lnSpcReduction="10000"/>
          </a:bodyPr>
          <a:lstStyle/>
          <a:p>
            <a:r>
              <a:rPr lang="en-US" altLang="en-US"/>
              <a:t>Cyprus</a:t>
            </a:r>
          </a:p>
          <a:p>
            <a:r>
              <a:rPr lang="en-US" altLang="en-US"/>
              <a:t>Crete</a:t>
            </a:r>
          </a:p>
          <a:p>
            <a:r>
              <a:rPr lang="en-US" altLang="en-US"/>
              <a:t>Sicily</a:t>
            </a:r>
          </a:p>
          <a:p>
            <a:r>
              <a:rPr lang="en-US" altLang="en-US"/>
              <a:t>Portugal and Spain</a:t>
            </a:r>
          </a:p>
          <a:p>
            <a:r>
              <a:rPr lang="en-US" altLang="en-US"/>
              <a:t>Canary Islands</a:t>
            </a:r>
          </a:p>
          <a:p>
            <a:r>
              <a:rPr lang="en-US" altLang="en-US"/>
              <a:t>1455 Madeira</a:t>
            </a:r>
          </a:p>
          <a:p>
            <a:r>
              <a:rPr lang="en-US" altLang="en-US"/>
              <a:t>1480s Sao Thome</a:t>
            </a:r>
          </a:p>
          <a:p>
            <a:r>
              <a:rPr lang="en-US" altLang="en-US"/>
              <a:t>1500s Brazil and Caribbean</a:t>
            </a:r>
          </a:p>
          <a:p>
            <a:r>
              <a:rPr lang="en-US" altLang="en-US"/>
              <a:t>1600s – North America</a:t>
            </a:r>
          </a:p>
        </p:txBody>
      </p:sp>
      <p:pic>
        <p:nvPicPr>
          <p:cNvPr id="70660" name="Picture 4" descr="Sugar Pla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50" y="1828800"/>
            <a:ext cx="5492750" cy="318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10766314"/>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slave trade map"/>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9831766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04map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4500"/>
            <a:ext cx="9144000" cy="59658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219" name="Rectangle 3"/>
          <p:cNvSpPr>
            <a:spLocks noChangeArrowheads="1"/>
          </p:cNvSpPr>
          <p:nvPr/>
        </p:nvSpPr>
        <p:spPr bwMode="auto">
          <a:xfrm>
            <a:off x="7964488" y="6583363"/>
            <a:ext cx="1184275" cy="27463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gn="r"/>
            <a:r>
              <a:rPr lang="en-US" sz="1200" b="1">
                <a:solidFill>
                  <a:prstClr val="black"/>
                </a:solidFill>
                <a:latin typeface="Calibri"/>
              </a:rPr>
              <a:t>Map 4-2, p. 98</a:t>
            </a:r>
          </a:p>
        </p:txBody>
      </p:sp>
    </p:spTree>
    <p:extLst>
      <p:ext uri="{BB962C8B-B14F-4D97-AF65-F5344CB8AC3E}">
        <p14:creationId xmlns:p14="http://schemas.microsoft.com/office/powerpoint/2010/main" val="27714887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338328"/>
            <a:ext cx="4572000" cy="6181344"/>
          </a:xfrm>
          <a:prstGeom prst="rect">
            <a:avLst/>
          </a:prstGeom>
        </p:spPr>
      </p:pic>
    </p:spTree>
    <p:extLst>
      <p:ext uri="{BB962C8B-B14F-4D97-AF65-F5344CB8AC3E}">
        <p14:creationId xmlns:p14="http://schemas.microsoft.com/office/powerpoint/2010/main" val="23643629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6" name="Picture 4" descr="Upside down Atlantic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46113"/>
            <a:ext cx="8305800" cy="55118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0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137" y="423367"/>
            <a:ext cx="8780941" cy="4939280"/>
          </a:xfrm>
          <a:prstGeom prst="rect">
            <a:avLst/>
          </a:prstGeom>
        </p:spPr>
      </p:pic>
      <p:sp>
        <p:nvSpPr>
          <p:cNvPr id="3" name="TextBox 2"/>
          <p:cNvSpPr txBox="1"/>
          <p:nvPr/>
        </p:nvSpPr>
        <p:spPr>
          <a:xfrm>
            <a:off x="553606" y="5623180"/>
            <a:ext cx="8195543" cy="707886"/>
          </a:xfrm>
          <a:prstGeom prst="rect">
            <a:avLst/>
          </a:prstGeom>
          <a:noFill/>
        </p:spPr>
        <p:txBody>
          <a:bodyPr wrap="square" rtlCol="0">
            <a:spAutoFit/>
          </a:bodyPr>
          <a:lstStyle/>
          <a:p>
            <a:r>
              <a:rPr lang="en-US" sz="4000" dirty="0" smtClean="0"/>
              <a:t>Context</a:t>
            </a:r>
            <a:endParaRPr lang="en-US" sz="4000" dirty="0"/>
          </a:p>
        </p:txBody>
      </p:sp>
    </p:spTree>
    <p:extLst>
      <p:ext uri="{BB962C8B-B14F-4D97-AF65-F5344CB8AC3E}">
        <p14:creationId xmlns:p14="http://schemas.microsoft.com/office/powerpoint/2010/main" val="1689863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Images of Global Trade</a:t>
            </a:r>
            <a:endParaRPr lang="en-US" dirty="0"/>
          </a:p>
        </p:txBody>
      </p:sp>
      <p:sp>
        <p:nvSpPr>
          <p:cNvPr id="3" name="Content Placeholder 2"/>
          <p:cNvSpPr>
            <a:spLocks noGrp="1"/>
          </p:cNvSpPr>
          <p:nvPr>
            <p:ph idx="1"/>
          </p:nvPr>
        </p:nvSpPr>
        <p:spPr/>
        <p:txBody>
          <a:bodyPr>
            <a:normAutofit/>
          </a:bodyPr>
          <a:lstStyle/>
          <a:p>
            <a:pPr marL="457200" lvl="1" indent="0">
              <a:buNone/>
            </a:pPr>
            <a:r>
              <a:rPr lang="en-US"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What examples of international trade can you find?</a:t>
            </a:r>
            <a:endPar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1940193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416" y="-2765"/>
            <a:ext cx="8793272" cy="6902862"/>
          </a:xfrm>
          <a:prstGeom prst="rect">
            <a:avLst/>
          </a:prstGeom>
        </p:spPr>
      </p:pic>
    </p:spTree>
    <p:extLst>
      <p:ext uri="{BB962C8B-B14F-4D97-AF65-F5344CB8AC3E}">
        <p14:creationId xmlns:p14="http://schemas.microsoft.com/office/powerpoint/2010/main" val="21086102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355" y="0"/>
            <a:ext cx="8035290" cy="6858000"/>
          </a:xfrm>
          <a:prstGeom prst="rect">
            <a:avLst/>
          </a:prstGeom>
        </p:spPr>
      </p:pic>
    </p:spTree>
    <p:extLst>
      <p:ext uri="{BB962C8B-B14F-4D97-AF65-F5344CB8AC3E}">
        <p14:creationId xmlns:p14="http://schemas.microsoft.com/office/powerpoint/2010/main" val="13616496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1180</TotalTime>
  <Words>2215</Words>
  <Application>Microsoft Office PowerPoint</Application>
  <PresentationFormat>On-screen Show (4:3)</PresentationFormat>
  <Paragraphs>234</Paragraphs>
  <Slides>49</Slides>
  <Notes>10</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49</vt:i4>
      </vt:variant>
    </vt:vector>
  </HeadingPairs>
  <TitlesOfParts>
    <vt:vector size="55" baseType="lpstr">
      <vt:lpstr>Arial</vt:lpstr>
      <vt:lpstr>Calibri</vt:lpstr>
      <vt:lpstr>Wingdings</vt:lpstr>
      <vt:lpstr>Office Theme</vt:lpstr>
      <vt:lpstr>1_Office Theme</vt:lpstr>
      <vt:lpstr>2_Office Theme</vt:lpstr>
      <vt:lpstr>The Atlantic World:   U.S. History in a Global context  Part I</vt:lpstr>
      <vt:lpstr>PowerPoint Presentation</vt:lpstr>
      <vt:lpstr>PowerPoint Presentation</vt:lpstr>
      <vt:lpstr>PowerPoint Presentation</vt:lpstr>
      <vt:lpstr>PowerPoint Presentation</vt:lpstr>
      <vt:lpstr>PowerPoint Presentation</vt:lpstr>
      <vt:lpstr>Images of Global Trade</vt:lpstr>
      <vt:lpstr>PowerPoint Presentation</vt:lpstr>
      <vt:lpstr>PowerPoint Presentation</vt:lpstr>
      <vt:lpstr>PowerPoint Presentation</vt:lpstr>
      <vt:lpstr>PowerPoint Presentation</vt:lpstr>
      <vt:lpstr>PowerPoint Presentation</vt:lpstr>
      <vt:lpstr>PowerPoint Presentation</vt:lpstr>
      <vt:lpstr>Global Consumer Demand Shapes North America</vt:lpstr>
      <vt:lpstr>Moving Beyond Mercantilism</vt:lpstr>
      <vt:lpstr>PowerPoint Presentation</vt:lpstr>
      <vt:lpstr>British Ship Routes, 1750-1800</vt:lpstr>
      <vt:lpstr>PowerPoint Presentation</vt:lpstr>
      <vt:lpstr>Moving Beyond Mercantilism</vt:lpstr>
      <vt:lpstr>Consumer Demand</vt:lpstr>
      <vt:lpstr>Primary Demand -- Stimulating Foodstuffs</vt:lpstr>
      <vt:lpstr>PowerPoint Presentation</vt:lpstr>
      <vt:lpstr>PowerPoint Presentation</vt:lpstr>
      <vt:lpstr>Why has consumption been underestimated?</vt:lpstr>
      <vt:lpstr>Consumerism and the American Revolution</vt:lpstr>
      <vt:lpstr>Consumerism and the American Revolution</vt:lpstr>
      <vt:lpstr>Consumerism and the American Revolution</vt:lpstr>
      <vt:lpstr>Consumption and American Revolution</vt:lpstr>
      <vt:lpstr>Rev. James Davenport (1743)</vt:lpstr>
      <vt:lpstr>Rev. James Davenport (1743)</vt:lpstr>
      <vt:lpstr>Bonfire of the Vanities -- Fail</vt:lpstr>
      <vt:lpstr>Consumerism and the American Revolution</vt:lpstr>
      <vt:lpstr>The declaration of independence in global context</vt:lpstr>
      <vt:lpstr>Declaration of Independence</vt:lpstr>
      <vt:lpstr>Global Declarations of Independence</vt:lpstr>
      <vt:lpstr>The global origins of slavery:  The Atlantic plantation System</vt:lpstr>
      <vt:lpstr>PowerPoint Presentation</vt:lpstr>
      <vt:lpstr>A Very Brief History of Sugar Production</vt:lpstr>
      <vt:lpstr>The Spanish and the Atlantic Islands</vt:lpstr>
      <vt:lpstr>PowerPoint Presentation</vt:lpstr>
      <vt:lpstr>Canary Islands and Sugar Production</vt:lpstr>
      <vt:lpstr>The Canary Islands and the Guanche</vt:lpstr>
      <vt:lpstr>Cape Verde Islands</vt:lpstr>
      <vt:lpstr>Sao Tome</vt:lpstr>
      <vt:lpstr>Movement to the New World</vt:lpstr>
      <vt:lpstr>Movement of the Plantation Complex</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Reid</dc:creator>
  <cp:lastModifiedBy>Anderson, Katie</cp:lastModifiedBy>
  <cp:revision>56</cp:revision>
  <cp:lastPrinted>2014-09-12T21:17:01Z</cp:lastPrinted>
  <dcterms:created xsi:type="dcterms:W3CDTF">2014-09-06T17:14:33Z</dcterms:created>
  <dcterms:modified xsi:type="dcterms:W3CDTF">2014-12-10T17:28:32Z</dcterms:modified>
</cp:coreProperties>
</file>