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F3FF4C-C3E3-443A-9018-24716A22BD9A}" type="datetimeFigureOut">
              <a:rPr lang="en-US" smtClean="0"/>
              <a:t>4/16/2015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E516CE4-82EB-44B3-A945-49F66DBCC4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3FF4C-C3E3-443A-9018-24716A22BD9A}"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6CE4-82EB-44B3-A945-49F66DBCC4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3FF4C-C3E3-443A-9018-24716A22BD9A}"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6CE4-82EB-44B3-A945-49F66DBCC4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F3FF4C-C3E3-443A-9018-24716A22BD9A}"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6CE4-82EB-44B3-A945-49F66DBCC4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F3FF4C-C3E3-443A-9018-24716A22BD9A}"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16CE4-82EB-44B3-A945-49F66DBCC4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F3FF4C-C3E3-443A-9018-24716A22BD9A}"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16CE4-82EB-44B3-A945-49F66DBCC4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F3FF4C-C3E3-443A-9018-24716A22BD9A}" type="datetimeFigureOut">
              <a:rPr lang="en-US" smtClean="0"/>
              <a:t>4/16/2015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516CE4-82EB-44B3-A945-49F66DBCC4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F3FF4C-C3E3-443A-9018-24716A22BD9A}" type="datetimeFigureOut">
              <a:rPr lang="en-US" smtClean="0"/>
              <a:t>4/16/2015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516CE4-82EB-44B3-A945-49F66DBCC4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3FF4C-C3E3-443A-9018-24716A22BD9A}" type="datetimeFigureOut">
              <a:rPr lang="en-US" smtClean="0"/>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516CE4-82EB-44B3-A945-49F66DBCC4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F3FF4C-C3E3-443A-9018-24716A22BD9A}"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16CE4-82EB-44B3-A945-49F66DBCC4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F3FF4C-C3E3-443A-9018-24716A22BD9A}"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E516CE4-82EB-44B3-A945-49F66DBCC49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F3FF4C-C3E3-443A-9018-24716A22BD9A}" type="datetimeFigureOut">
              <a:rPr lang="en-US" smtClean="0"/>
              <a:t>4/16/2015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516CE4-82EB-44B3-A945-49F66DBCC49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Resources in the Middle East</a:t>
            </a:r>
            <a:endParaRPr lang="en-US" sz="4800" dirty="0"/>
          </a:p>
        </p:txBody>
      </p:sp>
      <p:sp>
        <p:nvSpPr>
          <p:cNvPr id="3" name="Subtitle 2"/>
          <p:cNvSpPr>
            <a:spLocks noGrp="1"/>
          </p:cNvSpPr>
          <p:nvPr>
            <p:ph type="subTitle" idx="1"/>
          </p:nvPr>
        </p:nvSpPr>
        <p:spPr/>
        <p:txBody>
          <a:bodyPr/>
          <a:lstStyle/>
          <a:p>
            <a:r>
              <a:rPr lang="en-US" dirty="0" smtClean="0">
                <a:solidFill>
                  <a:schemeClr val="bg1"/>
                </a:solidFill>
              </a:rPr>
              <a:t>Close Read</a:t>
            </a:r>
            <a:endParaRPr lang="en-US" dirty="0">
              <a:solidFill>
                <a:schemeClr val="bg1"/>
              </a:solidFill>
            </a:endParaRPr>
          </a:p>
        </p:txBody>
      </p:sp>
    </p:spTree>
    <p:extLst>
      <p:ext uri="{BB962C8B-B14F-4D97-AF65-F5344CB8AC3E}">
        <p14:creationId xmlns:p14="http://schemas.microsoft.com/office/powerpoint/2010/main" val="251750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686800" cy="3048001"/>
          </a:xfrm>
        </p:spPr>
        <p:txBody>
          <a:bodyPr>
            <a:noAutofit/>
          </a:bodyPr>
          <a:lstStyle/>
          <a:p>
            <a:r>
              <a:rPr lang="en-US" sz="2200" dirty="0"/>
              <a:t>As we answer questions about the </a:t>
            </a:r>
            <a:r>
              <a:rPr lang="en-US" sz="2200" dirty="0" smtClean="0"/>
              <a:t>text, </a:t>
            </a:r>
            <a:r>
              <a:rPr lang="en-US" sz="2200" dirty="0"/>
              <a:t>please try to be specific in your answers.  Go back to the text and find words and phrases that help you answer the question. </a:t>
            </a:r>
          </a:p>
          <a:p>
            <a:r>
              <a:rPr lang="en-US" sz="2200" dirty="0"/>
              <a:t>Everyone’s eyes should be on the text when a question is asked. There is no need to raise hands, because everyone will be called on at some point.</a:t>
            </a:r>
          </a:p>
          <a:p>
            <a:r>
              <a:rPr lang="en-US" sz="2200" dirty="0" smtClean="0"/>
              <a:t>Make sure to mark up the text as we answer questions.  It will make the assessment easier when you go back to the text.</a:t>
            </a:r>
            <a:endParaRPr lang="en-US" sz="2200" dirty="0"/>
          </a:p>
          <a:p>
            <a:r>
              <a:rPr lang="en-US" sz="2200" dirty="0" smtClean="0"/>
              <a:t>PLEASE </a:t>
            </a:r>
            <a:r>
              <a:rPr lang="en-US" sz="2200" dirty="0"/>
              <a:t>ask questions of your own about the text as we go along. We should always reward great questions.</a:t>
            </a:r>
          </a:p>
          <a:p>
            <a:r>
              <a:rPr lang="en-US" sz="2200" dirty="0"/>
              <a:t>You will notice line numbers. These will help us focus our analysis. Many questions require evidence from multiple areas</a:t>
            </a:r>
            <a:r>
              <a:rPr lang="en-US" sz="2200" dirty="0" smtClean="0"/>
              <a:t>.</a:t>
            </a:r>
            <a:endParaRPr lang="en-US" sz="2200" dirty="0"/>
          </a:p>
        </p:txBody>
      </p:sp>
      <p:sp>
        <p:nvSpPr>
          <p:cNvPr id="2" name="Title 1"/>
          <p:cNvSpPr>
            <a:spLocks noGrp="1"/>
          </p:cNvSpPr>
          <p:nvPr>
            <p:ph type="title"/>
          </p:nvPr>
        </p:nvSpPr>
        <p:spPr/>
        <p:txBody>
          <a:bodyPr/>
          <a:lstStyle/>
          <a:p>
            <a:r>
              <a:rPr lang="en-US" dirty="0" smtClean="0"/>
              <a:t>Instructions</a:t>
            </a:r>
            <a:endParaRPr lang="en-US" dirty="0"/>
          </a:p>
        </p:txBody>
      </p:sp>
    </p:spTree>
    <p:extLst>
      <p:ext uri="{BB962C8B-B14F-4D97-AF65-F5344CB8AC3E}">
        <p14:creationId xmlns:p14="http://schemas.microsoft.com/office/powerpoint/2010/main" val="303833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Dependent Questions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q"/>
            </a:pPr>
            <a:r>
              <a:rPr lang="en-US" sz="2400" dirty="0" smtClean="0"/>
              <a:t>The title of this article considers the control of valuable resources in politics in the Middle East. What do you learn about the significance and qualities of the key resources in the first paragraph?</a:t>
            </a:r>
          </a:p>
          <a:p>
            <a:pPr>
              <a:buFont typeface="Wingdings" panose="05000000000000000000" pitchFamily="2" charset="2"/>
              <a:buChar char="q"/>
            </a:pPr>
            <a:r>
              <a:rPr lang="en-US" sz="2400" dirty="0" smtClean="0"/>
              <a:t>Former and latter is a structure that can sometimes be confusing. Line 12 says, “Although there is no problem obtaining the latter…” What clue(s) in this sentence informs you as to which resource is the latter? </a:t>
            </a:r>
            <a:br>
              <a:rPr lang="en-US" sz="2400" dirty="0" smtClean="0"/>
            </a:br>
            <a:r>
              <a:rPr lang="en-US" sz="2400" dirty="0" smtClean="0"/>
              <a:t>What, then is the former resource and how is it described in the text?</a:t>
            </a:r>
            <a:endParaRPr lang="en-US" sz="2400" dirty="0"/>
          </a:p>
        </p:txBody>
      </p:sp>
    </p:spTree>
    <p:extLst>
      <p:ext uri="{BB962C8B-B14F-4D97-AF65-F5344CB8AC3E}">
        <p14:creationId xmlns:p14="http://schemas.microsoft.com/office/powerpoint/2010/main" val="385819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400" dirty="0" smtClean="0"/>
              <a:t>The </a:t>
            </a:r>
            <a:r>
              <a:rPr lang="en-US" sz="2400" dirty="0"/>
              <a:t>scarcity of water is a key factor in the Arab-Israeli conflict and is illuminated in lines </a:t>
            </a:r>
            <a:r>
              <a:rPr lang="en-US" sz="2400" dirty="0" smtClean="0"/>
              <a:t>17 </a:t>
            </a:r>
            <a:r>
              <a:rPr lang="en-US" sz="2400" dirty="0"/>
              <a:t>– </a:t>
            </a:r>
            <a:r>
              <a:rPr lang="en-US" sz="2400" dirty="0" smtClean="0"/>
              <a:t>38. </a:t>
            </a:r>
            <a:r>
              <a:rPr lang="en-US" sz="2400" dirty="0"/>
              <a:t>Use two different color highlighters to dissect the problem. </a:t>
            </a:r>
            <a:br>
              <a:rPr lang="en-US" sz="2400" dirty="0"/>
            </a:br>
            <a:r>
              <a:rPr lang="en-US" sz="2400" dirty="0"/>
              <a:t>Use one color to show Israeli efforts to secure water for their national interests and a second color to show Arab efforts to secure water</a:t>
            </a:r>
            <a:r>
              <a:rPr lang="en-US" sz="2400" dirty="0" smtClean="0"/>
              <a:t>.</a:t>
            </a:r>
          </a:p>
          <a:p>
            <a:pPr>
              <a:buFont typeface="Wingdings" panose="05000000000000000000" pitchFamily="2" charset="2"/>
              <a:buChar char="q"/>
            </a:pPr>
            <a:r>
              <a:rPr lang="en-US" sz="2400" dirty="0"/>
              <a:t>What evidence from this same section, lines </a:t>
            </a:r>
            <a:r>
              <a:rPr lang="en-US" sz="2400" dirty="0" smtClean="0"/>
              <a:t>17 </a:t>
            </a:r>
            <a:r>
              <a:rPr lang="en-US" sz="2400" dirty="0"/>
              <a:t>– </a:t>
            </a:r>
            <a:r>
              <a:rPr lang="en-US" sz="2400" dirty="0" smtClean="0"/>
              <a:t>38, </a:t>
            </a:r>
            <a:r>
              <a:rPr lang="en-US" sz="2400" dirty="0"/>
              <a:t>illuminates the fears and concerns the Israelis and Arab people </a:t>
            </a:r>
            <a:r>
              <a:rPr lang="en-US" sz="2400" dirty="0" smtClean="0"/>
              <a:t>have concerning </a:t>
            </a:r>
            <a:r>
              <a:rPr lang="en-US" sz="2400" dirty="0"/>
              <a:t>the lack of water?</a:t>
            </a:r>
            <a:br>
              <a:rPr lang="en-US" sz="2400" dirty="0"/>
            </a:br>
            <a:endParaRPr lang="en-US" sz="2400" dirty="0"/>
          </a:p>
        </p:txBody>
      </p:sp>
    </p:spTree>
    <p:extLst>
      <p:ext uri="{BB962C8B-B14F-4D97-AF65-F5344CB8AC3E}">
        <p14:creationId xmlns:p14="http://schemas.microsoft.com/office/powerpoint/2010/main" val="30776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sz="2400" dirty="0"/>
              <a:t>Line </a:t>
            </a:r>
            <a:r>
              <a:rPr lang="en-US" sz="2400" dirty="0" smtClean="0"/>
              <a:t>40 </a:t>
            </a:r>
            <a:r>
              <a:rPr lang="en-US" sz="2400" dirty="0"/>
              <a:t>establishes “points of contention” between the Syrians and Israelis. What actions in that paragraph help define what contention means? </a:t>
            </a:r>
            <a:br>
              <a:rPr lang="en-US" sz="2400" dirty="0"/>
            </a:br>
            <a:r>
              <a:rPr lang="en-US" sz="2400" dirty="0"/>
              <a:t>Create a definition (not examples) of ‘contention’ – in your own words</a:t>
            </a:r>
            <a:r>
              <a:rPr lang="en-US" sz="2400" dirty="0" smtClean="0"/>
              <a:t>.</a:t>
            </a:r>
          </a:p>
          <a:p>
            <a:pPr>
              <a:buFont typeface="Wingdings" panose="05000000000000000000" pitchFamily="2" charset="2"/>
              <a:buChar char="q"/>
            </a:pPr>
            <a:r>
              <a:rPr lang="en-US" sz="2400" dirty="0"/>
              <a:t>Embargo refers to a restriction placed on a commodity by the supplier. In lines </a:t>
            </a:r>
            <a:r>
              <a:rPr lang="en-US" sz="2400" dirty="0" smtClean="0"/>
              <a:t>51 </a:t>
            </a:r>
            <a:r>
              <a:rPr lang="en-US" sz="2400" dirty="0"/>
              <a:t>– </a:t>
            </a:r>
            <a:r>
              <a:rPr lang="en-US" sz="2400" dirty="0" smtClean="0"/>
              <a:t>57, </a:t>
            </a:r>
            <a:r>
              <a:rPr lang="en-US" sz="2400" b="1" i="1" dirty="0"/>
              <a:t>why</a:t>
            </a:r>
            <a:r>
              <a:rPr lang="en-US" sz="2400" dirty="0"/>
              <a:t> does OPEC use this tool in an attempt to achieve its political goals</a:t>
            </a:r>
            <a:r>
              <a:rPr lang="en-US" sz="2400" dirty="0" smtClean="0"/>
              <a:t>?</a:t>
            </a:r>
          </a:p>
          <a:p>
            <a:pPr>
              <a:buFont typeface="Wingdings" panose="05000000000000000000" pitchFamily="2" charset="2"/>
              <a:buChar char="q"/>
            </a:pPr>
            <a:r>
              <a:rPr lang="en-US" sz="2400" dirty="0"/>
              <a:t>On line 60 the author introduces the idea of “using oil as a weapon.” What evidence from line </a:t>
            </a:r>
            <a:r>
              <a:rPr lang="en-US" sz="2400" dirty="0" smtClean="0"/>
              <a:t>59 </a:t>
            </a:r>
            <a:r>
              <a:rPr lang="en-US" sz="2400" dirty="0"/>
              <a:t>– </a:t>
            </a:r>
            <a:r>
              <a:rPr lang="en-US" sz="2400" dirty="0" smtClean="0"/>
              <a:t>69 </a:t>
            </a:r>
            <a:r>
              <a:rPr lang="en-US" sz="2400" dirty="0"/>
              <a:t>describes </a:t>
            </a:r>
            <a:r>
              <a:rPr lang="en-US" sz="2400" b="1" i="1" dirty="0"/>
              <a:t>how</a:t>
            </a:r>
            <a:r>
              <a:rPr lang="en-US" sz="2400" dirty="0"/>
              <a:t> this weapon is used as a political tool?</a:t>
            </a:r>
            <a:r>
              <a:rPr lang="en-US" dirty="0"/>
              <a:t/>
            </a:r>
            <a:br>
              <a:rPr lang="en-US" dirty="0"/>
            </a:br>
            <a:endParaRPr lang="en-US" dirty="0"/>
          </a:p>
        </p:txBody>
      </p:sp>
    </p:spTree>
    <p:extLst>
      <p:ext uri="{BB962C8B-B14F-4D97-AF65-F5344CB8AC3E}">
        <p14:creationId xmlns:p14="http://schemas.microsoft.com/office/powerpoint/2010/main" val="121235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Text Dependent Questions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400" dirty="0"/>
              <a:t>How did the Arab Boycott reach beyond its intended impact? </a:t>
            </a:r>
            <a:endParaRPr lang="en-US" sz="2400" dirty="0" smtClean="0"/>
          </a:p>
          <a:p>
            <a:pPr>
              <a:buFont typeface="Wingdings" panose="05000000000000000000" pitchFamily="2" charset="2"/>
              <a:buChar char="q"/>
            </a:pPr>
            <a:r>
              <a:rPr lang="en-US" sz="2400" dirty="0"/>
              <a:t>Rename the article, what would you rename it using the knowledge gained and evidence from the text?</a:t>
            </a:r>
          </a:p>
        </p:txBody>
      </p:sp>
    </p:spTree>
    <p:extLst>
      <p:ext uri="{BB962C8B-B14F-4D97-AF65-F5344CB8AC3E}">
        <p14:creationId xmlns:p14="http://schemas.microsoft.com/office/powerpoint/2010/main" val="52774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5" name="Content Placeholder 4"/>
          <p:cNvSpPr>
            <a:spLocks noGrp="1"/>
          </p:cNvSpPr>
          <p:nvPr>
            <p:ph idx="1"/>
          </p:nvPr>
        </p:nvSpPr>
        <p:spPr/>
        <p:txBody>
          <a:bodyPr/>
          <a:lstStyle/>
          <a:p>
            <a:r>
              <a:rPr lang="en-US" dirty="0" smtClean="0"/>
              <a:t>Using the following map and the article as evidence to write a ½ to 1 page essay that answers the following question:</a:t>
            </a:r>
          </a:p>
          <a:p>
            <a:pPr lvl="1"/>
            <a:r>
              <a:rPr lang="en-US" dirty="0" smtClean="0">
                <a:solidFill>
                  <a:srgbClr val="FF0000"/>
                </a:solidFill>
              </a:rPr>
              <a:t>Why is there conflict in the Middle East over resources?</a:t>
            </a:r>
          </a:p>
          <a:p>
            <a:r>
              <a:rPr lang="en-US" dirty="0" smtClean="0"/>
              <a:t>Make sure to include at least </a:t>
            </a:r>
            <a:r>
              <a:rPr lang="en-US" dirty="0" smtClean="0">
                <a:solidFill>
                  <a:srgbClr val="FF0000"/>
                </a:solidFill>
              </a:rPr>
              <a:t>THREE</a:t>
            </a:r>
            <a:r>
              <a:rPr lang="en-US" dirty="0" smtClean="0"/>
              <a:t> pieces of evidence from </a:t>
            </a:r>
            <a:r>
              <a:rPr lang="en-US" dirty="0" smtClean="0">
                <a:solidFill>
                  <a:srgbClr val="FF0000"/>
                </a:solidFill>
              </a:rPr>
              <a:t>BOTH</a:t>
            </a:r>
            <a:r>
              <a:rPr lang="en-US" dirty="0" smtClean="0"/>
              <a:t> documents.</a:t>
            </a:r>
          </a:p>
          <a:p>
            <a:r>
              <a:rPr lang="en-US" dirty="0" smtClean="0"/>
              <a:t>Make sure to </a:t>
            </a:r>
            <a:r>
              <a:rPr lang="en-US" dirty="0" smtClean="0">
                <a:solidFill>
                  <a:srgbClr val="FF0000"/>
                </a:solidFill>
              </a:rPr>
              <a:t>CITE</a:t>
            </a:r>
            <a:r>
              <a:rPr lang="en-US" dirty="0" smtClean="0"/>
              <a:t> the map or the line numbers from the article when using evidence.</a:t>
            </a:r>
          </a:p>
          <a:p>
            <a:r>
              <a:rPr lang="en-US" dirty="0" smtClean="0"/>
              <a:t>Your assignment is do when we return from break 4/13</a:t>
            </a:r>
            <a:endParaRPr lang="en-US" dirty="0"/>
          </a:p>
        </p:txBody>
      </p:sp>
    </p:spTree>
    <p:extLst>
      <p:ext uri="{BB962C8B-B14F-4D97-AF65-F5344CB8AC3E}">
        <p14:creationId xmlns:p14="http://schemas.microsoft.com/office/powerpoint/2010/main" val="4202315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30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65264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17009</TotalTime>
  <Words>394</Words>
  <Application>Microsoft Office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Constantia</vt:lpstr>
      <vt:lpstr>Wingdings</vt:lpstr>
      <vt:lpstr>Wingdings 2</vt:lpstr>
      <vt:lpstr>Flow</vt:lpstr>
      <vt:lpstr>Resources in the Middle East</vt:lpstr>
      <vt:lpstr>Instructions</vt:lpstr>
      <vt:lpstr>Text Dependent Questions</vt:lpstr>
      <vt:lpstr>Text Dependent Questions</vt:lpstr>
      <vt:lpstr>Text Dependent Questions</vt:lpstr>
      <vt:lpstr>Text Dependent Questions</vt:lpstr>
      <vt:lpstr>Assessment </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dc:creator>
  <cp:lastModifiedBy>Anderson, Katie</cp:lastModifiedBy>
  <cp:revision>7</cp:revision>
  <dcterms:created xsi:type="dcterms:W3CDTF">2015-03-22T23:27:45Z</dcterms:created>
  <dcterms:modified xsi:type="dcterms:W3CDTF">2015-04-28T15:13:46Z</dcterms:modified>
</cp:coreProperties>
</file>