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72" r:id="rId2"/>
  </p:sldMasterIdLst>
  <p:notesMasterIdLst>
    <p:notesMasterId r:id="rId34"/>
  </p:notesMasterIdLst>
  <p:sldIdLst>
    <p:sldId id="256" r:id="rId3"/>
    <p:sldId id="262" r:id="rId4"/>
    <p:sldId id="261" r:id="rId5"/>
    <p:sldId id="257" r:id="rId6"/>
    <p:sldId id="258" r:id="rId7"/>
    <p:sldId id="260" r:id="rId8"/>
    <p:sldId id="296" r:id="rId9"/>
    <p:sldId id="263" r:id="rId10"/>
    <p:sldId id="269" r:id="rId11"/>
    <p:sldId id="264" r:id="rId12"/>
    <p:sldId id="275" r:id="rId13"/>
    <p:sldId id="283" r:id="rId14"/>
    <p:sldId id="270" r:id="rId15"/>
    <p:sldId id="271" r:id="rId16"/>
    <p:sldId id="273" r:id="rId17"/>
    <p:sldId id="285" r:id="rId18"/>
    <p:sldId id="274" r:id="rId19"/>
    <p:sldId id="277" r:id="rId20"/>
    <p:sldId id="284" r:id="rId21"/>
    <p:sldId id="266" r:id="rId22"/>
    <p:sldId id="268" r:id="rId23"/>
    <p:sldId id="294" r:id="rId24"/>
    <p:sldId id="280" r:id="rId25"/>
    <p:sldId id="289" r:id="rId26"/>
    <p:sldId id="276" r:id="rId27"/>
    <p:sldId id="290" r:id="rId28"/>
    <p:sldId id="286" r:id="rId29"/>
    <p:sldId id="291" r:id="rId30"/>
    <p:sldId id="288" r:id="rId31"/>
    <p:sldId id="279" r:id="rId32"/>
    <p:sldId id="27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8821" autoAdjust="0"/>
  </p:normalViewPr>
  <p:slideViewPr>
    <p:cSldViewPr snapToGrid="0">
      <p:cViewPr varScale="1">
        <p:scale>
          <a:sx n="79" d="100"/>
          <a:sy n="79" d="100"/>
        </p:scale>
        <p:origin x="61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E2C70-93AD-4C89-8ED6-38A5655C8542}" type="datetimeFigureOut">
              <a:rPr lang="en-US"/>
              <a:t>11/19/2015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14B69-A05D-41A2-ACF4-122B9D06C1EA}" type="slidenum">
              <a:rPr lang="en-US"/>
              <a:t>‹#›</a:t>
            </a:fld>
            <a:endParaRPr lang="en-US"/>
          </a:p>
        </p:txBody>
      </p:sp>
    </p:spTree>
    <p:extLst>
      <p:ext uri="{BB962C8B-B14F-4D97-AF65-F5344CB8AC3E}">
        <p14:creationId xmlns:p14="http://schemas.microsoft.com/office/powerpoint/2010/main" val="354822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ritannica.com/topic/histor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14B69-A05D-41A2-ACF4-122B9D06C1EA}" type="slidenum">
              <a:rPr lang="en-US"/>
              <a:t>1</a:t>
            </a:fld>
            <a:endParaRPr lang="en-US"/>
          </a:p>
        </p:txBody>
      </p:sp>
    </p:spTree>
    <p:extLst>
      <p:ext uri="{BB962C8B-B14F-4D97-AF65-F5344CB8AC3E}">
        <p14:creationId xmlns:p14="http://schemas.microsoft.com/office/powerpoint/2010/main" val="64142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14B69-A05D-41A2-ACF4-122B9D06C1EA}" type="slidenum">
              <a:rPr lang="en-US"/>
              <a:t>2</a:t>
            </a:fld>
            <a:endParaRPr lang="en-US"/>
          </a:p>
        </p:txBody>
      </p:sp>
    </p:spTree>
    <p:extLst>
      <p:ext uri="{BB962C8B-B14F-4D97-AF65-F5344CB8AC3E}">
        <p14:creationId xmlns:p14="http://schemas.microsoft.com/office/powerpoint/2010/main" val="2649061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14B69-A05D-41A2-ACF4-122B9D06C1EA}" type="slidenum">
              <a:rPr lang="en-US"/>
              <a:t>3</a:t>
            </a:fld>
            <a:endParaRPr lang="en-US"/>
          </a:p>
        </p:txBody>
      </p:sp>
    </p:spTree>
    <p:extLst>
      <p:ext uri="{BB962C8B-B14F-4D97-AF65-F5344CB8AC3E}">
        <p14:creationId xmlns:p14="http://schemas.microsoft.com/office/powerpoint/2010/main" val="197322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14B69-A05D-41A2-ACF4-122B9D06C1EA}" type="slidenum">
              <a:rPr lang="en-US"/>
              <a:t>4</a:t>
            </a:fld>
            <a:endParaRPr lang="en-US"/>
          </a:p>
        </p:txBody>
      </p:sp>
    </p:spTree>
    <p:extLst>
      <p:ext uri="{BB962C8B-B14F-4D97-AF65-F5344CB8AC3E}">
        <p14:creationId xmlns:p14="http://schemas.microsoft.com/office/powerpoint/2010/main" val="236149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14B69-A05D-41A2-ACF4-122B9D06C1EA}" type="slidenum">
              <a:rPr lang="en-US"/>
              <a:t>5</a:t>
            </a:fld>
            <a:endParaRPr lang="en-US"/>
          </a:p>
        </p:txBody>
      </p:sp>
    </p:spTree>
    <p:extLst>
      <p:ext uri="{BB962C8B-B14F-4D97-AF65-F5344CB8AC3E}">
        <p14:creationId xmlns:p14="http://schemas.microsoft.com/office/powerpoint/2010/main" val="398564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14B69-A05D-41A2-ACF4-122B9D06C1EA}" type="slidenum">
              <a:rPr lang="en-US"/>
              <a:t>6</a:t>
            </a:fld>
            <a:endParaRPr lang="en-US"/>
          </a:p>
        </p:txBody>
      </p:sp>
    </p:spTree>
    <p:extLst>
      <p:ext uri="{BB962C8B-B14F-4D97-AF65-F5344CB8AC3E}">
        <p14:creationId xmlns:p14="http://schemas.microsoft.com/office/powerpoint/2010/main" val="514908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We All Live With: Norman Rockwell,</a:t>
            </a:r>
            <a:r>
              <a:rPr lang="en-US" baseline="0" dirty="0" smtClean="0"/>
              <a:t> 1964</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314B69-A05D-41A2-ACF4-122B9D06C1EA}" type="slidenum">
              <a:rPr lang="en-US" smtClean="0"/>
              <a:t>18</a:t>
            </a:fld>
            <a:endParaRPr lang="en-US"/>
          </a:p>
        </p:txBody>
      </p:sp>
    </p:spTree>
    <p:extLst>
      <p:ext uri="{BB962C8B-B14F-4D97-AF65-F5344CB8AC3E}">
        <p14:creationId xmlns:p14="http://schemas.microsoft.com/office/powerpoint/2010/main" val="122154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Historiography,</a:t>
            </a:r>
            <a:r>
              <a:rPr lang="en-US" sz="1200" b="0" i="0" kern="1200" dirty="0" smtClean="0">
                <a:solidFill>
                  <a:schemeClr val="tx1"/>
                </a:solidFill>
                <a:effectLst/>
                <a:latin typeface="+mn-lt"/>
                <a:ea typeface="+mn-ea"/>
                <a:cs typeface="+mn-cs"/>
              </a:rPr>
              <a:t> the writing of </a:t>
            </a:r>
            <a:r>
              <a:rPr lang="en-US" sz="1200" b="0" i="0" u="none" strike="noStrike" kern="1200" dirty="0" smtClean="0">
                <a:solidFill>
                  <a:schemeClr val="tx1"/>
                </a:solidFill>
                <a:effectLst/>
                <a:latin typeface="+mn-lt"/>
                <a:ea typeface="+mn-ea"/>
                <a:cs typeface="+mn-cs"/>
                <a:hlinkClick r:id="rId3"/>
              </a:rPr>
              <a:t>history</a:t>
            </a:r>
            <a:r>
              <a:rPr lang="en-US" sz="1200" b="0" i="0" kern="1200" dirty="0" smtClean="0">
                <a:solidFill>
                  <a:schemeClr val="tx1"/>
                </a:solidFill>
                <a:effectLst/>
                <a:latin typeface="+mn-lt"/>
                <a:ea typeface="+mn-ea"/>
                <a:cs typeface="+mn-cs"/>
              </a:rPr>
              <a:t>, especially the writing of history based on the critical examination of sources, the selection of particular details from the authentic materials in those sources, and the synthesis of those details into a narrative that stands the test of critical examination. The term historiography also refers to the theory and </a:t>
            </a:r>
            <a:r>
              <a:rPr lang="en-US" sz="1200" b="0" i="0" u="none" strike="noStrike" kern="1200" dirty="0" smtClean="0">
                <a:solidFill>
                  <a:schemeClr val="tx1"/>
                </a:solidFill>
                <a:effectLst/>
                <a:latin typeface="+mn-lt"/>
                <a:ea typeface="+mn-ea"/>
                <a:cs typeface="+mn-cs"/>
                <a:hlinkClick r:id="rId3"/>
              </a:rPr>
              <a:t>history</a:t>
            </a:r>
            <a:r>
              <a:rPr lang="en-US" sz="1200" b="0" i="0" kern="1200" dirty="0" smtClean="0">
                <a:solidFill>
                  <a:schemeClr val="tx1"/>
                </a:solidFill>
                <a:effectLst/>
                <a:latin typeface="+mn-lt"/>
                <a:ea typeface="+mn-ea"/>
                <a:cs typeface="+mn-cs"/>
              </a:rPr>
              <a:t> of historical writing.</a:t>
            </a:r>
            <a:endParaRPr lang="en-US" dirty="0"/>
          </a:p>
        </p:txBody>
      </p:sp>
      <p:sp>
        <p:nvSpPr>
          <p:cNvPr id="4" name="Slide Number Placeholder 3"/>
          <p:cNvSpPr>
            <a:spLocks noGrp="1"/>
          </p:cNvSpPr>
          <p:nvPr>
            <p:ph type="sldNum" sz="quarter" idx="10"/>
          </p:nvPr>
        </p:nvSpPr>
        <p:spPr/>
        <p:txBody>
          <a:bodyPr/>
          <a:lstStyle/>
          <a:p>
            <a:fld id="{DF314B69-A05D-41A2-ACF4-122B9D06C1EA}" type="slidenum">
              <a:rPr lang="en-US" smtClean="0"/>
              <a:t>21</a:t>
            </a:fld>
            <a:endParaRPr lang="en-US"/>
          </a:p>
        </p:txBody>
      </p:sp>
    </p:spTree>
    <p:extLst>
      <p:ext uri="{BB962C8B-B14F-4D97-AF65-F5344CB8AC3E}">
        <p14:creationId xmlns:p14="http://schemas.microsoft.com/office/powerpoint/2010/main" val="46949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11/19/2015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033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800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11/19/2015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326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340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832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344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109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686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25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273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50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0965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316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136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2463DD-6B99-4E0B-8FDF-93CDF69440C7}" type="datetimeFigureOut">
              <a:rPr lang="en-US">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7F370B-9A30-4CAA-B634-A4CDA345C3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55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11/19/2015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303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377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088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11/19/2015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969282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535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11/19/2015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249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174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11/19/2015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81540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02463DD-6B99-4E0B-8FDF-93CDF69440C7}" type="datetimeFigureOut">
              <a:rPr lang="en-US" smtClean="0">
                <a:solidFill>
                  <a:prstClr val="black">
                    <a:tint val="75000"/>
                  </a:prstClr>
                </a:solidFill>
              </a:rPr>
              <a:pPr defTabSz="914400"/>
              <a:t>11/19/2015</a:t>
            </a:fld>
            <a:endParaRPr lang="en-US" smtClean="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D7F370B-9A30-4CAA-B634-A4CDA345C370}" type="slidenum">
              <a:rPr lang="en-US" smtClean="0">
                <a:solidFill>
                  <a:prstClr val="black">
                    <a:tint val="75000"/>
                  </a:prstClr>
                </a:solidFill>
              </a:rPr>
              <a:pPr defTabSz="914400"/>
              <a:t>‹#›</a:t>
            </a:fld>
            <a:endParaRPr lang="en-US" smtClean="0">
              <a:solidFill>
                <a:prstClr val="black">
                  <a:tint val="75000"/>
                </a:prstClr>
              </a:solidFill>
            </a:endParaRPr>
          </a:p>
        </p:txBody>
      </p:sp>
    </p:spTree>
    <p:extLst>
      <p:ext uri="{BB962C8B-B14F-4D97-AF65-F5344CB8AC3E}">
        <p14:creationId xmlns:p14="http://schemas.microsoft.com/office/powerpoint/2010/main" val="38797146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sheg.stanford.edu/" TargetMode="External"/><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jroberts@washoeschools.net" TargetMode="Externa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hyperlink" Target="http://www.projecttahoe.org/" TargetMode="External"/><Relationship Id="rId4" Type="http://schemas.openxmlformats.org/officeDocument/2006/relationships/hyperlink" Target="mailto:kmanderson@washoeschools.ne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acheivethecore.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Heightening Visual Literacy		</a:t>
            </a:r>
            <a:endParaRPr lang="en-US" dirty="0"/>
          </a:p>
        </p:txBody>
      </p:sp>
      <p:sp>
        <p:nvSpPr>
          <p:cNvPr id="3" name="Subtitle 2"/>
          <p:cNvSpPr>
            <a:spLocks noGrp="1"/>
          </p:cNvSpPr>
          <p:nvPr>
            <p:ph type="subTitle" idx="1"/>
          </p:nvPr>
        </p:nvSpPr>
        <p:spPr/>
        <p:txBody>
          <a:bodyPr>
            <a:normAutofit/>
          </a:bodyPr>
          <a:lstStyle/>
          <a:p>
            <a:r>
              <a:rPr lang="en-US" dirty="0" smtClean="0"/>
              <a:t>Using Art as Text in U.S. History</a:t>
            </a:r>
            <a:endParaRPr lang="en-US" dirty="0"/>
          </a:p>
        </p:txBody>
      </p:sp>
    </p:spTree>
    <p:extLst>
      <p:ext uri="{BB962C8B-B14F-4D97-AF65-F5344CB8AC3E}">
        <p14:creationId xmlns:p14="http://schemas.microsoft.com/office/powerpoint/2010/main" val="37893189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Literacy and the CCSS </a:t>
            </a:r>
            <a:endParaRPr lang="en-US" dirty="0"/>
          </a:p>
        </p:txBody>
      </p:sp>
      <p:sp>
        <p:nvSpPr>
          <p:cNvPr id="3" name="Content Placeholder 2"/>
          <p:cNvSpPr>
            <a:spLocks noGrp="1"/>
          </p:cNvSpPr>
          <p:nvPr>
            <p:ph idx="1"/>
          </p:nvPr>
        </p:nvSpPr>
        <p:spPr>
          <a:xfrm>
            <a:off x="581192" y="2029217"/>
            <a:ext cx="11029615" cy="5029200"/>
          </a:xfrm>
        </p:spPr>
        <p:txBody>
          <a:bodyPr>
            <a:normAutofit fontScale="85000" lnSpcReduction="10000"/>
          </a:bodyPr>
          <a:lstStyle/>
          <a:p>
            <a:r>
              <a:rPr lang="en-US" sz="3000" u="sng" dirty="0" smtClean="0">
                <a:solidFill>
                  <a:schemeClr val="tx1"/>
                </a:solidFill>
              </a:rPr>
              <a:t>Reading Standard 1:</a:t>
            </a:r>
            <a:r>
              <a:rPr lang="en-US" sz="3000" dirty="0" smtClean="0">
                <a:solidFill>
                  <a:schemeClr val="tx1"/>
                </a:solidFill>
              </a:rPr>
              <a:t> Read closely to determine what the text says explicitly and to make logical inferences from it; cite specific textual evidence when writing or speaking to support conclusions drawn from text.  </a:t>
            </a:r>
          </a:p>
          <a:p>
            <a:pPr marL="0" indent="0">
              <a:buNone/>
            </a:pPr>
            <a:endParaRPr lang="en-US" sz="3000" u="sng" dirty="0" smtClean="0">
              <a:solidFill>
                <a:schemeClr val="tx1"/>
              </a:solidFill>
            </a:endParaRPr>
          </a:p>
          <a:p>
            <a:r>
              <a:rPr lang="en-US" sz="3000" u="sng" dirty="0" smtClean="0">
                <a:solidFill>
                  <a:schemeClr val="tx1"/>
                </a:solidFill>
              </a:rPr>
              <a:t>Reading Standard 2:</a:t>
            </a:r>
            <a:r>
              <a:rPr lang="en-US" sz="3000" dirty="0" smtClean="0">
                <a:solidFill>
                  <a:schemeClr val="tx1"/>
                </a:solidFill>
              </a:rPr>
              <a:t> Determine central ideas or themes of a text and analyze their development; summarize the key supporting details and ideas.   </a:t>
            </a:r>
          </a:p>
          <a:p>
            <a:pPr marL="0" indent="0">
              <a:buNone/>
            </a:pPr>
            <a:endParaRPr lang="en-US" sz="3000" u="sng" dirty="0" smtClean="0">
              <a:solidFill>
                <a:schemeClr val="tx1"/>
              </a:solidFill>
            </a:endParaRPr>
          </a:p>
          <a:p>
            <a:r>
              <a:rPr lang="en-US" sz="3000" u="sng" dirty="0" smtClean="0">
                <a:solidFill>
                  <a:schemeClr val="tx1"/>
                </a:solidFill>
              </a:rPr>
              <a:t>Writing Standard 1</a:t>
            </a:r>
            <a:r>
              <a:rPr lang="en-US" sz="3000" dirty="0" smtClean="0">
                <a:solidFill>
                  <a:schemeClr val="tx1"/>
                </a:solidFill>
              </a:rPr>
              <a:t>: Write argument to support claims in an analysis of substantive topics or texts, using valid reasoning and relevant and sufficient evidence.</a:t>
            </a:r>
          </a:p>
          <a:p>
            <a:pPr marL="630000" lvl="2" indent="0">
              <a:buNone/>
            </a:pPr>
            <a:r>
              <a:rPr lang="en-US" dirty="0" smtClean="0"/>
              <a:t> </a:t>
            </a:r>
          </a:p>
          <a:p>
            <a:endParaRPr lang="en-US" dirty="0"/>
          </a:p>
        </p:txBody>
      </p:sp>
    </p:spTree>
    <p:extLst>
      <p:ext uri="{BB962C8B-B14F-4D97-AF65-F5344CB8AC3E}">
        <p14:creationId xmlns:p14="http://schemas.microsoft.com/office/powerpoint/2010/main" val="2306419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767" y="917257"/>
            <a:ext cx="7003387" cy="54030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Cloud 3"/>
          <p:cNvSpPr/>
          <p:nvPr/>
        </p:nvSpPr>
        <p:spPr>
          <a:xfrm>
            <a:off x="6664960" y="3810000"/>
            <a:ext cx="4775200" cy="2804160"/>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A </a:t>
            </a:r>
            <a:r>
              <a:rPr lang="en-US" sz="2400" i="1" dirty="0" smtClean="0"/>
              <a:t>super</a:t>
            </a:r>
            <a:r>
              <a:rPr lang="en-US" sz="2400" dirty="0" smtClean="0"/>
              <a:t> simple, easily adaptable, reproducible, template…  </a:t>
            </a:r>
            <a:endParaRPr lang="en-US" sz="2400" dirty="0"/>
          </a:p>
        </p:txBody>
      </p:sp>
    </p:spTree>
    <p:extLst>
      <p:ext uri="{BB962C8B-B14F-4D97-AF65-F5344CB8AC3E}">
        <p14:creationId xmlns:p14="http://schemas.microsoft.com/office/powerpoint/2010/main" val="1763271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a:t>
            </a:r>
            <a:endParaRPr lang="en-US" dirty="0"/>
          </a:p>
        </p:txBody>
      </p:sp>
      <p:sp>
        <p:nvSpPr>
          <p:cNvPr id="3" name="Text Placeholder 2"/>
          <p:cNvSpPr>
            <a:spLocks noGrp="1"/>
          </p:cNvSpPr>
          <p:nvPr>
            <p:ph type="body" idx="1"/>
          </p:nvPr>
        </p:nvSpPr>
        <p:spPr/>
        <p:txBody>
          <a:bodyPr/>
          <a:lstStyle/>
          <a:p>
            <a:r>
              <a:rPr lang="en-US" dirty="0" smtClean="0"/>
              <a:t>American Progress, John </a:t>
            </a:r>
            <a:r>
              <a:rPr lang="en-US" dirty="0" err="1" smtClean="0"/>
              <a:t>Gast</a:t>
            </a:r>
            <a:r>
              <a:rPr lang="en-US" dirty="0" smtClean="0"/>
              <a:t>, 1872</a:t>
            </a:r>
            <a:endParaRPr lang="en-US" dirty="0"/>
          </a:p>
        </p:txBody>
      </p:sp>
    </p:spTree>
    <p:extLst>
      <p:ext uri="{BB962C8B-B14F-4D97-AF65-F5344CB8AC3E}">
        <p14:creationId xmlns:p14="http://schemas.microsoft.com/office/powerpoint/2010/main" val="2176476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The Process:  What Students Do</a:t>
            </a:r>
            <a:endParaRPr lang="en-US" dirty="0"/>
          </a:p>
        </p:txBody>
      </p:sp>
      <p:pic>
        <p:nvPicPr>
          <p:cNvPr id="6" name="Picture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6922" y="2143925"/>
            <a:ext cx="5269478" cy="3931198"/>
          </a:xfrm>
        </p:spPr>
      </p:pic>
      <p:sp>
        <p:nvSpPr>
          <p:cNvPr id="5" name="Text Placeholder 4"/>
          <p:cNvSpPr>
            <a:spLocks noGrp="1"/>
          </p:cNvSpPr>
          <p:nvPr>
            <p:ph type="body" sz="half" idx="4294967295"/>
          </p:nvPr>
        </p:nvSpPr>
        <p:spPr>
          <a:xfrm>
            <a:off x="172719" y="1808480"/>
            <a:ext cx="6644203" cy="5049519"/>
          </a:xfrm>
        </p:spPr>
        <p:txBody>
          <a:bodyPr>
            <a:noAutofit/>
          </a:bodyPr>
          <a:lstStyle/>
          <a:p>
            <a:endParaRPr lang="en-US" u="sng" dirty="0" smtClean="0">
              <a:solidFill>
                <a:schemeClr val="accent1"/>
              </a:solidFill>
            </a:endParaRPr>
          </a:p>
          <a:p>
            <a:r>
              <a:rPr lang="en-US" sz="2000" u="sng" dirty="0" smtClean="0">
                <a:solidFill>
                  <a:schemeClr val="accent1"/>
                </a:solidFill>
              </a:rPr>
              <a:t>Step </a:t>
            </a:r>
            <a:r>
              <a:rPr lang="en-US" sz="2000" u="sng" dirty="0">
                <a:solidFill>
                  <a:schemeClr val="accent1"/>
                </a:solidFill>
              </a:rPr>
              <a:t>1</a:t>
            </a:r>
            <a:r>
              <a:rPr lang="en-US" sz="2000" dirty="0">
                <a:solidFill>
                  <a:schemeClr val="accent1"/>
                </a:solidFill>
              </a:rPr>
              <a:t>:  </a:t>
            </a:r>
            <a:r>
              <a:rPr lang="en-US" sz="2000" dirty="0" smtClean="0">
                <a:solidFill>
                  <a:schemeClr val="accent1"/>
                </a:solidFill>
              </a:rPr>
              <a:t>Silently examine the image for1 minute.</a:t>
            </a:r>
            <a:endParaRPr lang="en-US" sz="2000" dirty="0">
              <a:solidFill>
                <a:schemeClr val="accent1"/>
              </a:solidFill>
            </a:endParaRPr>
          </a:p>
          <a:p>
            <a:r>
              <a:rPr lang="en-US" sz="2000" u="sng" dirty="0">
                <a:solidFill>
                  <a:schemeClr val="accent1"/>
                </a:solidFill>
              </a:rPr>
              <a:t>Step 2</a:t>
            </a:r>
            <a:r>
              <a:rPr lang="en-US" sz="2000" dirty="0">
                <a:solidFill>
                  <a:schemeClr val="accent1"/>
                </a:solidFill>
              </a:rPr>
              <a:t>:  </a:t>
            </a:r>
            <a:r>
              <a:rPr lang="en-US" sz="2000" dirty="0" smtClean="0">
                <a:solidFill>
                  <a:schemeClr val="accent1"/>
                </a:solidFill>
              </a:rPr>
              <a:t>“What I See”</a:t>
            </a:r>
          </a:p>
          <a:p>
            <a:pPr lvl="1"/>
            <a:r>
              <a:rPr lang="en-US" sz="1800" dirty="0" smtClean="0">
                <a:solidFill>
                  <a:schemeClr val="accent1"/>
                </a:solidFill>
              </a:rPr>
              <a:t>In the first column, make </a:t>
            </a:r>
            <a:r>
              <a:rPr lang="en-US" sz="1800" dirty="0">
                <a:solidFill>
                  <a:schemeClr val="accent1"/>
                </a:solidFill>
              </a:rPr>
              <a:t>a list of all evidence (details) you notice in the image.  </a:t>
            </a:r>
          </a:p>
          <a:p>
            <a:r>
              <a:rPr lang="en-US" sz="2000" u="sng" dirty="0" smtClean="0">
                <a:solidFill>
                  <a:schemeClr val="accent1"/>
                </a:solidFill>
              </a:rPr>
              <a:t>Step </a:t>
            </a:r>
            <a:r>
              <a:rPr lang="en-US" sz="2000" u="sng" dirty="0">
                <a:solidFill>
                  <a:schemeClr val="accent1"/>
                </a:solidFill>
              </a:rPr>
              <a:t>3</a:t>
            </a:r>
            <a:r>
              <a:rPr lang="en-US" sz="2000" dirty="0">
                <a:solidFill>
                  <a:schemeClr val="accent1"/>
                </a:solidFill>
              </a:rPr>
              <a:t>:  Circle 3-4 pieces of evidence that seem to work together.  </a:t>
            </a:r>
          </a:p>
          <a:p>
            <a:r>
              <a:rPr lang="en-US" sz="2000" u="sng" dirty="0" smtClean="0">
                <a:solidFill>
                  <a:schemeClr val="accent1"/>
                </a:solidFill>
              </a:rPr>
              <a:t>Step </a:t>
            </a:r>
            <a:r>
              <a:rPr lang="en-US" sz="2000" u="sng" dirty="0">
                <a:solidFill>
                  <a:schemeClr val="accent1"/>
                </a:solidFill>
              </a:rPr>
              <a:t>4</a:t>
            </a:r>
            <a:r>
              <a:rPr lang="en-US" sz="2000" dirty="0">
                <a:solidFill>
                  <a:schemeClr val="accent1"/>
                </a:solidFill>
              </a:rPr>
              <a:t>:   </a:t>
            </a:r>
            <a:r>
              <a:rPr lang="en-US" sz="2000" dirty="0" smtClean="0">
                <a:solidFill>
                  <a:schemeClr val="accent1"/>
                </a:solidFill>
              </a:rPr>
              <a:t>“What I Think”</a:t>
            </a:r>
          </a:p>
          <a:p>
            <a:pPr lvl="1"/>
            <a:r>
              <a:rPr lang="en-US" sz="1800" dirty="0" smtClean="0">
                <a:solidFill>
                  <a:schemeClr val="accent1"/>
                </a:solidFill>
              </a:rPr>
              <a:t>Now</a:t>
            </a:r>
            <a:r>
              <a:rPr lang="en-US" sz="1800" dirty="0">
                <a:solidFill>
                  <a:schemeClr val="accent1"/>
                </a:solidFill>
              </a:rPr>
              <a:t>, </a:t>
            </a:r>
            <a:r>
              <a:rPr lang="en-US" sz="1800" dirty="0" smtClean="0">
                <a:solidFill>
                  <a:schemeClr val="accent1"/>
                </a:solidFill>
              </a:rPr>
              <a:t>in the middle column, write </a:t>
            </a:r>
            <a:r>
              <a:rPr lang="en-US" sz="1800" dirty="0">
                <a:solidFill>
                  <a:schemeClr val="accent1"/>
                </a:solidFill>
              </a:rPr>
              <a:t>a claim </a:t>
            </a:r>
            <a:r>
              <a:rPr lang="en-US" sz="1800" dirty="0" smtClean="0">
                <a:solidFill>
                  <a:schemeClr val="accent1"/>
                </a:solidFill>
              </a:rPr>
              <a:t>based </a:t>
            </a:r>
            <a:r>
              <a:rPr lang="en-US" sz="1800" dirty="0">
                <a:solidFill>
                  <a:schemeClr val="accent1"/>
                </a:solidFill>
              </a:rPr>
              <a:t>upon three pieces of evidence you linked together.</a:t>
            </a:r>
          </a:p>
          <a:p>
            <a:r>
              <a:rPr lang="en-US" sz="2000" u="sng" dirty="0" smtClean="0">
                <a:solidFill>
                  <a:schemeClr val="accent1"/>
                </a:solidFill>
              </a:rPr>
              <a:t>Step </a:t>
            </a:r>
            <a:r>
              <a:rPr lang="en-US" sz="2000" u="sng" dirty="0">
                <a:solidFill>
                  <a:schemeClr val="accent1"/>
                </a:solidFill>
              </a:rPr>
              <a:t>5</a:t>
            </a:r>
            <a:r>
              <a:rPr lang="en-US" sz="2000" dirty="0">
                <a:solidFill>
                  <a:schemeClr val="accent1"/>
                </a:solidFill>
              </a:rPr>
              <a:t>: </a:t>
            </a:r>
            <a:r>
              <a:rPr lang="en-US" sz="2000" dirty="0" smtClean="0">
                <a:solidFill>
                  <a:schemeClr val="accent1"/>
                </a:solidFill>
              </a:rPr>
              <a:t>“How I Know” </a:t>
            </a:r>
          </a:p>
          <a:p>
            <a:pPr lvl="1"/>
            <a:r>
              <a:rPr lang="en-US" sz="1800" dirty="0" smtClean="0">
                <a:solidFill>
                  <a:schemeClr val="accent1"/>
                </a:solidFill>
              </a:rPr>
              <a:t>In the column on the  right, </a:t>
            </a:r>
            <a:r>
              <a:rPr lang="en-US" sz="1800" dirty="0">
                <a:solidFill>
                  <a:schemeClr val="accent1"/>
                </a:solidFill>
              </a:rPr>
              <a:t>u</a:t>
            </a:r>
            <a:r>
              <a:rPr lang="en-US" sz="1800" dirty="0" smtClean="0">
                <a:solidFill>
                  <a:schemeClr val="accent1"/>
                </a:solidFill>
              </a:rPr>
              <a:t>se </a:t>
            </a:r>
            <a:r>
              <a:rPr lang="en-US" sz="1800" dirty="0">
                <a:solidFill>
                  <a:schemeClr val="accent1"/>
                </a:solidFill>
              </a:rPr>
              <a:t>reasoning to explain how the evidence you selected clearly supports your claim.  </a:t>
            </a:r>
          </a:p>
          <a:p>
            <a:endParaRPr lang="en-US" sz="2400" dirty="0">
              <a:solidFill>
                <a:schemeClr val="accent1"/>
              </a:solidFill>
            </a:endParaRPr>
          </a:p>
        </p:txBody>
      </p:sp>
    </p:spTree>
    <p:extLst>
      <p:ext uri="{BB962C8B-B14F-4D97-AF65-F5344CB8AC3E}">
        <p14:creationId xmlns:p14="http://schemas.microsoft.com/office/powerpoint/2010/main" val="813913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737" y="655320"/>
            <a:ext cx="8083864" cy="603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92480" y="983586"/>
            <a:ext cx="2580640" cy="5374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solidFill>
              </a:rPr>
              <a:t>American </a:t>
            </a:r>
            <a:r>
              <a:rPr lang="en-US" sz="2400" i="1" dirty="0" smtClean="0">
                <a:solidFill>
                  <a:schemeClr val="bg1"/>
                </a:solidFill>
              </a:rPr>
              <a:t>Progress</a:t>
            </a:r>
            <a:endParaRPr lang="en-US" sz="2400" dirty="0">
              <a:solidFill>
                <a:schemeClr val="bg1"/>
              </a:solidFill>
            </a:endParaRPr>
          </a:p>
          <a:p>
            <a:pPr algn="ctr"/>
            <a:endParaRPr lang="en-US" sz="2400" dirty="0" smtClean="0">
              <a:solidFill>
                <a:schemeClr val="bg1"/>
              </a:solidFill>
            </a:endParaRPr>
          </a:p>
          <a:p>
            <a:pPr algn="ctr"/>
            <a:r>
              <a:rPr lang="en-US" sz="2000" dirty="0" smtClean="0"/>
              <a:t>John </a:t>
            </a:r>
            <a:r>
              <a:rPr lang="en-US" sz="2000" dirty="0" err="1"/>
              <a:t>Gast</a:t>
            </a:r>
            <a:r>
              <a:rPr lang="en-US" sz="2000" dirty="0"/>
              <a:t>, </a:t>
            </a:r>
            <a:endParaRPr lang="en-US" sz="2000" dirty="0" smtClean="0"/>
          </a:p>
          <a:p>
            <a:pPr algn="ctr"/>
            <a:r>
              <a:rPr lang="en-US" sz="2000" dirty="0" smtClean="0"/>
              <a:t>1872</a:t>
            </a:r>
            <a:endParaRPr lang="en-US" sz="2400" dirty="0"/>
          </a:p>
        </p:txBody>
      </p:sp>
    </p:spTree>
    <p:extLst>
      <p:ext uri="{BB962C8B-B14F-4D97-AF65-F5344CB8AC3E}">
        <p14:creationId xmlns:p14="http://schemas.microsoft.com/office/powerpoint/2010/main" val="499267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1675"/>
            <a:ext cx="11029950" cy="1014413"/>
          </a:xfrm>
        </p:spPr>
        <p:txBody>
          <a:bodyPr/>
          <a:lstStyle/>
          <a:p>
            <a:r>
              <a:rPr lang="en-US" dirty="0"/>
              <a:t> </a:t>
            </a:r>
            <a:r>
              <a:rPr lang="en-US" dirty="0" smtClean="0"/>
              <a:t>An Example: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78238205"/>
              </p:ext>
            </p:extLst>
          </p:nvPr>
        </p:nvGraphicFramePr>
        <p:xfrm>
          <a:off x="1737361" y="833120"/>
          <a:ext cx="9731550" cy="5201920"/>
        </p:xfrm>
        <a:graphic>
          <a:graphicData uri="http://schemas.openxmlformats.org/drawingml/2006/table">
            <a:tbl>
              <a:tblPr firstRow="1" bandRow="1">
                <a:tableStyleId>{5C22544A-7EE6-4342-B048-85BDC9FD1C3A}</a:tableStyleId>
              </a:tblPr>
              <a:tblGrid>
                <a:gridCol w="3505848"/>
                <a:gridCol w="2159540"/>
                <a:gridCol w="4066162"/>
              </a:tblGrid>
              <a:tr h="885776">
                <a:tc>
                  <a:txBody>
                    <a:bodyPr/>
                    <a:lstStyle/>
                    <a:p>
                      <a:pPr algn="ctr"/>
                      <a:r>
                        <a:rPr lang="en-US" dirty="0" smtClean="0"/>
                        <a:t>Evidence</a:t>
                      </a:r>
                    </a:p>
                    <a:p>
                      <a:pPr algn="ctr"/>
                      <a:r>
                        <a:rPr lang="en-US" dirty="0" smtClean="0"/>
                        <a:t>“What</a:t>
                      </a:r>
                      <a:r>
                        <a:rPr lang="en-US" baseline="0" dirty="0" smtClean="0"/>
                        <a:t> I see”</a:t>
                      </a:r>
                      <a:endParaRPr lang="en-US" dirty="0"/>
                    </a:p>
                  </a:txBody>
                  <a:tcPr/>
                </a:tc>
                <a:tc>
                  <a:txBody>
                    <a:bodyPr/>
                    <a:lstStyle/>
                    <a:p>
                      <a:pPr algn="ctr"/>
                      <a:r>
                        <a:rPr lang="en-US" dirty="0" smtClean="0"/>
                        <a:t>Claims</a:t>
                      </a:r>
                    </a:p>
                    <a:p>
                      <a:pPr algn="ctr"/>
                      <a:r>
                        <a:rPr lang="en-US" dirty="0" smtClean="0"/>
                        <a:t>“What I think”</a:t>
                      </a:r>
                      <a:endParaRPr lang="en-US" dirty="0"/>
                    </a:p>
                  </a:txBody>
                  <a:tcPr/>
                </a:tc>
                <a:tc>
                  <a:txBody>
                    <a:bodyPr/>
                    <a:lstStyle/>
                    <a:p>
                      <a:pPr algn="ctr"/>
                      <a:r>
                        <a:rPr lang="en-US" dirty="0" smtClean="0"/>
                        <a:t>Reasoning</a:t>
                      </a:r>
                    </a:p>
                    <a:p>
                      <a:pPr algn="ctr"/>
                      <a:r>
                        <a:rPr lang="en-US" dirty="0" smtClean="0"/>
                        <a:t>“How I know”</a:t>
                      </a:r>
                      <a:endParaRPr lang="en-US" dirty="0"/>
                    </a:p>
                  </a:txBody>
                  <a:tcPr/>
                </a:tc>
              </a:tr>
              <a:tr h="4316144">
                <a:tc>
                  <a:txBody>
                    <a:bodyPr/>
                    <a:lstStyle/>
                    <a:p>
                      <a:pPr marL="228600" lvl="0" indent="-228600">
                        <a:buAutoNum type="arabicPeriod" startAt="8"/>
                      </a:pPr>
                      <a:r>
                        <a:rPr lang="en-US" sz="1600" kern="1200" dirty="0" smtClean="0">
                          <a:solidFill>
                            <a:schemeClr val="dk1"/>
                          </a:solidFill>
                          <a:effectLst/>
                          <a:latin typeface="+mn-lt"/>
                          <a:ea typeface="+mn-ea"/>
                          <a:cs typeface="+mn-cs"/>
                        </a:rPr>
                        <a:t>Native Americans dressed in traditional clothing, animal skins</a:t>
                      </a:r>
                    </a:p>
                    <a:p>
                      <a:pPr marL="228600" lvl="0" indent="-228600">
                        <a:buAutoNum type="arabicPeriod" startAt="9"/>
                      </a:pPr>
                      <a:r>
                        <a:rPr lang="en-US" sz="1600" kern="1200" dirty="0" smtClean="0">
                          <a:solidFill>
                            <a:schemeClr val="dk1"/>
                          </a:solidFill>
                          <a:effectLst/>
                          <a:latin typeface="+mn-lt"/>
                          <a:ea typeface="+mn-ea"/>
                          <a:cs typeface="+mn-cs"/>
                        </a:rPr>
                        <a:t>NAs travelling by horse and on foot with some belongings.</a:t>
                      </a:r>
                    </a:p>
                    <a:p>
                      <a:pPr marL="228600" lvl="0" indent="-228600">
                        <a:buAutoNum type="arabicPeriod" startAt="10"/>
                      </a:pPr>
                      <a:r>
                        <a:rPr lang="en-US" sz="1600" kern="1200" baseline="0" dirty="0" smtClean="0">
                          <a:solidFill>
                            <a:schemeClr val="dk1"/>
                          </a:solidFill>
                          <a:effectLst/>
                          <a:latin typeface="+mn-lt"/>
                          <a:ea typeface="+mn-ea"/>
                          <a:cs typeface="+mn-cs"/>
                        </a:rPr>
                        <a:t> NAs</a:t>
                      </a:r>
                      <a:r>
                        <a:rPr lang="en-US" sz="1600" kern="1200" dirty="0" smtClean="0">
                          <a:solidFill>
                            <a:schemeClr val="dk1"/>
                          </a:solidFill>
                          <a:effectLst/>
                          <a:latin typeface="+mn-lt"/>
                          <a:ea typeface="+mn-ea"/>
                          <a:cs typeface="+mn-cs"/>
                        </a:rPr>
                        <a:t> moving away from the woman and everything that follows behind.</a:t>
                      </a:r>
                    </a:p>
                    <a:p>
                      <a:pPr marL="228600" lvl="0" indent="-228600">
                        <a:buAutoNum type="arabicPeriod" startAt="11"/>
                      </a:pPr>
                      <a:r>
                        <a:rPr lang="en-US" sz="1600" kern="1200" dirty="0" smtClean="0">
                          <a:solidFill>
                            <a:schemeClr val="dk1"/>
                          </a:solidFill>
                          <a:effectLst/>
                          <a:latin typeface="+mn-lt"/>
                          <a:ea typeface="+mn-ea"/>
                          <a:cs typeface="+mn-cs"/>
                        </a:rPr>
                        <a:t>Buffalo, bears, deer and other wildlife moving away from the woman.  There is no wildlife behind her.</a:t>
                      </a:r>
                    </a:p>
                    <a:p>
                      <a:pPr marL="0" lvl="0" indent="0">
                        <a:buNone/>
                      </a:pPr>
                      <a:endParaRPr lang="en-US" sz="1200" kern="1200" dirty="0" smtClean="0">
                        <a:solidFill>
                          <a:schemeClr val="dk1"/>
                        </a:solidFill>
                        <a:effectLst/>
                        <a:latin typeface="+mn-lt"/>
                        <a:ea typeface="+mn-ea"/>
                        <a:cs typeface="+mn-cs"/>
                      </a:endParaRPr>
                    </a:p>
                    <a:p>
                      <a:endParaRPr lang="en-US" dirty="0"/>
                    </a:p>
                  </a:txBody>
                  <a:tcPr/>
                </a:tc>
                <a:tc>
                  <a:txBody>
                    <a:bodyPr/>
                    <a:lstStyle/>
                    <a:p>
                      <a:endParaRPr lang="en-US" sz="1400" dirty="0" smtClean="0"/>
                    </a:p>
                    <a:p>
                      <a:r>
                        <a:rPr lang="en-US" sz="2000" b="0" dirty="0" smtClean="0"/>
                        <a:t>As settlers</a:t>
                      </a:r>
                      <a:r>
                        <a:rPr lang="en-US" sz="2000" b="0" baseline="0" dirty="0" smtClean="0"/>
                        <a:t> move west, Native Americans and wild animals are being forced from their  traditional homes.  </a:t>
                      </a:r>
                    </a:p>
                    <a:p>
                      <a:r>
                        <a:rPr lang="en-US" sz="1400" baseline="0" dirty="0" smtClean="0"/>
                        <a:t>(8,9,10,11)</a:t>
                      </a:r>
                      <a:endParaRPr lang="en-US" sz="1400" dirty="0"/>
                    </a:p>
                  </a:txBody>
                  <a:tcPr/>
                </a:tc>
                <a:tc>
                  <a:txBody>
                    <a:bodyPr/>
                    <a:lstStyle/>
                    <a:p>
                      <a:pPr marL="342900" marR="0" lvl="0" indent="-342900">
                        <a:lnSpc>
                          <a:spcPct val="115000"/>
                        </a:lnSpc>
                        <a:spcBef>
                          <a:spcPts val="0"/>
                        </a:spcBef>
                        <a:spcAft>
                          <a:spcPts val="0"/>
                        </a:spcAft>
                        <a:buFont typeface="Symbol"/>
                        <a:buChar char=""/>
                      </a:pPr>
                      <a:r>
                        <a:rPr lang="en-US" sz="1600" dirty="0" err="1" smtClean="0">
                          <a:effectLst/>
                          <a:latin typeface="Gill Sans MT" panose="020B0502020104020203" pitchFamily="34" charset="0"/>
                          <a:ea typeface="Calibri"/>
                          <a:cs typeface="Times New Roman"/>
                        </a:rPr>
                        <a:t>Gast’s</a:t>
                      </a:r>
                      <a:r>
                        <a:rPr lang="en-US" sz="1600" dirty="0" smtClean="0">
                          <a:effectLst/>
                          <a:latin typeface="Gill Sans MT" panose="020B0502020104020203" pitchFamily="34" charset="0"/>
                          <a:ea typeface="Calibri"/>
                          <a:cs typeface="Times New Roman"/>
                        </a:rPr>
                        <a:t> painting shows Native Americans travelling by horse and foot, carrying their belongings and looking backwards as though they are fearful of the woman’s presence.  </a:t>
                      </a:r>
                    </a:p>
                    <a:p>
                      <a:pPr marL="342900" marR="0" lvl="0" indent="-342900">
                        <a:lnSpc>
                          <a:spcPct val="115000"/>
                        </a:lnSpc>
                        <a:spcBef>
                          <a:spcPts val="0"/>
                        </a:spcBef>
                        <a:spcAft>
                          <a:spcPts val="1000"/>
                        </a:spcAft>
                        <a:buFont typeface="Symbol"/>
                        <a:buChar char=""/>
                      </a:pPr>
                      <a:r>
                        <a:rPr lang="en-US" sz="1600" dirty="0" smtClean="0">
                          <a:effectLst/>
                          <a:latin typeface="Gill Sans MT" panose="020B0502020104020203" pitchFamily="34" charset="0"/>
                          <a:ea typeface="Calibri"/>
                          <a:cs typeface="Times New Roman"/>
                        </a:rPr>
                        <a:t>In the painting, buffalo, deer, and a bear are shown running away from the woman and everything that follows her.  Animals</a:t>
                      </a:r>
                      <a:r>
                        <a:rPr lang="en-US" sz="1600" baseline="0" dirty="0" smtClean="0">
                          <a:effectLst/>
                          <a:latin typeface="Gill Sans MT" panose="020B0502020104020203" pitchFamily="34" charset="0"/>
                          <a:ea typeface="Calibri"/>
                          <a:cs typeface="Times New Roman"/>
                        </a:rPr>
                        <a:t> run away from things they are afraid of.  </a:t>
                      </a:r>
                      <a:endParaRPr lang="en-US" sz="1600" dirty="0" smtClean="0">
                        <a:effectLst/>
                        <a:latin typeface="Gill Sans MT" panose="020B0502020104020203" pitchFamily="34" charset="0"/>
                        <a:ea typeface="Calibri"/>
                        <a:cs typeface="Times New Roman"/>
                      </a:endParaRPr>
                    </a:p>
                    <a:p>
                      <a:pPr marL="342900" marR="0" lvl="0" indent="-342900">
                        <a:lnSpc>
                          <a:spcPct val="115000"/>
                        </a:lnSpc>
                        <a:spcBef>
                          <a:spcPts val="0"/>
                        </a:spcBef>
                        <a:spcAft>
                          <a:spcPts val="1000"/>
                        </a:spcAft>
                        <a:buFont typeface="Symbol"/>
                        <a:buChar char=""/>
                      </a:pPr>
                      <a:r>
                        <a:rPr lang="en-US" sz="1600" dirty="0" smtClean="0">
                          <a:effectLst/>
                          <a:latin typeface="Gill Sans MT" panose="020B0502020104020203" pitchFamily="34" charset="0"/>
                          <a:ea typeface="Calibri"/>
                          <a:cs typeface="Times New Roman"/>
                        </a:rPr>
                        <a:t>Finally, there are no Native Americans or wild animals behind her.  They have already been removed from the developed part of the landscape. </a:t>
                      </a:r>
                      <a:endParaRPr lang="en-US" sz="1600" dirty="0">
                        <a:latin typeface="Gill Sans MT" panose="020B0502020104020203" pitchFamily="34" charset="0"/>
                      </a:endParaRPr>
                    </a:p>
                  </a:txBody>
                  <a:tcPr/>
                </a:tc>
              </a:tr>
            </a:tbl>
          </a:graphicData>
        </a:graphic>
      </p:graphicFrame>
      <p:pic>
        <p:nvPicPr>
          <p:cNvPr id="5" name="Picture 4"/>
          <p:cNvPicPr>
            <a:picLocks noChangeAspect="1"/>
          </p:cNvPicPr>
          <p:nvPr/>
        </p:nvPicPr>
        <p:blipFill>
          <a:blip r:embed="rId2"/>
          <a:stretch>
            <a:fillRect/>
          </a:stretch>
        </p:blipFill>
        <p:spPr>
          <a:xfrm>
            <a:off x="585994" y="4428645"/>
            <a:ext cx="5492972" cy="2267909"/>
          </a:xfrm>
          <a:prstGeom prst="rect">
            <a:avLst/>
          </a:prstGeom>
        </p:spPr>
      </p:pic>
      <p:pic>
        <p:nvPicPr>
          <p:cNvPr id="6" name="Picture 5"/>
          <p:cNvPicPr>
            <a:picLocks noChangeAspect="1"/>
          </p:cNvPicPr>
          <p:nvPr/>
        </p:nvPicPr>
        <p:blipFill>
          <a:blip r:embed="rId3"/>
          <a:stretch>
            <a:fillRect/>
          </a:stretch>
        </p:blipFill>
        <p:spPr>
          <a:xfrm>
            <a:off x="4505924" y="5013925"/>
            <a:ext cx="823031" cy="792549"/>
          </a:xfrm>
          <a:prstGeom prst="rect">
            <a:avLst/>
          </a:prstGeom>
        </p:spPr>
      </p:pic>
    </p:spTree>
    <p:extLst>
      <p:ext uri="{BB962C8B-B14F-4D97-AF65-F5344CB8AC3E}">
        <p14:creationId xmlns:p14="http://schemas.microsoft.com/office/powerpoint/2010/main" val="4368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0834" y="739037"/>
            <a:ext cx="11411210" cy="5999966"/>
          </a:xfrm>
          <a:prstGeom prst="roundRect">
            <a:avLst/>
          </a:prstGeom>
          <a:ln w="57150">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It is not necessarily important for students to analyze the artwork “correctly.”  What is important is for students to practice making a claim based on evidence in the text and supporting that claim with reasoning.  </a:t>
            </a:r>
          </a:p>
          <a:p>
            <a:pPr algn="ctr"/>
            <a:endParaRPr lang="en-US" sz="3200" dirty="0"/>
          </a:p>
          <a:p>
            <a:pPr algn="ctr"/>
            <a:r>
              <a:rPr lang="en-US" sz="3200" dirty="0" smtClean="0"/>
              <a:t>The opportunity to go further in depth with image remains!  Take time to consider and understand the source of the image (the artist, and their position in creating it) the context in which it was created,  other images or documents and support or critique the artwork.    </a:t>
            </a:r>
            <a:endParaRPr lang="en-US" sz="3200" dirty="0"/>
          </a:p>
        </p:txBody>
      </p:sp>
    </p:spTree>
    <p:extLst>
      <p:ext uri="{BB962C8B-B14F-4D97-AF65-F5344CB8AC3E}">
        <p14:creationId xmlns:p14="http://schemas.microsoft.com/office/powerpoint/2010/main" val="2849266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8891" y="731521"/>
            <a:ext cx="4214327" cy="762000"/>
          </a:xfrm>
        </p:spPr>
        <p:txBody>
          <a:bodyPr/>
          <a:lstStyle/>
          <a:p>
            <a:r>
              <a:rPr lang="en-US" dirty="0" smtClean="0"/>
              <a:t>Time to practice!  </a:t>
            </a:r>
            <a:endParaRPr lang="en-US" dirty="0"/>
          </a:p>
        </p:txBody>
      </p:sp>
      <p:sp>
        <p:nvSpPr>
          <p:cNvPr id="6" name="Text Placeholder 5"/>
          <p:cNvSpPr>
            <a:spLocks noGrp="1"/>
          </p:cNvSpPr>
          <p:nvPr>
            <p:ph type="body" idx="1"/>
          </p:nvPr>
        </p:nvSpPr>
        <p:spPr>
          <a:xfrm>
            <a:off x="581191" y="1505217"/>
            <a:ext cx="3015448" cy="600556"/>
          </a:xfrm>
        </p:spPr>
        <p:txBody>
          <a:bodyPr/>
          <a:lstStyle/>
          <a:p>
            <a:r>
              <a:rPr lang="en-US" dirty="0" smtClean="0"/>
              <a:t>We learn by doing…</a:t>
            </a:r>
            <a:endParaRPr lang="en-US" dirty="0"/>
          </a:p>
        </p:txBody>
      </p:sp>
      <p:sp>
        <p:nvSpPr>
          <p:cNvPr id="8" name="Rectangle 7"/>
          <p:cNvSpPr/>
          <p:nvPr/>
        </p:nvSpPr>
        <p:spPr>
          <a:xfrm>
            <a:off x="660400" y="2117469"/>
            <a:ext cx="3698240" cy="2627251"/>
          </a:xfrm>
          <a:prstGeom prst="rect">
            <a:avLst/>
          </a:prstGeom>
          <a:ln w="5715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Grab the blank evidence organizer. </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dirty="0" smtClean="0"/>
              <a:t> </a:t>
            </a:r>
            <a:endParaRPr lang="en-US" dirty="0"/>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327" y="3326121"/>
            <a:ext cx="53345" cy="205758"/>
          </a:xfrm>
          <a:prstGeom prst="rect">
            <a:avLst/>
          </a:prstGeo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086" y="2682722"/>
            <a:ext cx="2474868" cy="1894226"/>
          </a:xfrm>
          <a:prstGeom prst="rect">
            <a:avLst/>
          </a:prstGeom>
        </p:spPr>
      </p:pic>
      <p:sp>
        <p:nvSpPr>
          <p:cNvPr id="11" name="Rectangle 10"/>
          <p:cNvSpPr/>
          <p:nvPr/>
        </p:nvSpPr>
        <p:spPr>
          <a:xfrm>
            <a:off x="4783218" y="731519"/>
            <a:ext cx="6748382" cy="4253839"/>
          </a:xfrm>
          <a:prstGeom prst="rect">
            <a:avLst/>
          </a:prstGeom>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u="sng" dirty="0">
                <a:solidFill>
                  <a:schemeClr val="bg1"/>
                </a:solidFill>
              </a:rPr>
              <a:t>Step </a:t>
            </a:r>
            <a:r>
              <a:rPr lang="en-US" u="sng" dirty="0" smtClean="0">
                <a:solidFill>
                  <a:schemeClr val="bg1"/>
                </a:solidFill>
              </a:rPr>
              <a:t>1</a:t>
            </a:r>
            <a:r>
              <a:rPr lang="en-US" dirty="0">
                <a:solidFill>
                  <a:schemeClr val="bg1"/>
                </a:solidFill>
              </a:rPr>
              <a:t>:  Look at the following painting (1 minute)</a:t>
            </a:r>
          </a:p>
          <a:p>
            <a:endParaRPr lang="en-US" dirty="0">
              <a:solidFill>
                <a:schemeClr val="bg1"/>
              </a:solidFill>
            </a:endParaRPr>
          </a:p>
          <a:p>
            <a:r>
              <a:rPr lang="en-US" u="sng" dirty="0">
                <a:solidFill>
                  <a:schemeClr val="bg1"/>
                </a:solidFill>
              </a:rPr>
              <a:t>Step 2</a:t>
            </a:r>
            <a:r>
              <a:rPr lang="en-US" dirty="0">
                <a:solidFill>
                  <a:schemeClr val="bg1"/>
                </a:solidFill>
              </a:rPr>
              <a:t>:  </a:t>
            </a:r>
            <a:r>
              <a:rPr lang="en-US" dirty="0" smtClean="0">
                <a:solidFill>
                  <a:schemeClr val="bg1"/>
                </a:solidFill>
              </a:rPr>
              <a:t>“ What I See.”  Make </a:t>
            </a:r>
            <a:r>
              <a:rPr lang="en-US" dirty="0">
                <a:solidFill>
                  <a:schemeClr val="bg1"/>
                </a:solidFill>
              </a:rPr>
              <a:t>a list of all evidence (details) you notice in the image.  (2 </a:t>
            </a:r>
            <a:r>
              <a:rPr lang="en-US" dirty="0" smtClean="0">
                <a:solidFill>
                  <a:schemeClr val="bg1"/>
                </a:solidFill>
              </a:rPr>
              <a:t>minutes)</a:t>
            </a:r>
            <a:endParaRPr lang="en-US" dirty="0">
              <a:solidFill>
                <a:schemeClr val="bg1"/>
              </a:solidFill>
            </a:endParaRPr>
          </a:p>
          <a:p>
            <a:endParaRPr lang="en-US" dirty="0">
              <a:solidFill>
                <a:schemeClr val="bg1"/>
              </a:solidFill>
            </a:endParaRPr>
          </a:p>
          <a:p>
            <a:r>
              <a:rPr lang="en-US" u="sng" dirty="0">
                <a:solidFill>
                  <a:schemeClr val="bg1"/>
                </a:solidFill>
              </a:rPr>
              <a:t>Step 3</a:t>
            </a:r>
            <a:r>
              <a:rPr lang="en-US" dirty="0">
                <a:solidFill>
                  <a:schemeClr val="bg1"/>
                </a:solidFill>
              </a:rPr>
              <a:t>:  Circle 3-4 pieces of evidence that seem to work together. </a:t>
            </a:r>
            <a:r>
              <a:rPr lang="en-US" dirty="0" smtClean="0">
                <a:solidFill>
                  <a:schemeClr val="bg1"/>
                </a:solidFill>
              </a:rPr>
              <a:t> </a:t>
            </a:r>
          </a:p>
          <a:p>
            <a:r>
              <a:rPr lang="en-US" dirty="0" smtClean="0">
                <a:solidFill>
                  <a:schemeClr val="bg1"/>
                </a:solidFill>
              </a:rPr>
              <a:t>(1 minute) </a:t>
            </a:r>
            <a:endParaRPr lang="en-US" dirty="0">
              <a:solidFill>
                <a:schemeClr val="bg1"/>
              </a:solidFill>
            </a:endParaRPr>
          </a:p>
          <a:p>
            <a:endParaRPr lang="en-US" u="sng" dirty="0">
              <a:solidFill>
                <a:schemeClr val="bg1"/>
              </a:solidFill>
            </a:endParaRPr>
          </a:p>
          <a:p>
            <a:r>
              <a:rPr lang="en-US" u="sng" dirty="0">
                <a:solidFill>
                  <a:schemeClr val="bg1"/>
                </a:solidFill>
              </a:rPr>
              <a:t>Step 4</a:t>
            </a:r>
            <a:r>
              <a:rPr lang="en-US" dirty="0">
                <a:solidFill>
                  <a:schemeClr val="bg1"/>
                </a:solidFill>
              </a:rPr>
              <a:t>:   </a:t>
            </a:r>
            <a:r>
              <a:rPr lang="en-US" dirty="0" smtClean="0">
                <a:solidFill>
                  <a:schemeClr val="bg1"/>
                </a:solidFill>
              </a:rPr>
              <a:t> “What I Think. ” Now</a:t>
            </a:r>
            <a:r>
              <a:rPr lang="en-US" dirty="0">
                <a:solidFill>
                  <a:schemeClr val="bg1"/>
                </a:solidFill>
              </a:rPr>
              <a:t>, write a claim (what you think) based upon three pieces of evidence you linked together</a:t>
            </a:r>
            <a:r>
              <a:rPr lang="en-US" dirty="0" smtClean="0">
                <a:solidFill>
                  <a:schemeClr val="bg1"/>
                </a:solidFill>
              </a:rPr>
              <a:t>.  (3 minutes)</a:t>
            </a:r>
            <a:endParaRPr lang="en-US" dirty="0">
              <a:solidFill>
                <a:schemeClr val="bg1"/>
              </a:solidFill>
            </a:endParaRPr>
          </a:p>
          <a:p>
            <a:endParaRPr lang="en-US" dirty="0">
              <a:solidFill>
                <a:schemeClr val="bg1"/>
              </a:solidFill>
            </a:endParaRPr>
          </a:p>
          <a:p>
            <a:r>
              <a:rPr lang="en-US" u="sng" dirty="0">
                <a:solidFill>
                  <a:schemeClr val="bg1"/>
                </a:solidFill>
              </a:rPr>
              <a:t>Step 5</a:t>
            </a:r>
            <a:r>
              <a:rPr lang="en-US" dirty="0">
                <a:solidFill>
                  <a:schemeClr val="bg1"/>
                </a:solidFill>
              </a:rPr>
              <a:t>: </a:t>
            </a:r>
            <a:r>
              <a:rPr lang="en-US" dirty="0" smtClean="0">
                <a:solidFill>
                  <a:schemeClr val="bg1"/>
                </a:solidFill>
              </a:rPr>
              <a:t> “How I Know” Use </a:t>
            </a:r>
            <a:r>
              <a:rPr lang="en-US" dirty="0">
                <a:solidFill>
                  <a:schemeClr val="bg1"/>
                </a:solidFill>
              </a:rPr>
              <a:t>reasoning to explain how the evidence you selected clearly supports your claim. </a:t>
            </a:r>
            <a:r>
              <a:rPr lang="en-US" dirty="0" smtClean="0">
                <a:solidFill>
                  <a:schemeClr val="bg1"/>
                </a:solidFill>
              </a:rPr>
              <a:t> (3 minutes) </a:t>
            </a:r>
            <a:endParaRPr lang="en-US" dirty="0">
              <a:solidFill>
                <a:schemeClr val="accent1"/>
              </a:solidFill>
            </a:endParaRPr>
          </a:p>
        </p:txBody>
      </p:sp>
    </p:spTree>
    <p:extLst>
      <p:ext uri="{BB962C8B-B14F-4D97-AF65-F5344CB8AC3E}">
        <p14:creationId xmlns:p14="http://schemas.microsoft.com/office/powerpoint/2010/main" val="33727477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0679" y="0"/>
            <a:ext cx="11324281" cy="6858000"/>
          </a:xfrm>
          <a:prstGeom prst="rect">
            <a:avLst/>
          </a:prstGeom>
        </p:spPr>
      </p:pic>
      <p:sp>
        <p:nvSpPr>
          <p:cNvPr id="4" name="Rectangle 3"/>
          <p:cNvSpPr/>
          <p:nvPr/>
        </p:nvSpPr>
        <p:spPr>
          <a:xfrm>
            <a:off x="5681109" y="3983277"/>
            <a:ext cx="6510891" cy="2874723"/>
          </a:xfrm>
          <a:prstGeom prst="rect">
            <a:avLst/>
          </a:prstGeom>
          <a:ln w="285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sz="1400" u="sng" dirty="0">
                <a:solidFill>
                  <a:schemeClr val="tx1"/>
                </a:solidFill>
              </a:rPr>
              <a:t>Step 1</a:t>
            </a:r>
            <a:r>
              <a:rPr lang="en-US" sz="1400" dirty="0">
                <a:solidFill>
                  <a:schemeClr val="tx1"/>
                </a:solidFill>
              </a:rPr>
              <a:t>:  Look at the following painting (1 minute)</a:t>
            </a:r>
          </a:p>
          <a:p>
            <a:endParaRPr lang="en-US" sz="1400" dirty="0">
              <a:solidFill>
                <a:schemeClr val="tx1"/>
              </a:solidFill>
            </a:endParaRPr>
          </a:p>
          <a:p>
            <a:r>
              <a:rPr lang="en-US" sz="1400" u="sng" dirty="0">
                <a:solidFill>
                  <a:schemeClr val="tx1"/>
                </a:solidFill>
              </a:rPr>
              <a:t>Step 2</a:t>
            </a:r>
            <a:r>
              <a:rPr lang="en-US" sz="1400" dirty="0">
                <a:solidFill>
                  <a:schemeClr val="tx1"/>
                </a:solidFill>
              </a:rPr>
              <a:t>:  “ What I See.”  Make a list of all evidence (details) you notice in the image.  (2 minutes)</a:t>
            </a:r>
          </a:p>
          <a:p>
            <a:endParaRPr lang="en-US" sz="1400" dirty="0">
              <a:solidFill>
                <a:schemeClr val="tx1"/>
              </a:solidFill>
            </a:endParaRPr>
          </a:p>
          <a:p>
            <a:r>
              <a:rPr lang="en-US" sz="1400" u="sng" dirty="0">
                <a:solidFill>
                  <a:schemeClr val="tx1"/>
                </a:solidFill>
              </a:rPr>
              <a:t>Step 3</a:t>
            </a:r>
            <a:r>
              <a:rPr lang="en-US" sz="1400" dirty="0">
                <a:solidFill>
                  <a:schemeClr val="tx1"/>
                </a:solidFill>
              </a:rPr>
              <a:t>:  Circle 3-4 pieces of evidence that seem to work together. </a:t>
            </a:r>
            <a:r>
              <a:rPr lang="en-US" sz="1400" dirty="0" smtClean="0">
                <a:solidFill>
                  <a:schemeClr val="tx1"/>
                </a:solidFill>
              </a:rPr>
              <a:t>(</a:t>
            </a:r>
            <a:r>
              <a:rPr lang="en-US" sz="1400" dirty="0">
                <a:solidFill>
                  <a:schemeClr val="tx1"/>
                </a:solidFill>
              </a:rPr>
              <a:t>1 minute) </a:t>
            </a:r>
          </a:p>
          <a:p>
            <a:endParaRPr lang="en-US" sz="1400" dirty="0">
              <a:solidFill>
                <a:schemeClr val="tx1"/>
              </a:solidFill>
            </a:endParaRPr>
          </a:p>
          <a:p>
            <a:r>
              <a:rPr lang="en-US" sz="1400" u="sng" dirty="0">
                <a:solidFill>
                  <a:schemeClr val="tx1"/>
                </a:solidFill>
              </a:rPr>
              <a:t>Step 4</a:t>
            </a:r>
            <a:r>
              <a:rPr lang="en-US" sz="1400" dirty="0">
                <a:solidFill>
                  <a:schemeClr val="tx1"/>
                </a:solidFill>
              </a:rPr>
              <a:t>: </a:t>
            </a:r>
            <a:r>
              <a:rPr lang="en-US" sz="1400" dirty="0" smtClean="0">
                <a:solidFill>
                  <a:schemeClr val="tx1"/>
                </a:solidFill>
              </a:rPr>
              <a:t> “</a:t>
            </a:r>
            <a:r>
              <a:rPr lang="en-US" sz="1400" dirty="0">
                <a:solidFill>
                  <a:schemeClr val="tx1"/>
                </a:solidFill>
              </a:rPr>
              <a:t>What I Think. ” Now, write a claim (what you think) based upon three pieces of evidence you linked together.  (3 minutes)</a:t>
            </a:r>
          </a:p>
          <a:p>
            <a:endParaRPr lang="en-US" sz="1400" dirty="0">
              <a:solidFill>
                <a:schemeClr val="tx1"/>
              </a:solidFill>
            </a:endParaRPr>
          </a:p>
          <a:p>
            <a:r>
              <a:rPr lang="en-US" sz="1400" u="sng" dirty="0">
                <a:solidFill>
                  <a:schemeClr val="tx1"/>
                </a:solidFill>
              </a:rPr>
              <a:t>Step 5</a:t>
            </a:r>
            <a:r>
              <a:rPr lang="en-US" sz="1400" dirty="0">
                <a:solidFill>
                  <a:schemeClr val="tx1"/>
                </a:solidFill>
              </a:rPr>
              <a:t>:  “How I Know” Use reasoning to explain how the evidence you selected clearly supports your claim.  (3 minutes) </a:t>
            </a:r>
          </a:p>
        </p:txBody>
      </p:sp>
    </p:spTree>
    <p:extLst>
      <p:ext uri="{BB962C8B-B14F-4D97-AF65-F5344CB8AC3E}">
        <p14:creationId xmlns:p14="http://schemas.microsoft.com/office/powerpoint/2010/main" val="218593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Claims and Reasoning and group Reflection		</a:t>
            </a:r>
            <a:endParaRPr lang="en-US" dirty="0"/>
          </a:p>
        </p:txBody>
      </p:sp>
      <p:sp>
        <p:nvSpPr>
          <p:cNvPr id="5" name="Text Placeholder 4"/>
          <p:cNvSpPr>
            <a:spLocks noGrp="1"/>
          </p:cNvSpPr>
          <p:nvPr>
            <p:ph type="body" idx="1"/>
          </p:nvPr>
        </p:nvSpPr>
        <p:spPr/>
        <p:txBody>
          <a:bodyPr/>
          <a:lstStyle/>
          <a:p>
            <a:r>
              <a:rPr lang="en-US" dirty="0" smtClean="0"/>
              <a:t>Sharing Out</a:t>
            </a:r>
            <a:endParaRPr lang="en-US" dirty="0"/>
          </a:p>
        </p:txBody>
      </p:sp>
      <p:sp>
        <p:nvSpPr>
          <p:cNvPr id="4" name="Content Placeholder 3"/>
          <p:cNvSpPr>
            <a:spLocks noGrp="1"/>
          </p:cNvSpPr>
          <p:nvPr>
            <p:ph sz="half" idx="2"/>
          </p:nvPr>
        </p:nvSpPr>
        <p:spPr/>
        <p:txBody>
          <a:bodyPr/>
          <a:lstStyle/>
          <a:p>
            <a:r>
              <a:rPr lang="en-US" dirty="0" smtClean="0"/>
              <a:t>Find someone close to you who you did not work with and share your evidence claims and reasoning.</a:t>
            </a:r>
            <a:endParaRPr lang="en-US" dirty="0"/>
          </a:p>
          <a:p>
            <a:endParaRPr lang="en-US" dirty="0"/>
          </a:p>
        </p:txBody>
      </p:sp>
      <p:sp>
        <p:nvSpPr>
          <p:cNvPr id="6" name="Text Placeholder 5"/>
          <p:cNvSpPr>
            <a:spLocks noGrp="1"/>
          </p:cNvSpPr>
          <p:nvPr>
            <p:ph type="body" sz="quarter" idx="3"/>
          </p:nvPr>
        </p:nvSpPr>
        <p:spPr/>
        <p:txBody>
          <a:bodyPr/>
          <a:lstStyle/>
          <a:p>
            <a:r>
              <a:rPr lang="en-US" dirty="0" smtClean="0"/>
              <a:t>Group Reflection </a:t>
            </a:r>
            <a:endParaRPr lang="en-US" dirty="0"/>
          </a:p>
        </p:txBody>
      </p:sp>
      <p:sp>
        <p:nvSpPr>
          <p:cNvPr id="7" name="Content Placeholder 6"/>
          <p:cNvSpPr>
            <a:spLocks noGrp="1"/>
          </p:cNvSpPr>
          <p:nvPr>
            <p:ph sz="quarter" idx="4"/>
          </p:nvPr>
        </p:nvSpPr>
        <p:spPr/>
        <p:txBody>
          <a:bodyPr>
            <a:normAutofit lnSpcReduction="10000"/>
          </a:bodyPr>
          <a:lstStyle/>
          <a:p>
            <a:r>
              <a:rPr lang="en-US" dirty="0"/>
              <a:t>Describe to a shoulder partner how critical analysis of art can work to develop students argumentative thinking and writing skills.  </a:t>
            </a:r>
          </a:p>
          <a:p>
            <a:r>
              <a:rPr lang="en-US" dirty="0"/>
              <a:t>How might this strategy work in your classroom?   </a:t>
            </a:r>
          </a:p>
          <a:p>
            <a:r>
              <a:rPr lang="en-US" dirty="0"/>
              <a:t>Think of a lesson or unit where you already use art or could use art.  How could this exercise enhance your instruction</a:t>
            </a:r>
            <a:r>
              <a:rPr lang="en-US" dirty="0" smtClean="0"/>
              <a:t>?</a:t>
            </a:r>
          </a:p>
          <a:p>
            <a:r>
              <a:rPr lang="en-US" dirty="0" smtClean="0"/>
              <a:t>When would you reveal the artwork’s title- prior to or after student analysis?  Why?    </a:t>
            </a:r>
            <a:endParaRPr lang="en-US" dirty="0"/>
          </a:p>
          <a:p>
            <a:endParaRPr lang="en-US" dirty="0"/>
          </a:p>
        </p:txBody>
      </p:sp>
    </p:spTree>
    <p:extLst>
      <p:ext uri="{BB962C8B-B14F-4D97-AF65-F5344CB8AC3E}">
        <p14:creationId xmlns:p14="http://schemas.microsoft.com/office/powerpoint/2010/main" val="694009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t>Who we are</a:t>
            </a:r>
            <a:endParaRPr lang="en-US" sz="6000" dirty="0"/>
          </a:p>
        </p:txBody>
      </p:sp>
      <p:pic>
        <p:nvPicPr>
          <p:cNvPr id="1026" name="Picture 2" descr="washoescho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533" y="3958225"/>
            <a:ext cx="6733069" cy="17912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406" y="4045907"/>
            <a:ext cx="5977334" cy="1703540"/>
          </a:xfrm>
          <a:prstGeom prst="rect">
            <a:avLst/>
          </a:prstGeom>
        </p:spPr>
      </p:pic>
    </p:spTree>
    <p:extLst>
      <p:ext uri="{BB962C8B-B14F-4D97-AF65-F5344CB8AC3E}">
        <p14:creationId xmlns:p14="http://schemas.microsoft.com/office/powerpoint/2010/main" val="2587106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99" y="3043910"/>
            <a:ext cx="11498893" cy="1497507"/>
          </a:xfrm>
        </p:spPr>
        <p:txBody>
          <a:bodyPr/>
          <a:lstStyle/>
          <a:p>
            <a:r>
              <a:rPr lang="en-US" dirty="0" smtClean="0"/>
              <a:t>“Historiographical” Comparisons using Art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1208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Historiography </a:t>
            </a:r>
            <a:endParaRPr lang="en-US" dirty="0"/>
          </a:p>
        </p:txBody>
      </p:sp>
      <p:sp>
        <p:nvSpPr>
          <p:cNvPr id="3" name="Content Placeholder 2"/>
          <p:cNvSpPr>
            <a:spLocks noGrp="1"/>
          </p:cNvSpPr>
          <p:nvPr>
            <p:ph idx="1"/>
          </p:nvPr>
        </p:nvSpPr>
        <p:spPr>
          <a:xfrm>
            <a:off x="212942" y="1803747"/>
            <a:ext cx="11786992" cy="4947781"/>
          </a:xfrm>
        </p:spPr>
        <p:txBody>
          <a:bodyPr>
            <a:noAutofit/>
          </a:bodyPr>
          <a:lstStyle/>
          <a:p>
            <a:r>
              <a:rPr lang="en-US" sz="2800" dirty="0" smtClean="0"/>
              <a:t>Is the writing of history; the study of historical writing.  </a:t>
            </a:r>
          </a:p>
          <a:p>
            <a:r>
              <a:rPr lang="en-US" sz="2800" dirty="0" smtClean="0"/>
              <a:t>For our purposes, we can think of the way the historical narrative changes over time.    </a:t>
            </a:r>
          </a:p>
          <a:p>
            <a:r>
              <a:rPr lang="en-US" sz="2800" dirty="0" smtClean="0"/>
              <a:t>You can compare art from different perspectives or time periods to understand arguments within or changes to a historical narrative over time.  </a:t>
            </a:r>
          </a:p>
          <a:p>
            <a:r>
              <a:rPr lang="en-US" sz="2800" dirty="0" smtClean="0"/>
              <a:t>How can artistic images contribute to an understanding of an event, time period, person, policy or idea?</a:t>
            </a:r>
            <a:endParaRPr lang="en-US" sz="2800" dirty="0"/>
          </a:p>
        </p:txBody>
      </p:sp>
    </p:spTree>
    <p:extLst>
      <p:ext uri="{BB962C8B-B14F-4D97-AF65-F5344CB8AC3E}">
        <p14:creationId xmlns:p14="http://schemas.microsoft.com/office/powerpoint/2010/main" val="4087807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Examples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5934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p:cNvSpPr/>
          <p:nvPr/>
        </p:nvSpPr>
        <p:spPr>
          <a:xfrm>
            <a:off x="4634630" y="682669"/>
            <a:ext cx="7557370" cy="5943599"/>
          </a:xfrm>
          <a:prstGeom prst="ellipse">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Oval 1"/>
          <p:cNvSpPr/>
          <p:nvPr/>
        </p:nvSpPr>
        <p:spPr>
          <a:xfrm>
            <a:off x="340291" y="682667"/>
            <a:ext cx="7976991" cy="5943601"/>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463463" y="212942"/>
            <a:ext cx="11248373" cy="469727"/>
          </a:xfrm>
          <a:prstGeom prst="rect">
            <a:avLst/>
          </a:prstGeom>
          <a:ln w="571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t>Venn Diagram Evidence Collector</a:t>
            </a:r>
            <a:r>
              <a:rPr lang="en-US" dirty="0" smtClean="0"/>
              <a:t> </a:t>
            </a:r>
            <a:endParaRPr lang="en-US" dirty="0"/>
          </a:p>
        </p:txBody>
      </p:sp>
      <p:sp>
        <p:nvSpPr>
          <p:cNvPr id="6" name="Oval 5"/>
          <p:cNvSpPr/>
          <p:nvPr/>
        </p:nvSpPr>
        <p:spPr>
          <a:xfrm>
            <a:off x="135698" y="886214"/>
            <a:ext cx="4363234" cy="5574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Image 1:  </a:t>
            </a:r>
            <a:endParaRPr lang="en-US" dirty="0"/>
          </a:p>
        </p:txBody>
      </p:sp>
      <p:sp>
        <p:nvSpPr>
          <p:cNvPr id="7" name="Oval 6"/>
          <p:cNvSpPr/>
          <p:nvPr/>
        </p:nvSpPr>
        <p:spPr>
          <a:xfrm>
            <a:off x="7693069" y="873689"/>
            <a:ext cx="4363233" cy="5574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Image 2:</a:t>
            </a:r>
            <a:endParaRPr lang="en-US" dirty="0"/>
          </a:p>
        </p:txBody>
      </p:sp>
      <p:sp>
        <p:nvSpPr>
          <p:cNvPr id="8" name="Oval 7"/>
          <p:cNvSpPr/>
          <p:nvPr/>
        </p:nvSpPr>
        <p:spPr>
          <a:xfrm>
            <a:off x="5401849" y="861162"/>
            <a:ext cx="1933185" cy="607512"/>
          </a:xfrm>
          <a:prstGeom prst="ellipse">
            <a:avLst/>
          </a:prstGeom>
          <a:ln w="38100"/>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Similarities:  </a:t>
            </a:r>
            <a:endParaRPr lang="en-US" dirty="0"/>
          </a:p>
        </p:txBody>
      </p:sp>
    </p:spTree>
    <p:extLst>
      <p:ext uri="{BB962C8B-B14F-4D97-AF65-F5344CB8AC3E}">
        <p14:creationId xmlns:p14="http://schemas.microsoft.com/office/powerpoint/2010/main" val="17669290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Boston Massacre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53982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5073" y="1121073"/>
            <a:ext cx="6013803" cy="4695964"/>
          </a:xfrm>
          <a:prstGeom prst="rect">
            <a:avLst/>
          </a:prstGeom>
        </p:spPr>
      </p:pic>
      <p:pic>
        <p:nvPicPr>
          <p:cNvPr id="2" name="Picture 1"/>
          <p:cNvPicPr>
            <a:picLocks noChangeAspect="1"/>
          </p:cNvPicPr>
          <p:nvPr/>
        </p:nvPicPr>
        <p:blipFill>
          <a:blip r:embed="rId3"/>
          <a:stretch>
            <a:fillRect/>
          </a:stretch>
        </p:blipFill>
        <p:spPr>
          <a:xfrm>
            <a:off x="5668395" y="1125048"/>
            <a:ext cx="6352991" cy="5050284"/>
          </a:xfrm>
          <a:prstGeom prst="rect">
            <a:avLst/>
          </a:prstGeom>
        </p:spPr>
      </p:pic>
      <p:sp>
        <p:nvSpPr>
          <p:cNvPr id="4" name="Cloud 3"/>
          <p:cNvSpPr/>
          <p:nvPr/>
        </p:nvSpPr>
        <p:spPr>
          <a:xfrm>
            <a:off x="3576732" y="2016036"/>
            <a:ext cx="4183326" cy="2418178"/>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t>Janet’s use of these images as a US History Assessment</a:t>
            </a:r>
            <a:endParaRPr lang="en-US" sz="2400" dirty="0"/>
          </a:p>
        </p:txBody>
      </p:sp>
    </p:spTree>
    <p:extLst>
      <p:ext uri="{BB962C8B-B14F-4D97-AF65-F5344CB8AC3E}">
        <p14:creationId xmlns:p14="http://schemas.microsoft.com/office/powerpoint/2010/main" val="415142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Immigration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6917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07" y="1185494"/>
            <a:ext cx="6062597" cy="4025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5528" y="5999967"/>
            <a:ext cx="5751953" cy="526093"/>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all" dirty="0">
                <a:solidFill>
                  <a:srgbClr val="EBEBEB"/>
                </a:solidFill>
                <a:ea typeface="+mj-ea"/>
                <a:cs typeface="+mj-cs"/>
              </a:rPr>
              <a:t>Looking Backward</a:t>
            </a:r>
            <a:br>
              <a:rPr lang="en-US" sz="1400" cap="all" dirty="0">
                <a:solidFill>
                  <a:srgbClr val="EBEBEB"/>
                </a:solidFill>
                <a:ea typeface="+mj-ea"/>
                <a:cs typeface="+mj-cs"/>
              </a:rPr>
            </a:br>
            <a:r>
              <a:rPr lang="en-US" sz="1050" cap="all" dirty="0">
                <a:solidFill>
                  <a:srgbClr val="EBEBEB"/>
                </a:solidFill>
                <a:ea typeface="+mj-ea"/>
                <a:cs typeface="+mj-cs"/>
              </a:rPr>
              <a:t>Joseph </a:t>
            </a:r>
            <a:r>
              <a:rPr lang="en-US" sz="1050" cap="all" dirty="0" err="1">
                <a:solidFill>
                  <a:srgbClr val="EBEBEB"/>
                </a:solidFill>
                <a:ea typeface="+mj-ea"/>
                <a:cs typeface="+mj-cs"/>
              </a:rPr>
              <a:t>Keppler</a:t>
            </a:r>
            <a:r>
              <a:rPr lang="en-US" sz="1050" cap="all" dirty="0">
                <a:solidFill>
                  <a:srgbClr val="EBEBEB"/>
                </a:solidFill>
                <a:ea typeface="+mj-ea"/>
                <a:cs typeface="+mj-cs"/>
              </a:rPr>
              <a:t>, 1893 </a:t>
            </a:r>
            <a:r>
              <a:rPr lang="en-US" sz="900" cap="all" dirty="0">
                <a:solidFill>
                  <a:srgbClr val="EBEBEB"/>
                </a:solidFill>
                <a:ea typeface="+mj-ea"/>
                <a:cs typeface="+mj-cs"/>
              </a:rPr>
              <a:t>(picturehistory.com)</a:t>
            </a:r>
            <a:endParaRPr lang="en-US" dirty="0"/>
          </a:p>
        </p:txBody>
      </p:sp>
      <p:pic>
        <p:nvPicPr>
          <p:cNvPr id="6" name="Picture 5"/>
          <p:cNvPicPr>
            <a:picLocks noChangeAspect="1"/>
          </p:cNvPicPr>
          <p:nvPr/>
        </p:nvPicPr>
        <p:blipFill>
          <a:blip r:embed="rId3"/>
          <a:stretch>
            <a:fillRect/>
          </a:stretch>
        </p:blipFill>
        <p:spPr>
          <a:xfrm>
            <a:off x="6303097" y="1185494"/>
            <a:ext cx="5596629" cy="4175946"/>
          </a:xfrm>
          <a:prstGeom prst="rect">
            <a:avLst/>
          </a:prstGeom>
        </p:spPr>
      </p:pic>
      <p:sp>
        <p:nvSpPr>
          <p:cNvPr id="5" name="Rectangle 4"/>
          <p:cNvSpPr/>
          <p:nvPr/>
        </p:nvSpPr>
        <p:spPr>
          <a:xfrm>
            <a:off x="6400800" y="5824602"/>
            <a:ext cx="5498926" cy="739036"/>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bg2"/>
                </a:solidFill>
              </a:rPr>
              <a:t>AMERICA:</a:t>
            </a:r>
          </a:p>
          <a:p>
            <a:r>
              <a:rPr lang="en-US" sz="1400" dirty="0" smtClean="0">
                <a:solidFill>
                  <a:schemeClr val="bg2"/>
                </a:solidFill>
              </a:rPr>
              <a:t> THE LAND OF OPPORTUNITY PROSPERITY AND FREEDOM</a:t>
            </a:r>
            <a:r>
              <a:rPr lang="en-US" dirty="0">
                <a:solidFill>
                  <a:schemeClr val="bg2"/>
                </a:solidFill>
              </a:rPr>
              <a:t/>
            </a:r>
            <a:br>
              <a:rPr lang="en-US" dirty="0">
                <a:solidFill>
                  <a:schemeClr val="bg2"/>
                </a:solidFill>
              </a:rPr>
            </a:br>
            <a:r>
              <a:rPr lang="en-US" sz="1050" dirty="0">
                <a:solidFill>
                  <a:schemeClr val="bg2"/>
                </a:solidFill>
              </a:rPr>
              <a:t>Cox and </a:t>
            </a:r>
            <a:r>
              <a:rPr lang="en-US" sz="1050" dirty="0" err="1">
                <a:solidFill>
                  <a:schemeClr val="bg2"/>
                </a:solidFill>
              </a:rPr>
              <a:t>Forcum</a:t>
            </a:r>
            <a:r>
              <a:rPr lang="en-US" sz="1050" dirty="0">
                <a:solidFill>
                  <a:schemeClr val="bg2"/>
                </a:solidFill>
              </a:rPr>
              <a:t> 2006 (Threesources.com)</a:t>
            </a:r>
            <a:endParaRPr lang="en-US" sz="1200" dirty="0">
              <a:solidFill>
                <a:schemeClr val="bg2"/>
              </a:solidFill>
            </a:endParaRPr>
          </a:p>
        </p:txBody>
      </p:sp>
    </p:spTree>
    <p:extLst>
      <p:ext uri="{BB962C8B-B14F-4D97-AF65-F5344CB8AC3E}">
        <p14:creationId xmlns:p14="http://schemas.microsoft.com/office/powerpoint/2010/main" val="3649362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Gun Control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68682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82" y="463463"/>
            <a:ext cx="2330858" cy="6200384"/>
          </a:xfrm>
        </p:spPr>
        <p:txBody>
          <a:bodyPr>
            <a:normAutofit/>
          </a:bodyPr>
          <a:lstStyle/>
          <a:p>
            <a:pPr algn="l"/>
            <a:r>
              <a:rPr lang="en-US" sz="3200" dirty="0" smtClean="0">
                <a:solidFill>
                  <a:schemeClr val="bg1"/>
                </a:solidFill>
                <a:latin typeface="Gill Sans MT" panose="020B0502020104020203" pitchFamily="34" charset="0"/>
              </a:rPr>
              <a:t/>
            </a:r>
            <a:br>
              <a:rPr lang="en-US" sz="3200" dirty="0" smtClean="0">
                <a:solidFill>
                  <a:schemeClr val="bg1"/>
                </a:solidFill>
                <a:latin typeface="Gill Sans MT" panose="020B0502020104020203" pitchFamily="34" charset="0"/>
              </a:rPr>
            </a:br>
            <a:r>
              <a:rPr lang="en-US" sz="3200" dirty="0">
                <a:solidFill>
                  <a:schemeClr val="bg1"/>
                </a:solidFill>
                <a:latin typeface="Gill Sans MT" panose="020B0502020104020203" pitchFamily="34" charset="0"/>
              </a:rPr>
              <a:t/>
            </a:r>
            <a:br>
              <a:rPr lang="en-US" sz="3200" dirty="0">
                <a:solidFill>
                  <a:schemeClr val="bg1"/>
                </a:solidFill>
                <a:latin typeface="Gill Sans MT" panose="020B0502020104020203" pitchFamily="34" charset="0"/>
              </a:rPr>
            </a:br>
            <a:r>
              <a:rPr lang="en-US" sz="3200" dirty="0" smtClean="0">
                <a:solidFill>
                  <a:schemeClr val="bg1"/>
                </a:solidFill>
                <a:latin typeface="Gill Sans MT" panose="020B0502020104020203" pitchFamily="34" charset="0"/>
              </a:rPr>
              <a:t/>
            </a:r>
            <a:br>
              <a:rPr lang="en-US" sz="3200" dirty="0" smtClean="0">
                <a:solidFill>
                  <a:schemeClr val="bg1"/>
                </a:solidFill>
                <a:latin typeface="Gill Sans MT" panose="020B0502020104020203" pitchFamily="34" charset="0"/>
              </a:rPr>
            </a:br>
            <a:r>
              <a:rPr lang="en-US" sz="3200" dirty="0">
                <a:solidFill>
                  <a:schemeClr val="bg1"/>
                </a:solidFill>
                <a:latin typeface="Gill Sans MT" panose="020B0502020104020203" pitchFamily="34" charset="0"/>
              </a:rPr>
              <a:t/>
            </a:r>
            <a:br>
              <a:rPr lang="en-US" sz="3200" dirty="0">
                <a:solidFill>
                  <a:schemeClr val="bg1"/>
                </a:solidFill>
                <a:latin typeface="Gill Sans MT" panose="020B0502020104020203" pitchFamily="34" charset="0"/>
              </a:rPr>
            </a:br>
            <a:r>
              <a:rPr lang="en-US" sz="3200" dirty="0" smtClean="0">
                <a:solidFill>
                  <a:schemeClr val="bg1"/>
                </a:solidFill>
                <a:latin typeface="Gill Sans MT" panose="020B0502020104020203" pitchFamily="34" charset="0"/>
              </a:rPr>
              <a:t/>
            </a:r>
            <a:br>
              <a:rPr lang="en-US" sz="3200" dirty="0" smtClean="0">
                <a:solidFill>
                  <a:schemeClr val="bg1"/>
                </a:solidFill>
                <a:latin typeface="Gill Sans MT" panose="020B0502020104020203" pitchFamily="34" charset="0"/>
              </a:rPr>
            </a:br>
            <a:r>
              <a:rPr lang="en-US" sz="3200" dirty="0">
                <a:solidFill>
                  <a:schemeClr val="bg1"/>
                </a:solidFill>
                <a:latin typeface="Gill Sans MT" panose="020B0502020104020203" pitchFamily="34" charset="0"/>
              </a:rPr>
              <a:t/>
            </a:r>
            <a:br>
              <a:rPr lang="en-US" sz="3200" dirty="0">
                <a:solidFill>
                  <a:schemeClr val="bg1"/>
                </a:solidFill>
                <a:latin typeface="Gill Sans MT" panose="020B0502020104020203" pitchFamily="34" charset="0"/>
              </a:rPr>
            </a:br>
            <a:r>
              <a:rPr lang="en-US" sz="3200" dirty="0" smtClean="0">
                <a:solidFill>
                  <a:schemeClr val="bg1"/>
                </a:solidFill>
                <a:latin typeface="Gill Sans MT" panose="020B0502020104020203" pitchFamily="34" charset="0"/>
              </a:rPr>
              <a:t/>
            </a:r>
            <a:br>
              <a:rPr lang="en-US" sz="3200" dirty="0" smtClean="0">
                <a:solidFill>
                  <a:schemeClr val="bg1"/>
                </a:solidFill>
                <a:latin typeface="Gill Sans MT" panose="020B0502020104020203" pitchFamily="34" charset="0"/>
              </a:rPr>
            </a:br>
            <a:r>
              <a:rPr lang="en-US" sz="3200" dirty="0">
                <a:solidFill>
                  <a:schemeClr val="bg1"/>
                </a:solidFill>
                <a:latin typeface="Gill Sans MT" panose="020B0502020104020203" pitchFamily="34" charset="0"/>
              </a:rPr>
              <a:t/>
            </a:r>
            <a:br>
              <a:rPr lang="en-US" sz="3200" dirty="0">
                <a:solidFill>
                  <a:schemeClr val="bg1"/>
                </a:solidFill>
                <a:latin typeface="Gill Sans MT" panose="020B0502020104020203" pitchFamily="34" charset="0"/>
              </a:rPr>
            </a:br>
            <a:endParaRPr lang="en-US" sz="1050" dirty="0">
              <a:solidFill>
                <a:schemeClr val="bg1"/>
              </a:solidFill>
              <a:latin typeface="Gill Sans MT" panose="020B0502020104020203"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438" y="176362"/>
            <a:ext cx="6467340" cy="315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8438" y="3563655"/>
            <a:ext cx="5203117" cy="657616"/>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Gill Sans MT" panose="020B0502020104020203" pitchFamily="34" charset="0"/>
              </a:rPr>
              <a:t>BLOOD MONEY </a:t>
            </a:r>
            <a:r>
              <a:rPr lang="en-US" dirty="0">
                <a:solidFill>
                  <a:schemeClr val="bg1"/>
                </a:solidFill>
                <a:latin typeface="Gill Sans MT" panose="020B0502020104020203" pitchFamily="34" charset="0"/>
              </a:rPr>
              <a:t/>
            </a:r>
            <a:br>
              <a:rPr lang="en-US" dirty="0">
                <a:solidFill>
                  <a:schemeClr val="bg1"/>
                </a:solidFill>
                <a:latin typeface="Gill Sans MT" panose="020B0502020104020203" pitchFamily="34" charset="0"/>
              </a:rPr>
            </a:br>
            <a:r>
              <a:rPr lang="en-US" sz="1200" dirty="0">
                <a:solidFill>
                  <a:schemeClr val="bg1"/>
                </a:solidFill>
                <a:latin typeface="Gill Sans MT" panose="020B0502020104020203" pitchFamily="34" charset="0"/>
              </a:rPr>
              <a:t>Michael </a:t>
            </a:r>
            <a:r>
              <a:rPr lang="en-US" sz="1200" dirty="0" err="1">
                <a:solidFill>
                  <a:schemeClr val="bg1"/>
                </a:solidFill>
                <a:latin typeface="Gill Sans MT" panose="020B0502020104020203" pitchFamily="34" charset="0"/>
              </a:rPr>
              <a:t>d’Antuono</a:t>
            </a:r>
            <a:r>
              <a:rPr lang="en-US" sz="1200" dirty="0">
                <a:solidFill>
                  <a:schemeClr val="bg1"/>
                </a:solidFill>
                <a:latin typeface="Gill Sans MT" panose="020B0502020104020203" pitchFamily="34" charset="0"/>
              </a:rPr>
              <a:t> </a:t>
            </a:r>
            <a:r>
              <a:rPr lang="en-US" sz="1200" dirty="0" smtClean="0">
                <a:solidFill>
                  <a:schemeClr val="bg1"/>
                </a:solidFill>
                <a:latin typeface="Gill Sans MT" panose="020B0502020104020203" pitchFamily="34" charset="0"/>
              </a:rPr>
              <a:t>,  April </a:t>
            </a:r>
            <a:r>
              <a:rPr lang="en-US" sz="1200" dirty="0">
                <a:solidFill>
                  <a:schemeClr val="bg1"/>
                </a:solidFill>
                <a:latin typeface="Gill Sans MT" panose="020B0502020104020203" pitchFamily="34" charset="0"/>
              </a:rPr>
              <a:t>17,2013</a:t>
            </a:r>
            <a:br>
              <a:rPr lang="en-US" sz="1200" dirty="0">
                <a:solidFill>
                  <a:schemeClr val="bg1"/>
                </a:solidFill>
                <a:latin typeface="Gill Sans MT" panose="020B0502020104020203" pitchFamily="34" charset="0"/>
              </a:rPr>
            </a:br>
            <a:r>
              <a:rPr lang="en-US" sz="1200" dirty="0">
                <a:solidFill>
                  <a:schemeClr val="bg1"/>
                </a:solidFill>
                <a:latin typeface="Gill Sans MT" panose="020B0502020104020203" pitchFamily="34" charset="0"/>
              </a:rPr>
              <a:t>artandresponse.com </a:t>
            </a:r>
            <a:endParaRPr lang="en-US" sz="1200" dirty="0"/>
          </a:p>
        </p:txBody>
      </p:sp>
      <p:sp>
        <p:nvSpPr>
          <p:cNvPr id="4" name="Rectangle 3"/>
          <p:cNvSpPr/>
          <p:nvPr/>
        </p:nvSpPr>
        <p:spPr>
          <a:xfrm>
            <a:off x="7615826" y="1590807"/>
            <a:ext cx="3858017" cy="776614"/>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2"/>
                </a:solidFill>
              </a:rPr>
              <a:t>NRA LOBBY AND GUN CONTROL  </a:t>
            </a:r>
            <a:br>
              <a:rPr lang="en-US" sz="1600" dirty="0" smtClean="0">
                <a:solidFill>
                  <a:schemeClr val="bg2"/>
                </a:solidFill>
              </a:rPr>
            </a:br>
            <a:r>
              <a:rPr lang="en-US" sz="1200" dirty="0" smtClean="0">
                <a:solidFill>
                  <a:schemeClr val="bg2"/>
                </a:solidFill>
              </a:rPr>
              <a:t> Mike Keel, </a:t>
            </a:r>
            <a:r>
              <a:rPr lang="en-US" sz="1200" i="1" dirty="0" smtClean="0">
                <a:solidFill>
                  <a:schemeClr val="bg2"/>
                </a:solidFill>
              </a:rPr>
              <a:t>The </a:t>
            </a:r>
            <a:r>
              <a:rPr lang="en-US" sz="1200" i="1" dirty="0">
                <a:solidFill>
                  <a:schemeClr val="bg2"/>
                </a:solidFill>
              </a:rPr>
              <a:t>Denver Post </a:t>
            </a:r>
            <a:r>
              <a:rPr lang="en-US" sz="1200" dirty="0">
                <a:solidFill>
                  <a:schemeClr val="bg2"/>
                </a:solidFill>
              </a:rPr>
              <a:t>2013</a:t>
            </a:r>
          </a:p>
        </p:txBody>
      </p:sp>
      <p:pic>
        <p:nvPicPr>
          <p:cNvPr id="5" name="Picture 4"/>
          <p:cNvPicPr>
            <a:picLocks noChangeAspect="1"/>
          </p:cNvPicPr>
          <p:nvPr/>
        </p:nvPicPr>
        <p:blipFill>
          <a:blip r:embed="rId3"/>
          <a:stretch>
            <a:fillRect/>
          </a:stretch>
        </p:blipFill>
        <p:spPr>
          <a:xfrm>
            <a:off x="5632911" y="2636555"/>
            <a:ext cx="6429536" cy="4027292"/>
          </a:xfrm>
          <a:prstGeom prst="rect">
            <a:avLst/>
          </a:prstGeom>
        </p:spPr>
      </p:pic>
    </p:spTree>
    <p:extLst>
      <p:ext uri="{BB962C8B-B14F-4D97-AF65-F5344CB8AC3E}">
        <p14:creationId xmlns:p14="http://schemas.microsoft.com/office/powerpoint/2010/main" val="1930438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 Biographies</a:t>
            </a:r>
            <a:endParaRPr lang="en-US" dirty="0"/>
          </a:p>
        </p:txBody>
      </p:sp>
      <p:sp>
        <p:nvSpPr>
          <p:cNvPr id="6" name="Text Placeholder 5"/>
          <p:cNvSpPr>
            <a:spLocks noGrp="1"/>
          </p:cNvSpPr>
          <p:nvPr>
            <p:ph type="body" idx="1"/>
          </p:nvPr>
        </p:nvSpPr>
        <p:spPr/>
        <p:txBody>
          <a:bodyPr/>
          <a:lstStyle/>
          <a:p>
            <a:r>
              <a:rPr lang="en-US" dirty="0" smtClean="0"/>
              <a:t>Janet Roberts</a:t>
            </a:r>
            <a:endParaRPr lang="en-US" dirty="0"/>
          </a:p>
        </p:txBody>
      </p:sp>
      <p:sp>
        <p:nvSpPr>
          <p:cNvPr id="7" name="Content Placeholder 6"/>
          <p:cNvSpPr>
            <a:spLocks noGrp="1"/>
          </p:cNvSpPr>
          <p:nvPr>
            <p:ph sz="half" idx="2"/>
          </p:nvPr>
        </p:nvSpPr>
        <p:spPr/>
        <p:txBody>
          <a:bodyPr>
            <a:normAutofit/>
          </a:bodyPr>
          <a:lstStyle/>
          <a:p>
            <a:r>
              <a:rPr lang="en-US" dirty="0" smtClean="0"/>
              <a:t>In addition to serving on the board of our local NCSS council and being Nationally Board Certified, Janet works tirelessly with her whole heart and mind at Procter Hug High School- an urban,  Title I school with the highest level of diversity in our district.  Her confidence in her colleagues is evidenced in the fact that her daughter attends the school.  In 2014 she received the NNCSS Teacher of the Year award.</a:t>
            </a:r>
          </a:p>
        </p:txBody>
      </p:sp>
      <p:sp>
        <p:nvSpPr>
          <p:cNvPr id="8" name="Text Placeholder 7"/>
          <p:cNvSpPr>
            <a:spLocks noGrp="1"/>
          </p:cNvSpPr>
          <p:nvPr>
            <p:ph type="body" sz="quarter" idx="3"/>
          </p:nvPr>
        </p:nvSpPr>
        <p:spPr/>
        <p:txBody>
          <a:bodyPr/>
          <a:lstStyle/>
          <a:p>
            <a:r>
              <a:rPr lang="en-US" dirty="0" smtClean="0"/>
              <a:t>Katie Anderson</a:t>
            </a:r>
            <a:endParaRPr lang="en-US" dirty="0"/>
          </a:p>
        </p:txBody>
      </p:sp>
      <p:sp>
        <p:nvSpPr>
          <p:cNvPr id="9" name="Content Placeholder 8"/>
          <p:cNvSpPr>
            <a:spLocks noGrp="1"/>
          </p:cNvSpPr>
          <p:nvPr>
            <p:ph sz="quarter" idx="4"/>
          </p:nvPr>
        </p:nvSpPr>
        <p:spPr/>
        <p:txBody>
          <a:bodyPr>
            <a:normAutofit fontScale="92500" lnSpcReduction="10000"/>
          </a:bodyPr>
          <a:lstStyle/>
          <a:p>
            <a:r>
              <a:rPr lang="en-US" dirty="0" smtClean="0"/>
              <a:t>As a content </a:t>
            </a:r>
            <a:r>
              <a:rPr lang="en-US" dirty="0"/>
              <a:t>a</a:t>
            </a:r>
            <a:r>
              <a:rPr lang="en-US" dirty="0" smtClean="0"/>
              <a:t>rea </a:t>
            </a:r>
            <a:r>
              <a:rPr lang="en-US" dirty="0"/>
              <a:t>l</a:t>
            </a:r>
            <a:r>
              <a:rPr lang="en-US" dirty="0" smtClean="0"/>
              <a:t>iteracy specialist, Katie works closely with K-12 teachers to develop rich and rigorous core aligned lessons in social studies.  Before this, she taught United States History to middle school students and World History to high school sophomores.  Katie loves the fact that there isn’t a “right answer” in Social Studies but that through exploration of topic, time period, event, or individual through primary sources and historical narratives, students have the opportunity to engage in the complex and often messy history of our nation and the world.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256223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411" y="563671"/>
            <a:ext cx="11248373" cy="1189973"/>
          </a:xfrm>
        </p:spPr>
        <p:txBody>
          <a:bodyPr>
            <a:normAutofit/>
          </a:bodyPr>
          <a:lstStyle/>
          <a:p>
            <a:r>
              <a:rPr lang="en-US" dirty="0" smtClean="0"/>
              <a:t>Historical Thinking:  The essential Ingredient </a:t>
            </a:r>
            <a:r>
              <a:rPr lang="en-US" smtClean="0"/>
              <a:t>for  Advancing making </a:t>
            </a:r>
            <a:r>
              <a:rPr lang="en-US" dirty="0" smtClean="0"/>
              <a:t>this type of analysis Successful </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529" y="1753644"/>
            <a:ext cx="6670388" cy="5097923"/>
          </a:xfrm>
          <a:prstGeom prst="rect">
            <a:avLst/>
          </a:prstGeom>
        </p:spPr>
      </p:pic>
      <p:sp>
        <p:nvSpPr>
          <p:cNvPr id="5" name="Rectangle 4"/>
          <p:cNvSpPr/>
          <p:nvPr/>
        </p:nvSpPr>
        <p:spPr>
          <a:xfrm>
            <a:off x="8849917" y="5749447"/>
            <a:ext cx="3212647" cy="826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Historical Thinking Chart available from the Stanford History Education Group at </a:t>
            </a:r>
            <a:r>
              <a:rPr lang="en-US" sz="1400" dirty="0" smtClean="0">
                <a:hlinkClick r:id="rId3"/>
              </a:rPr>
              <a:t>www.sheg.Stanford.edu</a:t>
            </a:r>
            <a:r>
              <a:rPr lang="en-US" sz="1400" dirty="0" smtClean="0"/>
              <a:t>  </a:t>
            </a:r>
            <a:endParaRPr lang="en-US" sz="1400" dirty="0"/>
          </a:p>
        </p:txBody>
      </p:sp>
    </p:spTree>
    <p:extLst>
      <p:ext uri="{BB962C8B-B14F-4D97-AF65-F5344CB8AC3E}">
        <p14:creationId xmlns:p14="http://schemas.microsoft.com/office/powerpoint/2010/main" val="2105461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653" y="828055"/>
            <a:ext cx="7485863" cy="4819845"/>
          </a:xfrm>
          <a:prstGeom prst="rect">
            <a:avLst/>
          </a:prstGeom>
        </p:spPr>
      </p:pic>
      <p:sp>
        <p:nvSpPr>
          <p:cNvPr id="3" name="Rectangle 2"/>
          <p:cNvSpPr/>
          <p:nvPr/>
        </p:nvSpPr>
        <p:spPr>
          <a:xfrm>
            <a:off x="5498926" y="3908121"/>
            <a:ext cx="6563639" cy="28183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smtClean="0"/>
              <a:t>Janet Roberts:  </a:t>
            </a:r>
            <a:r>
              <a:rPr lang="en-US" sz="2000" b="1" dirty="0" smtClean="0">
                <a:hlinkClick r:id="rId3"/>
              </a:rPr>
              <a:t>jroberts@washoeschools.net</a:t>
            </a:r>
            <a:r>
              <a:rPr lang="en-US" sz="2000" b="1" dirty="0" smtClean="0"/>
              <a:t> </a:t>
            </a:r>
          </a:p>
          <a:p>
            <a:pPr algn="ctr"/>
            <a:endParaRPr lang="en-US" sz="2000" b="1" dirty="0" smtClean="0"/>
          </a:p>
          <a:p>
            <a:pPr algn="ctr"/>
            <a:endParaRPr lang="en-US" sz="2000" b="1" dirty="0"/>
          </a:p>
          <a:p>
            <a:pPr algn="ctr"/>
            <a:r>
              <a:rPr lang="en-US" sz="2000" b="1" dirty="0" smtClean="0"/>
              <a:t>Katie Anderson:  </a:t>
            </a:r>
            <a:r>
              <a:rPr lang="en-US" sz="2000" b="1" dirty="0" smtClean="0">
                <a:hlinkClick r:id="rId4"/>
              </a:rPr>
              <a:t>kmanderson@washoeschools.net</a:t>
            </a:r>
            <a:r>
              <a:rPr lang="en-US" sz="2000" b="1" dirty="0" smtClean="0"/>
              <a:t> </a:t>
            </a:r>
          </a:p>
          <a:p>
            <a:pPr algn="ctr"/>
            <a:endParaRPr lang="en-US" sz="2000" b="1" dirty="0"/>
          </a:p>
          <a:p>
            <a:pPr algn="ctr"/>
            <a:r>
              <a:rPr lang="en-US" sz="2000" b="1" dirty="0" smtClean="0">
                <a:hlinkClick r:id="rId5"/>
              </a:rPr>
              <a:t>www.projecttahoe.org</a:t>
            </a:r>
            <a:r>
              <a:rPr lang="en-US" sz="2000" b="1" dirty="0" smtClean="0"/>
              <a:t> </a:t>
            </a:r>
            <a:endParaRPr lang="en-US" sz="2000" b="1" dirty="0"/>
          </a:p>
        </p:txBody>
      </p:sp>
    </p:spTree>
    <p:extLst>
      <p:ext uri="{BB962C8B-B14F-4D97-AF65-F5344CB8AC3E}">
        <p14:creationId xmlns:p14="http://schemas.microsoft.com/office/powerpoint/2010/main" val="2410173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Washoe county school district social studies</a:t>
            </a:r>
            <a:endParaRPr lang="en-US" sz="3200" dirty="0"/>
          </a:p>
        </p:txBody>
      </p:sp>
      <p:sp>
        <p:nvSpPr>
          <p:cNvPr id="3" name="Content Placeholder 2"/>
          <p:cNvSpPr>
            <a:spLocks noGrp="1"/>
          </p:cNvSpPr>
          <p:nvPr>
            <p:ph idx="1"/>
          </p:nvPr>
        </p:nvSpPr>
        <p:spPr>
          <a:xfrm>
            <a:off x="581192" y="1916482"/>
            <a:ext cx="11029615" cy="4647156"/>
          </a:xfrm>
        </p:spPr>
        <p:txBody>
          <a:bodyPr>
            <a:normAutofit lnSpcReduction="10000"/>
          </a:bodyPr>
          <a:lstStyle/>
          <a:p>
            <a:r>
              <a:rPr lang="en-US" sz="2400" dirty="0" smtClean="0"/>
              <a:t>Early implementer of CCSS</a:t>
            </a:r>
          </a:p>
          <a:p>
            <a:pPr lvl="1"/>
            <a:r>
              <a:rPr lang="en-US" sz="2000" dirty="0" smtClean="0"/>
              <a:t>American Radio Works Documentary</a:t>
            </a:r>
          </a:p>
          <a:p>
            <a:pPr lvl="1"/>
            <a:r>
              <a:rPr lang="en-US" sz="2000" dirty="0" smtClean="0"/>
              <a:t>Fordham Foundation Report</a:t>
            </a:r>
          </a:p>
          <a:p>
            <a:pPr lvl="1"/>
            <a:r>
              <a:rPr lang="en-US" sz="2000" dirty="0" smtClean="0"/>
              <a:t>35 Core Advocates for Student Achievement Partners</a:t>
            </a:r>
          </a:p>
          <a:p>
            <a:pPr lvl="1"/>
            <a:r>
              <a:rPr lang="en-US" sz="2000" dirty="0" smtClean="0"/>
              <a:t>Center for American Progress Report</a:t>
            </a:r>
          </a:p>
          <a:p>
            <a:pPr lvl="1"/>
            <a:r>
              <a:rPr lang="en-US" sz="2000" dirty="0" smtClean="0"/>
              <a:t>20 close read lessons available on </a:t>
            </a:r>
            <a:r>
              <a:rPr lang="en-US" sz="2000" dirty="0" smtClean="0">
                <a:hlinkClick r:id="rId3"/>
              </a:rPr>
              <a:t>www.acheivethecore.org</a:t>
            </a:r>
            <a:r>
              <a:rPr lang="en-US" sz="2000" dirty="0" smtClean="0"/>
              <a:t> </a:t>
            </a:r>
          </a:p>
          <a:p>
            <a:pPr lvl="1"/>
            <a:r>
              <a:rPr lang="en-US" sz="2000" dirty="0" smtClean="0"/>
              <a:t>Nevada Ready Campaign</a:t>
            </a:r>
          </a:p>
          <a:p>
            <a:r>
              <a:rPr lang="en-US" sz="2400" dirty="0" smtClean="0"/>
              <a:t>Grassroots effort to begin with teachers and develop own resources (not a top-down approach)</a:t>
            </a:r>
          </a:p>
          <a:p>
            <a:r>
              <a:rPr lang="en-US" sz="2400" dirty="0" smtClean="0"/>
              <a:t>Focus on close reading, argumentative writing, document based questions, research-based discussion methods</a:t>
            </a:r>
          </a:p>
          <a:p>
            <a:endParaRPr lang="en-US" dirty="0"/>
          </a:p>
        </p:txBody>
      </p:sp>
    </p:spTree>
    <p:extLst>
      <p:ext uri="{BB962C8B-B14F-4D97-AF65-F5344CB8AC3E}">
        <p14:creationId xmlns:p14="http://schemas.microsoft.com/office/powerpoint/2010/main" val="31493106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5262296"/>
            <a:ext cx="5255937" cy="689514"/>
          </a:xfrm>
        </p:spPr>
        <p:txBody>
          <a:bodyPr>
            <a:noAutofit/>
          </a:bodyPr>
          <a:lstStyle/>
          <a:p>
            <a:r>
              <a:rPr lang="en-US" sz="2700" b="1" dirty="0" smtClean="0">
                <a:solidFill>
                  <a:schemeClr val="bg1"/>
                </a:solidFill>
              </a:rPr>
              <a:t>www.projecttahoe.org</a:t>
            </a:r>
            <a:endParaRPr lang="en-US" sz="2700" b="1" dirty="0">
              <a:solidFill>
                <a:schemeClr val="bg1"/>
              </a:solidFill>
            </a:endParaRPr>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23747" y="600379"/>
            <a:ext cx="6045097" cy="4535292"/>
          </a:xfrm>
        </p:spPr>
      </p:pic>
      <p:sp>
        <p:nvSpPr>
          <p:cNvPr id="4" name="Text Placeholder 3"/>
          <p:cNvSpPr>
            <a:spLocks noGrp="1"/>
          </p:cNvSpPr>
          <p:nvPr>
            <p:ph type="body" sz="half" idx="2"/>
          </p:nvPr>
        </p:nvSpPr>
        <p:spPr>
          <a:xfrm>
            <a:off x="5924811" y="5262296"/>
            <a:ext cx="5685999" cy="689515"/>
          </a:xfrm>
        </p:spPr>
        <p:txBody>
          <a:bodyPr/>
          <a:lstStyle/>
          <a:p>
            <a:endParaRPr lang="en-US" dirty="0"/>
          </a:p>
        </p:txBody>
      </p:sp>
    </p:spTree>
    <p:extLst>
      <p:ext uri="{BB962C8B-B14F-4D97-AF65-F5344CB8AC3E}">
        <p14:creationId xmlns:p14="http://schemas.microsoft.com/office/powerpoint/2010/main" val="34938647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428225679"/>
              </p:ext>
            </p:extLst>
          </p:nvPr>
        </p:nvGraphicFramePr>
        <p:xfrm>
          <a:off x="129437" y="676406"/>
          <a:ext cx="11924777" cy="5962531"/>
        </p:xfrm>
        <a:graphic>
          <a:graphicData uri="http://schemas.openxmlformats.org/drawingml/2006/table">
            <a:tbl>
              <a:tblPr firstRow="1" firstCol="1" bandRow="1">
                <a:tableStyleId>{5C22544A-7EE6-4342-B048-85BDC9FD1C3A}</a:tableStyleId>
              </a:tblPr>
              <a:tblGrid>
                <a:gridCol w="7891397">
                  <a:extLst>
                    <a:ext uri="{9D8B030D-6E8A-4147-A177-3AD203B41FA5}">
                      <a16:colId xmlns:a16="http://schemas.microsoft.com/office/drawing/2014/main" xmlns="" val="20000"/>
                    </a:ext>
                  </a:extLst>
                </a:gridCol>
                <a:gridCol w="1290180">
                  <a:extLst>
                    <a:ext uri="{9D8B030D-6E8A-4147-A177-3AD203B41FA5}">
                      <a16:colId xmlns:a16="http://schemas.microsoft.com/office/drawing/2014/main" xmlns="" val="20001"/>
                    </a:ext>
                  </a:extLst>
                </a:gridCol>
                <a:gridCol w="1402916">
                  <a:extLst>
                    <a:ext uri="{9D8B030D-6E8A-4147-A177-3AD203B41FA5}">
                      <a16:colId xmlns:a16="http://schemas.microsoft.com/office/drawing/2014/main" xmlns="" val="20002"/>
                    </a:ext>
                  </a:extLst>
                </a:gridCol>
                <a:gridCol w="1340284">
                  <a:extLst>
                    <a:ext uri="{9D8B030D-6E8A-4147-A177-3AD203B41FA5}">
                      <a16:colId xmlns:a16="http://schemas.microsoft.com/office/drawing/2014/main" xmlns="" val="20003"/>
                    </a:ext>
                  </a:extLst>
                </a:gridCol>
              </a:tblGrid>
              <a:tr h="643784">
                <a:tc>
                  <a:txBody>
                    <a:bodyPr/>
                    <a:lstStyle/>
                    <a:p>
                      <a:pPr marL="0" marR="0">
                        <a:lnSpc>
                          <a:spcPct val="107000"/>
                        </a:lnSpc>
                        <a:spcBef>
                          <a:spcPts val="0"/>
                        </a:spcBef>
                        <a:spcAft>
                          <a:spcPts val="0"/>
                        </a:spcAft>
                      </a:pPr>
                      <a:r>
                        <a:rPr lang="en-US" sz="4000" dirty="0" smtClean="0">
                          <a:effectLst/>
                          <a:latin typeface="Calibri" panose="020F0502020204030204" pitchFamily="34" charset="0"/>
                          <a:ea typeface="Calibri" panose="020F0502020204030204" pitchFamily="34" charset="0"/>
                        </a:rPr>
                        <a:t>Session</a:t>
                      </a:r>
                      <a:endParaRPr lang="en-US" sz="4000" dirty="0">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4000" dirty="0" smtClean="0">
                          <a:solidFill>
                            <a:schemeClr val="bg1">
                              <a:lumMod val="85000"/>
                            </a:schemeClr>
                          </a:solidFill>
                          <a:effectLst/>
                          <a:latin typeface="Calibri" panose="020F0502020204030204" pitchFamily="34" charset="0"/>
                          <a:ea typeface="Calibri" panose="020F0502020204030204" pitchFamily="34" charset="0"/>
                        </a:rPr>
                        <a:t>Date</a:t>
                      </a:r>
                      <a:endParaRPr lang="en-US" sz="4000" dirty="0">
                        <a:solidFill>
                          <a:schemeClr val="bg1">
                            <a:lumMod val="85000"/>
                          </a:schemeClr>
                        </a:solidFill>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4000" dirty="0" smtClean="0">
                          <a:solidFill>
                            <a:schemeClr val="bg1">
                              <a:lumMod val="85000"/>
                            </a:schemeClr>
                          </a:solidFill>
                          <a:effectLst/>
                          <a:latin typeface="Calibri" panose="020F0502020204030204" pitchFamily="34" charset="0"/>
                          <a:ea typeface="Calibri" panose="020F0502020204030204" pitchFamily="34" charset="0"/>
                        </a:rPr>
                        <a:t>Time</a:t>
                      </a:r>
                      <a:endParaRPr lang="en-US" sz="4000" dirty="0">
                        <a:solidFill>
                          <a:schemeClr val="bg1">
                            <a:lumMod val="85000"/>
                          </a:schemeClr>
                        </a:solidFill>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4000" dirty="0" smtClean="0">
                          <a:solidFill>
                            <a:schemeClr val="bg1">
                              <a:lumMod val="85000"/>
                            </a:schemeClr>
                          </a:solidFill>
                          <a:effectLst/>
                          <a:latin typeface="Calibri" panose="020F0502020204030204" pitchFamily="34" charset="0"/>
                          <a:ea typeface="Calibri" panose="020F0502020204030204" pitchFamily="34" charset="0"/>
                        </a:rPr>
                        <a:t>Room</a:t>
                      </a:r>
                      <a:endParaRPr lang="en-US" sz="4000" dirty="0">
                        <a:solidFill>
                          <a:schemeClr val="bg1">
                            <a:lumMod val="85000"/>
                          </a:schemeClr>
                        </a:solidFill>
                        <a:effectLst/>
                        <a:latin typeface="Calibri" panose="020F0502020204030204" pitchFamily="34" charset="0"/>
                        <a:ea typeface="Calibri" panose="020F0502020204030204" pitchFamily="34" charset="0"/>
                      </a:endParaRPr>
                    </a:p>
                  </a:txBody>
                  <a:tcPr marL="29919" marR="29919" marT="0" marB="0"/>
                </a:tc>
                <a:extLst>
                  <a:ext uri="{0D108BD9-81ED-4DB2-BD59-A6C34878D82A}">
                    <a16:rowId xmlns:a16="http://schemas.microsoft.com/office/drawing/2014/main" xmlns="" val="10000"/>
                  </a:ext>
                </a:extLst>
              </a:tr>
              <a:tr h="633574">
                <a:tc>
                  <a:txBody>
                    <a:bodyPr/>
                    <a:lstStyle/>
                    <a:p>
                      <a:pPr marL="0" marR="0">
                        <a:lnSpc>
                          <a:spcPct val="107000"/>
                        </a:lnSpc>
                        <a:spcBef>
                          <a:spcPts val="0"/>
                        </a:spcBef>
                        <a:spcAft>
                          <a:spcPts val="0"/>
                        </a:spcAft>
                      </a:pPr>
                      <a:r>
                        <a:rPr lang="en-US" sz="2000" dirty="0">
                          <a:effectLst/>
                        </a:rPr>
                        <a:t>“But the Textbook Said”: Bringing Multiple Perspectives to Elementary </a:t>
                      </a:r>
                      <a:r>
                        <a:rPr lang="en-US" sz="2000" dirty="0" smtClean="0">
                          <a:effectLst/>
                        </a:rPr>
                        <a:t>Classrooms</a:t>
                      </a:r>
                      <a:endParaRPr lang="en-US" sz="2000" dirty="0">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smtClean="0">
                          <a:effectLst/>
                        </a:rPr>
                        <a:t>11/13/15</a:t>
                      </a:r>
                      <a:endParaRPr lang="en-US" sz="2000" dirty="0">
                        <a:effectLst/>
                      </a:endParaRPr>
                    </a:p>
                  </a:txBody>
                  <a:tcPr marL="29919" marR="29919" marT="0" marB="0"/>
                </a:tc>
                <a:tc>
                  <a:txBody>
                    <a:bodyPr/>
                    <a:lstStyle/>
                    <a:p>
                      <a:pPr marL="0" marR="0">
                        <a:lnSpc>
                          <a:spcPct val="107000"/>
                        </a:lnSpc>
                        <a:spcBef>
                          <a:spcPts val="0"/>
                        </a:spcBef>
                        <a:spcAft>
                          <a:spcPts val="0"/>
                        </a:spcAft>
                      </a:pPr>
                      <a:r>
                        <a:rPr lang="en-US" sz="2000">
                          <a:effectLst/>
                        </a:rPr>
                        <a:t>10:05-10:55</a:t>
                      </a:r>
                      <a:endParaRPr lang="en-US" sz="2000">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a:effectLst/>
                        </a:rPr>
                        <a:t>Room 213</a:t>
                      </a:r>
                      <a:endParaRPr lang="en-US" sz="2000" dirty="0">
                        <a:effectLst/>
                        <a:latin typeface="Calibri" panose="020F0502020204030204" pitchFamily="34" charset="0"/>
                        <a:ea typeface="Calibri" panose="020F0502020204030204" pitchFamily="34" charset="0"/>
                      </a:endParaRPr>
                    </a:p>
                  </a:txBody>
                  <a:tcPr marL="29919" marR="29919" marT="0" marB="0"/>
                </a:tc>
                <a:extLst>
                  <a:ext uri="{0D108BD9-81ED-4DB2-BD59-A6C34878D82A}">
                    <a16:rowId xmlns:a16="http://schemas.microsoft.com/office/drawing/2014/main" xmlns="" val="10001"/>
                  </a:ext>
                </a:extLst>
              </a:tr>
              <a:tr h="643784">
                <a:tc>
                  <a:txBody>
                    <a:bodyPr/>
                    <a:lstStyle/>
                    <a:p>
                      <a:pPr marL="0" marR="0">
                        <a:lnSpc>
                          <a:spcPct val="107000"/>
                        </a:lnSpc>
                        <a:spcBef>
                          <a:spcPts val="0"/>
                        </a:spcBef>
                        <a:spcAft>
                          <a:spcPts val="0"/>
                        </a:spcAft>
                      </a:pPr>
                      <a:r>
                        <a:rPr lang="en-US" sz="2000" dirty="0">
                          <a:effectLst/>
                        </a:rPr>
                        <a:t>Celebrating Human Rights through Meaningful Discussion in an </a:t>
                      </a:r>
                      <a:r>
                        <a:rPr lang="en-US" sz="2000" dirty="0" smtClean="0">
                          <a:effectLst/>
                        </a:rPr>
                        <a:t>Accelerated Classroom</a:t>
                      </a:r>
                      <a:endParaRPr lang="en-US" sz="2000" dirty="0">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smtClean="0">
                          <a:solidFill>
                            <a:schemeClr val="tx1"/>
                          </a:solidFill>
                          <a:effectLst/>
                        </a:rPr>
                        <a:t>11/13/15</a:t>
                      </a:r>
                      <a:endParaRPr lang="en-US" sz="2000" dirty="0">
                        <a:solidFill>
                          <a:schemeClr val="tx1"/>
                        </a:solidFill>
                        <a:effectLst/>
                      </a:endParaRPr>
                    </a:p>
                  </a:txBody>
                  <a:tcPr marL="29919" marR="29919" marT="0" marB="0"/>
                </a:tc>
                <a:tc>
                  <a:txBody>
                    <a:bodyPr/>
                    <a:lstStyle/>
                    <a:p>
                      <a:pPr marL="0" marR="0">
                        <a:lnSpc>
                          <a:spcPct val="107000"/>
                        </a:lnSpc>
                        <a:spcBef>
                          <a:spcPts val="0"/>
                        </a:spcBef>
                        <a:spcAft>
                          <a:spcPts val="0"/>
                        </a:spcAft>
                      </a:pPr>
                      <a:r>
                        <a:rPr lang="en-US" sz="2000" dirty="0" smtClean="0">
                          <a:solidFill>
                            <a:schemeClr val="tx1"/>
                          </a:solidFill>
                          <a:effectLst/>
                        </a:rPr>
                        <a:t>11:10-12:00</a:t>
                      </a:r>
                      <a:endParaRPr lang="en-US" sz="2000" dirty="0">
                        <a:solidFill>
                          <a:schemeClr val="tx1"/>
                        </a:solidFill>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a:solidFill>
                            <a:schemeClr val="tx1"/>
                          </a:solidFill>
                          <a:effectLst/>
                        </a:rPr>
                        <a:t>#219</a:t>
                      </a:r>
                      <a:endParaRPr lang="en-US" sz="2000" dirty="0">
                        <a:solidFill>
                          <a:schemeClr val="tx1"/>
                        </a:solidFill>
                        <a:effectLst/>
                        <a:latin typeface="Calibri" panose="020F0502020204030204" pitchFamily="34" charset="0"/>
                        <a:ea typeface="Calibri" panose="020F0502020204030204" pitchFamily="34" charset="0"/>
                      </a:endParaRPr>
                    </a:p>
                  </a:txBody>
                  <a:tcPr marL="29919" marR="29919" marT="0" marB="0"/>
                </a:tc>
                <a:extLst>
                  <a:ext uri="{0D108BD9-81ED-4DB2-BD59-A6C34878D82A}">
                    <a16:rowId xmlns:a16="http://schemas.microsoft.com/office/drawing/2014/main" xmlns="" val="10002"/>
                  </a:ext>
                </a:extLst>
              </a:tr>
              <a:tr h="587212">
                <a:tc>
                  <a:txBody>
                    <a:bodyPr/>
                    <a:lstStyle/>
                    <a:p>
                      <a:pPr marL="0" marR="0">
                        <a:lnSpc>
                          <a:spcPct val="107000"/>
                        </a:lnSpc>
                        <a:spcBef>
                          <a:spcPts val="0"/>
                        </a:spcBef>
                        <a:spcAft>
                          <a:spcPts val="0"/>
                        </a:spcAft>
                      </a:pPr>
                      <a:r>
                        <a:rPr lang="en-US" sz="2000" dirty="0">
                          <a:effectLst/>
                        </a:rPr>
                        <a:t>New Perspectives on the Faces of the Holocaust (poster presentation) </a:t>
                      </a:r>
                      <a:endParaRPr lang="en-US" sz="2000" dirty="0">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smtClean="0">
                          <a:effectLst/>
                        </a:rPr>
                        <a:t>11/13/15</a:t>
                      </a:r>
                      <a:endParaRPr lang="en-US" sz="2000" dirty="0">
                        <a:effectLst/>
                      </a:endParaRPr>
                    </a:p>
                  </a:txBody>
                  <a:tcPr marL="29919" marR="29919" marT="0" marB="0"/>
                </a:tc>
                <a:tc>
                  <a:txBody>
                    <a:bodyPr/>
                    <a:lstStyle/>
                    <a:p>
                      <a:pPr marL="0" marR="0">
                        <a:lnSpc>
                          <a:spcPct val="107000"/>
                        </a:lnSpc>
                        <a:spcBef>
                          <a:spcPts val="0"/>
                        </a:spcBef>
                        <a:spcAft>
                          <a:spcPts val="0"/>
                        </a:spcAft>
                      </a:pPr>
                      <a:r>
                        <a:rPr lang="en-US" sz="2000" dirty="0" smtClean="0">
                          <a:effectLst/>
                        </a:rPr>
                        <a:t>2:15-3:05</a:t>
                      </a:r>
                      <a:endParaRPr lang="en-US" sz="2000" dirty="0">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a:effectLst/>
                        </a:rPr>
                        <a:t>Exhibit </a:t>
                      </a:r>
                      <a:r>
                        <a:rPr lang="en-US" sz="2000" dirty="0" smtClean="0">
                          <a:effectLst/>
                        </a:rPr>
                        <a:t>H </a:t>
                      </a:r>
                      <a:r>
                        <a:rPr lang="en-US" sz="2000" dirty="0">
                          <a:effectLst/>
                        </a:rPr>
                        <a:t>B</a:t>
                      </a:r>
                      <a:endParaRPr lang="en-US" sz="2000" dirty="0">
                        <a:effectLst/>
                        <a:latin typeface="Calibri" panose="020F0502020204030204" pitchFamily="34" charset="0"/>
                        <a:ea typeface="Calibri" panose="020F0502020204030204" pitchFamily="34" charset="0"/>
                      </a:endParaRPr>
                    </a:p>
                  </a:txBody>
                  <a:tcPr marL="29919" marR="29919" marT="0" marB="0"/>
                </a:tc>
                <a:extLst>
                  <a:ext uri="{0D108BD9-81ED-4DB2-BD59-A6C34878D82A}">
                    <a16:rowId xmlns:a16="http://schemas.microsoft.com/office/drawing/2014/main" xmlns="" val="10003"/>
                  </a:ext>
                </a:extLst>
              </a:tr>
              <a:tr h="587212">
                <a:tc>
                  <a:txBody>
                    <a:bodyPr/>
                    <a:lstStyle/>
                    <a:p>
                      <a:pPr marL="0" marR="0">
                        <a:lnSpc>
                          <a:spcPct val="107000"/>
                        </a:lnSpc>
                        <a:spcBef>
                          <a:spcPts val="0"/>
                        </a:spcBef>
                        <a:spcAft>
                          <a:spcPts val="0"/>
                        </a:spcAft>
                      </a:pPr>
                      <a:r>
                        <a:rPr lang="en-US" sz="2000" dirty="0">
                          <a:effectLst/>
                        </a:rPr>
                        <a:t>Heightening Visual Literacy:  Using Art as Text in U.S. History</a:t>
                      </a:r>
                      <a:endParaRPr lang="en-US" sz="2000" dirty="0">
                        <a:effectLst/>
                        <a:latin typeface="Times New Roman" panose="02020603050405020304" pitchFamily="18"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smtClean="0">
                          <a:effectLst/>
                        </a:rPr>
                        <a:t>11/13/15</a:t>
                      </a:r>
                    </a:p>
                  </a:txBody>
                  <a:tcPr marL="29919" marR="29919" marT="0" marB="0"/>
                </a:tc>
                <a:tc>
                  <a:txBody>
                    <a:bodyPr/>
                    <a:lstStyle/>
                    <a:p>
                      <a:pPr marL="0" marR="0">
                        <a:lnSpc>
                          <a:spcPct val="107000"/>
                        </a:lnSpc>
                        <a:spcBef>
                          <a:spcPts val="0"/>
                        </a:spcBef>
                        <a:spcAft>
                          <a:spcPts val="0"/>
                        </a:spcAft>
                      </a:pPr>
                      <a:r>
                        <a:rPr lang="en-US" sz="2000" dirty="0">
                          <a:effectLst/>
                        </a:rPr>
                        <a:t> 5:30-6:20</a:t>
                      </a:r>
                      <a:endParaRPr lang="en-US" sz="2000" dirty="0">
                        <a:effectLst/>
                        <a:latin typeface="Times New Roman" panose="02020603050405020304" pitchFamily="18"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a:effectLst/>
                        </a:rPr>
                        <a:t>R03</a:t>
                      </a:r>
                      <a:endParaRPr lang="en-US" sz="2000" dirty="0">
                        <a:effectLst/>
                        <a:latin typeface="Times New Roman" panose="02020603050405020304" pitchFamily="18" charset="0"/>
                        <a:ea typeface="Calibri" panose="020F0502020204030204" pitchFamily="34" charset="0"/>
                      </a:endParaRPr>
                    </a:p>
                  </a:txBody>
                  <a:tcPr marL="29919" marR="29919" marT="0" marB="0"/>
                </a:tc>
                <a:extLst>
                  <a:ext uri="{0D108BD9-81ED-4DB2-BD59-A6C34878D82A}">
                    <a16:rowId xmlns:a16="http://schemas.microsoft.com/office/drawing/2014/main" xmlns="" val="10004"/>
                  </a:ext>
                </a:extLst>
              </a:tr>
              <a:tr h="704653">
                <a:tc>
                  <a:txBody>
                    <a:bodyPr/>
                    <a:lstStyle/>
                    <a:p>
                      <a:pPr marL="0" marR="0">
                        <a:lnSpc>
                          <a:spcPct val="107000"/>
                        </a:lnSpc>
                        <a:spcBef>
                          <a:spcPts val="0"/>
                        </a:spcBef>
                        <a:spcAft>
                          <a:spcPts val="0"/>
                        </a:spcAft>
                      </a:pPr>
                      <a:r>
                        <a:rPr lang="en-US" sz="2000" dirty="0">
                          <a:effectLst/>
                        </a:rPr>
                        <a:t>Creating Global Citizens through Current Events and Civil Discourse          </a:t>
                      </a:r>
                      <a:endParaRPr lang="en-US" sz="2000" dirty="0">
                        <a:effectLst/>
                        <a:latin typeface="Times New Roman" panose="02020603050405020304" pitchFamily="18"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a:effectLst/>
                        </a:rPr>
                        <a:t> </a:t>
                      </a:r>
                      <a:r>
                        <a:rPr lang="en-US" sz="2000" dirty="0" smtClean="0">
                          <a:effectLst/>
                        </a:rPr>
                        <a:t>11/14/15</a:t>
                      </a:r>
                    </a:p>
                  </a:txBody>
                  <a:tcPr marL="29919" marR="29919" marT="0" marB="0"/>
                </a:tc>
                <a:tc>
                  <a:txBody>
                    <a:bodyPr/>
                    <a:lstStyle/>
                    <a:p>
                      <a:pPr marL="0" marR="0">
                        <a:lnSpc>
                          <a:spcPct val="107000"/>
                        </a:lnSpc>
                        <a:spcBef>
                          <a:spcPts val="0"/>
                        </a:spcBef>
                        <a:spcAft>
                          <a:spcPts val="0"/>
                        </a:spcAft>
                      </a:pPr>
                      <a:r>
                        <a:rPr lang="en-US" sz="2000" dirty="0">
                          <a:effectLst/>
                        </a:rPr>
                        <a:t> 9:05-9:55</a:t>
                      </a:r>
                      <a:endParaRPr lang="en-US" sz="2000" dirty="0">
                        <a:effectLst/>
                        <a:latin typeface="Times New Roman" panose="02020603050405020304" pitchFamily="18"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a:effectLst/>
                        </a:rPr>
                        <a:t> #226</a:t>
                      </a:r>
                      <a:endParaRPr lang="en-US" sz="2000">
                        <a:effectLst/>
                        <a:latin typeface="Times New Roman" panose="02020603050405020304" pitchFamily="18" charset="0"/>
                        <a:ea typeface="Calibri" panose="020F0502020204030204" pitchFamily="34" charset="0"/>
                      </a:endParaRPr>
                    </a:p>
                  </a:txBody>
                  <a:tcPr marL="29919" marR="29919" marT="0" marB="0"/>
                </a:tc>
                <a:extLst>
                  <a:ext uri="{0D108BD9-81ED-4DB2-BD59-A6C34878D82A}">
                    <a16:rowId xmlns:a16="http://schemas.microsoft.com/office/drawing/2014/main" xmlns="" val="10005"/>
                  </a:ext>
                </a:extLst>
              </a:tr>
              <a:tr h="704653">
                <a:tc>
                  <a:txBody>
                    <a:bodyPr/>
                    <a:lstStyle/>
                    <a:p>
                      <a:pPr marL="0" marR="0">
                        <a:lnSpc>
                          <a:spcPct val="107000"/>
                        </a:lnSpc>
                        <a:spcBef>
                          <a:spcPts val="0"/>
                        </a:spcBef>
                        <a:spcAft>
                          <a:spcPts val="0"/>
                        </a:spcAft>
                      </a:pPr>
                      <a:r>
                        <a:rPr lang="en-US" sz="2000" dirty="0">
                          <a:effectLst/>
                        </a:rPr>
                        <a:t>Student Citizens Conceptualize Revolution with Concept Claim Cards</a:t>
                      </a:r>
                      <a:endParaRPr lang="en-US" sz="2000" dirty="0">
                        <a:effectLst/>
                        <a:latin typeface="Times New Roman" panose="02020603050405020304" pitchFamily="18"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a:effectLst/>
                        </a:rPr>
                        <a:t> </a:t>
                      </a:r>
                      <a:r>
                        <a:rPr lang="en-US" sz="2000" dirty="0" smtClean="0">
                          <a:effectLst/>
                        </a:rPr>
                        <a:t>11/14/15</a:t>
                      </a:r>
                    </a:p>
                  </a:txBody>
                  <a:tcPr marL="29919" marR="29919" marT="0" marB="0"/>
                </a:tc>
                <a:tc>
                  <a:txBody>
                    <a:bodyPr/>
                    <a:lstStyle/>
                    <a:p>
                      <a:pPr marL="0" marR="0">
                        <a:lnSpc>
                          <a:spcPct val="107000"/>
                        </a:lnSpc>
                        <a:spcBef>
                          <a:spcPts val="0"/>
                        </a:spcBef>
                        <a:spcAft>
                          <a:spcPts val="0"/>
                        </a:spcAft>
                      </a:pPr>
                      <a:r>
                        <a:rPr lang="en-US" sz="2000" dirty="0">
                          <a:effectLst/>
                        </a:rPr>
                        <a:t> 10:10-11:00</a:t>
                      </a:r>
                      <a:endParaRPr lang="en-US" sz="2000" dirty="0">
                        <a:effectLst/>
                        <a:latin typeface="Times New Roman" panose="02020603050405020304" pitchFamily="18"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a:effectLst/>
                        </a:rPr>
                        <a:t> #228</a:t>
                      </a:r>
                      <a:endParaRPr lang="en-US" sz="2000" dirty="0">
                        <a:effectLst/>
                        <a:latin typeface="Times New Roman" panose="02020603050405020304" pitchFamily="18" charset="0"/>
                        <a:ea typeface="Calibri" panose="020F0502020204030204" pitchFamily="34" charset="0"/>
                      </a:endParaRPr>
                    </a:p>
                  </a:txBody>
                  <a:tcPr marL="29919" marR="29919" marT="0" marB="0"/>
                </a:tc>
                <a:extLst>
                  <a:ext uri="{0D108BD9-81ED-4DB2-BD59-A6C34878D82A}">
                    <a16:rowId xmlns:a16="http://schemas.microsoft.com/office/drawing/2014/main" xmlns="" val="10006"/>
                  </a:ext>
                </a:extLst>
              </a:tr>
              <a:tr h="704653">
                <a:tc>
                  <a:txBody>
                    <a:bodyPr/>
                    <a:lstStyle/>
                    <a:p>
                      <a:pPr marL="0" marR="0">
                        <a:lnSpc>
                          <a:spcPct val="107000"/>
                        </a:lnSpc>
                        <a:spcBef>
                          <a:spcPts val="0"/>
                        </a:spcBef>
                        <a:spcAft>
                          <a:spcPts val="0"/>
                        </a:spcAft>
                      </a:pPr>
                      <a:r>
                        <a:rPr lang="en-US" sz="2000" dirty="0">
                          <a:effectLst/>
                        </a:rPr>
                        <a:t>Wish your Students had Inquiring Minds: Try Question Quads! </a:t>
                      </a:r>
                      <a:endParaRPr lang="en-US" sz="2000" dirty="0">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smtClean="0">
                          <a:effectLst/>
                        </a:rPr>
                        <a:t>11/14/15</a:t>
                      </a:r>
                      <a:endParaRPr lang="en-US" sz="2000" dirty="0">
                        <a:effectLst/>
                      </a:endParaRPr>
                    </a:p>
                  </a:txBody>
                  <a:tcPr marL="29919" marR="29919" marT="0" marB="0"/>
                </a:tc>
                <a:tc>
                  <a:txBody>
                    <a:bodyPr/>
                    <a:lstStyle/>
                    <a:p>
                      <a:pPr marL="0" marR="0">
                        <a:lnSpc>
                          <a:spcPct val="107000"/>
                        </a:lnSpc>
                        <a:spcBef>
                          <a:spcPts val="0"/>
                        </a:spcBef>
                        <a:spcAft>
                          <a:spcPts val="0"/>
                        </a:spcAft>
                      </a:pPr>
                      <a:r>
                        <a:rPr lang="en-US" sz="2000">
                          <a:effectLst/>
                        </a:rPr>
                        <a:t>2:40-3:30</a:t>
                      </a:r>
                      <a:endParaRPr lang="en-US" sz="2000">
                        <a:effectLst/>
                        <a:latin typeface="Calibri" panose="020F0502020204030204" pitchFamily="34"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a:effectLst/>
                        </a:rPr>
                        <a:t>Room R01</a:t>
                      </a:r>
                      <a:endParaRPr lang="en-US" sz="2000" dirty="0">
                        <a:effectLst/>
                        <a:latin typeface="Calibri" panose="020F0502020204030204" pitchFamily="34" charset="0"/>
                        <a:ea typeface="Calibri" panose="020F0502020204030204" pitchFamily="34" charset="0"/>
                      </a:endParaRPr>
                    </a:p>
                  </a:txBody>
                  <a:tcPr marL="29919" marR="29919" marT="0" marB="0"/>
                </a:tc>
                <a:extLst>
                  <a:ext uri="{0D108BD9-81ED-4DB2-BD59-A6C34878D82A}">
                    <a16:rowId xmlns:a16="http://schemas.microsoft.com/office/drawing/2014/main" xmlns="" val="10007"/>
                  </a:ext>
                </a:extLst>
              </a:tr>
              <a:tr h="643784">
                <a:tc>
                  <a:txBody>
                    <a:bodyPr/>
                    <a:lstStyle/>
                    <a:p>
                      <a:pPr marL="0" marR="0">
                        <a:lnSpc>
                          <a:spcPct val="107000"/>
                        </a:lnSpc>
                        <a:spcBef>
                          <a:spcPts val="0"/>
                        </a:spcBef>
                        <a:spcAft>
                          <a:spcPts val="0"/>
                        </a:spcAft>
                      </a:pPr>
                      <a:r>
                        <a:rPr lang="en-US" sz="2000" dirty="0">
                          <a:effectLst/>
                        </a:rPr>
                        <a:t>What makes people bad? Violations of Human Rights and the psychology behind them.</a:t>
                      </a:r>
                      <a:endParaRPr lang="en-US" sz="2000" dirty="0">
                        <a:effectLst/>
                        <a:latin typeface="Times New Roman" panose="02020603050405020304" pitchFamily="18"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smtClean="0">
                          <a:effectLst/>
                        </a:rPr>
                        <a:t>11/14/15</a:t>
                      </a:r>
                    </a:p>
                  </a:txBody>
                  <a:tcPr marL="29919" marR="29919" marT="0" marB="0"/>
                </a:tc>
                <a:tc>
                  <a:txBody>
                    <a:bodyPr/>
                    <a:lstStyle/>
                    <a:p>
                      <a:pPr marL="0" marR="0">
                        <a:lnSpc>
                          <a:spcPct val="107000"/>
                        </a:lnSpc>
                        <a:spcBef>
                          <a:spcPts val="0"/>
                        </a:spcBef>
                        <a:spcAft>
                          <a:spcPts val="0"/>
                        </a:spcAft>
                      </a:pPr>
                      <a:r>
                        <a:rPr lang="en-US" sz="2000" dirty="0">
                          <a:effectLst/>
                        </a:rPr>
                        <a:t>4:50-5:40</a:t>
                      </a:r>
                      <a:endParaRPr lang="en-US" sz="2000" dirty="0">
                        <a:effectLst/>
                        <a:latin typeface="Times New Roman" panose="02020603050405020304" pitchFamily="18" charset="0"/>
                        <a:ea typeface="Calibri" panose="020F0502020204030204" pitchFamily="34" charset="0"/>
                      </a:endParaRPr>
                    </a:p>
                  </a:txBody>
                  <a:tcPr marL="29919" marR="29919" marT="0" marB="0"/>
                </a:tc>
                <a:tc>
                  <a:txBody>
                    <a:bodyPr/>
                    <a:lstStyle/>
                    <a:p>
                      <a:pPr marL="0" marR="0">
                        <a:lnSpc>
                          <a:spcPct val="107000"/>
                        </a:lnSpc>
                        <a:spcBef>
                          <a:spcPts val="0"/>
                        </a:spcBef>
                        <a:spcAft>
                          <a:spcPts val="0"/>
                        </a:spcAft>
                      </a:pPr>
                      <a:r>
                        <a:rPr lang="en-US" sz="2000" dirty="0">
                          <a:effectLst/>
                        </a:rPr>
                        <a:t>#</a:t>
                      </a:r>
                      <a:r>
                        <a:rPr lang="en-US" sz="2000" dirty="0" smtClean="0">
                          <a:effectLst/>
                        </a:rPr>
                        <a:t>228</a:t>
                      </a:r>
                    </a:p>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endParaRPr>
                    </a:p>
                  </a:txBody>
                  <a:tcPr marL="29919" marR="29919" marT="0" marB="0"/>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849811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by Doing</a:t>
            </a:r>
            <a:endParaRPr lang="en-US" dirty="0"/>
          </a:p>
        </p:txBody>
      </p:sp>
      <p:sp>
        <p:nvSpPr>
          <p:cNvPr id="3" name="Content Placeholder 2"/>
          <p:cNvSpPr>
            <a:spLocks noGrp="1"/>
          </p:cNvSpPr>
          <p:nvPr>
            <p:ph sz="quarter" idx="1"/>
          </p:nvPr>
        </p:nvSpPr>
        <p:spPr/>
        <p:txBody>
          <a:bodyPr>
            <a:normAutofit/>
          </a:bodyPr>
          <a:lstStyle/>
          <a:p>
            <a:r>
              <a:rPr lang="en-US" sz="3600" dirty="0" smtClean="0"/>
              <a:t>Constructivist approach to student learning must begin with a constructivist approach to teacher learning</a:t>
            </a:r>
          </a:p>
          <a:p>
            <a:endParaRPr lang="en-US" sz="3600" dirty="0"/>
          </a:p>
          <a:p>
            <a:r>
              <a:rPr lang="en-US" sz="3600" dirty="0" smtClean="0"/>
              <a:t>“We had to do it ourselves to see what it could be.”</a:t>
            </a:r>
            <a:endParaRPr lang="en-US" sz="3600" dirty="0"/>
          </a:p>
        </p:txBody>
      </p:sp>
    </p:spTree>
    <p:extLst>
      <p:ext uri="{BB962C8B-B14F-4D97-AF65-F5344CB8AC3E}">
        <p14:creationId xmlns:p14="http://schemas.microsoft.com/office/powerpoint/2010/main" val="2565063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Heightening Visual Literacy	</a:t>
            </a:r>
            <a:endParaRPr lang="en-US" dirty="0"/>
          </a:p>
        </p:txBody>
      </p:sp>
      <p:sp>
        <p:nvSpPr>
          <p:cNvPr id="3" name="Text Placeholder 2"/>
          <p:cNvSpPr>
            <a:spLocks noGrp="1"/>
          </p:cNvSpPr>
          <p:nvPr>
            <p:ph type="body" idx="1"/>
          </p:nvPr>
        </p:nvSpPr>
        <p:spPr/>
        <p:txBody>
          <a:bodyPr/>
          <a:lstStyle/>
          <a:p>
            <a:r>
              <a:rPr lang="en-US" dirty="0" smtClean="0"/>
              <a:t>Using Art as Text in U.S. History</a:t>
            </a:r>
            <a:endParaRPr lang="en-US" dirty="0"/>
          </a:p>
        </p:txBody>
      </p:sp>
    </p:spTree>
    <p:extLst>
      <p:ext uri="{BB962C8B-B14F-4D97-AF65-F5344CB8AC3E}">
        <p14:creationId xmlns:p14="http://schemas.microsoft.com/office/powerpoint/2010/main" val="3201008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&amp; Argument</a:t>
            </a:r>
            <a:endParaRPr lang="en-US" dirty="0"/>
          </a:p>
        </p:txBody>
      </p:sp>
      <p:sp>
        <p:nvSpPr>
          <p:cNvPr id="3" name="Content Placeholder 2"/>
          <p:cNvSpPr>
            <a:spLocks noGrp="1"/>
          </p:cNvSpPr>
          <p:nvPr>
            <p:ph idx="1"/>
          </p:nvPr>
        </p:nvSpPr>
        <p:spPr>
          <a:xfrm>
            <a:off x="581193" y="2068353"/>
            <a:ext cx="11029615" cy="4323821"/>
          </a:xfrm>
        </p:spPr>
        <p:txBody>
          <a:bodyPr>
            <a:normAutofit fontScale="85000" lnSpcReduction="20000"/>
          </a:bodyPr>
          <a:lstStyle/>
          <a:p>
            <a:r>
              <a:rPr lang="en-US" sz="1900" dirty="0" smtClean="0">
                <a:solidFill>
                  <a:schemeClr val="tx1"/>
                </a:solidFill>
              </a:rPr>
              <a:t>All forms of art- painting, photographs, political cartoons, sculptures, even clothing- can be read as text.</a:t>
            </a:r>
          </a:p>
          <a:p>
            <a:pPr marL="0" indent="0">
              <a:buNone/>
            </a:pPr>
            <a:endParaRPr lang="en-US" sz="1900" dirty="0" smtClean="0">
              <a:solidFill>
                <a:schemeClr val="tx1"/>
              </a:solidFill>
            </a:endParaRPr>
          </a:p>
          <a:p>
            <a:r>
              <a:rPr lang="en-US" sz="1900" dirty="0" smtClean="0">
                <a:solidFill>
                  <a:schemeClr val="tx1"/>
                </a:solidFill>
              </a:rPr>
              <a:t>Art provides a meaningful visual entrée to writing and substantiating claims.</a:t>
            </a:r>
          </a:p>
          <a:p>
            <a:pPr marL="0" indent="0">
              <a:buNone/>
            </a:pPr>
            <a:endParaRPr lang="en-US" sz="1900" dirty="0" smtClean="0">
              <a:solidFill>
                <a:schemeClr val="tx1"/>
              </a:solidFill>
            </a:endParaRPr>
          </a:p>
          <a:p>
            <a:r>
              <a:rPr lang="en-US" sz="1900" dirty="0" smtClean="0">
                <a:solidFill>
                  <a:schemeClr val="tx1"/>
                </a:solidFill>
              </a:rPr>
              <a:t>Appeals to visual learners, English Language learners, special needs students.  All Students love analyzing images!  </a:t>
            </a:r>
          </a:p>
          <a:p>
            <a:endParaRPr lang="en-US" sz="1900" dirty="0">
              <a:solidFill>
                <a:schemeClr val="tx1"/>
              </a:solidFill>
            </a:endParaRPr>
          </a:p>
          <a:p>
            <a:r>
              <a:rPr lang="en-US" sz="1900" dirty="0" smtClean="0">
                <a:solidFill>
                  <a:schemeClr val="tx1"/>
                </a:solidFill>
              </a:rPr>
              <a:t>Naturally forces students to think as writers without the intimidation of complex text </a:t>
            </a:r>
          </a:p>
          <a:p>
            <a:endParaRPr lang="en-US" sz="1900" dirty="0" smtClean="0">
              <a:solidFill>
                <a:schemeClr val="tx1"/>
              </a:solidFill>
            </a:endParaRPr>
          </a:p>
          <a:p>
            <a:r>
              <a:rPr lang="en-US" sz="1900" dirty="0" smtClean="0">
                <a:solidFill>
                  <a:schemeClr val="tx1"/>
                </a:solidFill>
              </a:rPr>
              <a:t>Great way to practice.  Analyzing art can take less time than reading a traditional text</a:t>
            </a:r>
          </a:p>
          <a:p>
            <a:endParaRPr lang="en-US" sz="1900" dirty="0" smtClean="0">
              <a:solidFill>
                <a:schemeClr val="tx1"/>
              </a:solidFill>
            </a:endParaRPr>
          </a:p>
          <a:p>
            <a:r>
              <a:rPr lang="en-US" sz="1900" dirty="0" smtClean="0">
                <a:solidFill>
                  <a:schemeClr val="tx1"/>
                </a:solidFill>
              </a:rPr>
              <a:t>Art is a valuable tool for building confidence in analyzing primary sources</a:t>
            </a:r>
          </a:p>
          <a:p>
            <a:endParaRPr lang="en-US" sz="1900" dirty="0" smtClean="0">
              <a:solidFill>
                <a:schemeClr val="tx1"/>
              </a:solidFill>
            </a:endParaRPr>
          </a:p>
          <a:p>
            <a:r>
              <a:rPr lang="en-US" sz="1900" dirty="0" smtClean="0">
                <a:solidFill>
                  <a:schemeClr val="tx1"/>
                </a:solidFill>
              </a:rPr>
              <a:t>Art creates an entry point for tackling complex issues and ideas</a:t>
            </a:r>
          </a:p>
          <a:p>
            <a:endParaRPr lang="en-US" dirty="0"/>
          </a:p>
        </p:txBody>
      </p:sp>
    </p:spTree>
    <p:extLst>
      <p:ext uri="{BB962C8B-B14F-4D97-AF65-F5344CB8AC3E}">
        <p14:creationId xmlns:p14="http://schemas.microsoft.com/office/powerpoint/2010/main" val="4158973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10361</TotalTime>
  <Words>1569</Words>
  <Application>Microsoft Office PowerPoint</Application>
  <PresentationFormat>Widescreen</PresentationFormat>
  <Paragraphs>198</Paragraphs>
  <Slides>31</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Gill Sans MT</vt:lpstr>
      <vt:lpstr>Symbol</vt:lpstr>
      <vt:lpstr>Times New Roman</vt:lpstr>
      <vt:lpstr>Wingdings 2</vt:lpstr>
      <vt:lpstr>Dividend</vt:lpstr>
      <vt:lpstr>Office Theme</vt:lpstr>
      <vt:lpstr>Heightening Visual Literacy  </vt:lpstr>
      <vt:lpstr>Who we are</vt:lpstr>
      <vt:lpstr>Presenter Biographies</vt:lpstr>
      <vt:lpstr>Washoe county school district social studies</vt:lpstr>
      <vt:lpstr>www.projecttahoe.org</vt:lpstr>
      <vt:lpstr>PowerPoint Presentation</vt:lpstr>
      <vt:lpstr>Learning by Doing</vt:lpstr>
      <vt:lpstr>Heightening Visual Literacy </vt:lpstr>
      <vt:lpstr>Art &amp; Argument</vt:lpstr>
      <vt:lpstr>Visual Literacy and the CCSS </vt:lpstr>
      <vt:lpstr>PowerPoint Presentation</vt:lpstr>
      <vt:lpstr>An Example</vt:lpstr>
      <vt:lpstr>The Process:  What Students Do</vt:lpstr>
      <vt:lpstr>PowerPoint Presentation</vt:lpstr>
      <vt:lpstr> An Example:  </vt:lpstr>
      <vt:lpstr>PowerPoint Presentation</vt:lpstr>
      <vt:lpstr>Time to practice!  </vt:lpstr>
      <vt:lpstr>PowerPoint Presentation</vt:lpstr>
      <vt:lpstr>Share Claims and Reasoning and group Reflection  </vt:lpstr>
      <vt:lpstr>“Historiographical” Comparisons using Art</vt:lpstr>
      <vt:lpstr>Historiography </vt:lpstr>
      <vt:lpstr>Some Examples</vt:lpstr>
      <vt:lpstr>PowerPoint Presentation</vt:lpstr>
      <vt:lpstr>The Boston Massacre</vt:lpstr>
      <vt:lpstr>PowerPoint Presentation</vt:lpstr>
      <vt:lpstr>Immigration </vt:lpstr>
      <vt:lpstr>PowerPoint Presentation</vt:lpstr>
      <vt:lpstr>Gun Control </vt:lpstr>
      <vt:lpstr>        </vt:lpstr>
      <vt:lpstr>Historical Thinking:  The essential Ingredient for  Advancing making this type of analysis Successful </vt:lpstr>
      <vt:lpstr>PowerPoint Presentation</vt:lpstr>
    </vt:vector>
  </TitlesOfParts>
  <Company>Washoe County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Orr, Angela</dc:creator>
  <cp:lastModifiedBy>Anderson, Katie</cp:lastModifiedBy>
  <cp:revision>66</cp:revision>
  <dcterms:created xsi:type="dcterms:W3CDTF">2015-10-20T20:31:11Z</dcterms:created>
  <dcterms:modified xsi:type="dcterms:W3CDTF">2015-11-19T22:01:05Z</dcterms:modified>
</cp:coreProperties>
</file>