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75" r:id="rId4"/>
    <p:sldId id="269" r:id="rId5"/>
    <p:sldId id="270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6/1/2016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6/1/2016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6/1/2016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sz="7200" dirty="0" smtClean="0"/>
              <a:t>Zoom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Document analysis</a:t>
            </a:r>
            <a:endParaRPr lang="en-US" sz="2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By: Marcia Motter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48" b="748"/>
          <a:stretch>
            <a:fillRect/>
          </a:stretch>
        </p:blipFill>
        <p:spPr>
          <a:xfrm>
            <a:off x="6838950" y="1297637"/>
            <a:ext cx="5210937" cy="42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Analyze the image on each slide. </a:t>
            </a:r>
            <a:br>
              <a:rPr lang="en-US" sz="3200" dirty="0" smtClean="0"/>
            </a:br>
            <a:r>
              <a:rPr lang="en-US" sz="3200" dirty="0" smtClean="0"/>
              <a:t>Answer any questions.</a:t>
            </a:r>
            <a:br>
              <a:rPr lang="en-US" sz="3200" dirty="0" smtClean="0"/>
            </a:br>
            <a:r>
              <a:rPr lang="en-US" sz="3200" dirty="0" smtClean="0"/>
              <a:t>Discuss answers and thoughts with  a partner.</a:t>
            </a:r>
            <a:br>
              <a:rPr lang="en-US" sz="3200" dirty="0" smtClean="0"/>
            </a:br>
            <a:r>
              <a:rPr lang="en-US" sz="3200" dirty="0" smtClean="0"/>
              <a:t>Be prepared to share thinking with the class.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Directions for Zoom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3470" t="18577" b="30565"/>
          <a:stretch/>
        </p:blipFill>
        <p:spPr>
          <a:xfrm>
            <a:off x="8063344" y="529937"/>
            <a:ext cx="2410693" cy="6113485"/>
          </a:xfrm>
          <a:prstGeom prst="rect">
            <a:avLst/>
          </a:prstGeom>
        </p:spPr>
      </p:pic>
      <p:sp>
        <p:nvSpPr>
          <p:cNvPr id="2" name="Right Arrow Callout 1"/>
          <p:cNvSpPr/>
          <p:nvPr/>
        </p:nvSpPr>
        <p:spPr>
          <a:xfrm>
            <a:off x="1043189" y="811369"/>
            <a:ext cx="6027312" cy="5215944"/>
          </a:xfrm>
          <a:prstGeom prst="rightArrow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4856" y="1231002"/>
            <a:ext cx="36189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What do you see in this image?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What type of source do you think this is?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What is one question that you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h</a:t>
            </a:r>
            <a:r>
              <a:rPr lang="en-US" sz="2400" dirty="0" smtClean="0">
                <a:latin typeface="Arial Narrow" panose="020B0606020202030204" pitchFamily="34" charset="0"/>
              </a:rPr>
              <a:t>ave about this image?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Can you make any predictions about what you might see next?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772" t="15241" r="-1" b="31803"/>
          <a:stretch/>
        </p:blipFill>
        <p:spPr>
          <a:xfrm>
            <a:off x="2871989" y="238991"/>
            <a:ext cx="8474994" cy="62345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64702" y="238991"/>
            <a:ext cx="2863969" cy="611005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10326" y="107933"/>
            <a:ext cx="2461663" cy="64966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326" y="238991"/>
            <a:ext cx="2575775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What do you notice about the people in this image? Describe them to your partner.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During what time period was this created? Why do </a:t>
            </a:r>
            <a:br>
              <a:rPr lang="en-US" sz="2400" dirty="0" smtClean="0">
                <a:latin typeface="Arial Narrow" panose="020B0606020202030204" pitchFamily="34" charset="0"/>
              </a:rPr>
            </a:br>
            <a:r>
              <a:rPr lang="en-US" sz="2400" dirty="0" smtClean="0">
                <a:latin typeface="Arial Narrow" panose="020B0606020202030204" pitchFamily="34" charset="0"/>
              </a:rPr>
              <a:t>you think this way?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What is happening </a:t>
            </a:r>
            <a:br>
              <a:rPr lang="en-US" sz="2400" dirty="0" smtClean="0">
                <a:latin typeface="Arial Narrow" panose="020B0606020202030204" pitchFamily="34" charset="0"/>
              </a:rPr>
            </a:br>
            <a:r>
              <a:rPr lang="en-US" sz="2400" dirty="0" smtClean="0">
                <a:latin typeface="Arial Narrow" panose="020B0606020202030204" pitchFamily="34" charset="0"/>
              </a:rPr>
              <a:t>in this image?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What is a question that you have about this image?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635" t="15080" r="635" b="31324"/>
          <a:stretch/>
        </p:blipFill>
        <p:spPr>
          <a:xfrm>
            <a:off x="-425003" y="394855"/>
            <a:ext cx="8456237" cy="5995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86799" y="1015712"/>
            <a:ext cx="3345873" cy="37821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07831" y="1123289"/>
            <a:ext cx="3103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Who was revealed in this image?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How does this new information change your thinking?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Predict what is being said in the word </a:t>
            </a:r>
            <a:r>
              <a:rPr lang="en-US" sz="2400" dirty="0" smtClean="0">
                <a:latin typeface="Arial Narrow" panose="020B0606020202030204" pitchFamily="34" charset="0"/>
              </a:rPr>
              <a:t>bubble above.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30844"/>
          <a:stretch/>
        </p:blipFill>
        <p:spPr>
          <a:xfrm>
            <a:off x="243753" y="132335"/>
            <a:ext cx="7144183" cy="6535960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7508838" y="940280"/>
            <a:ext cx="4520712" cy="3975966"/>
          </a:xfrm>
          <a:prstGeom prst="snip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4861" y="1055716"/>
            <a:ext cx="428866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Was Superman’s quote what you</a:t>
            </a:r>
            <a:br>
              <a:rPr lang="en-US" sz="2400" dirty="0" smtClean="0">
                <a:latin typeface="Arial Narrow" panose="020B0606020202030204" pitchFamily="34" charset="0"/>
              </a:rPr>
            </a:br>
            <a:r>
              <a:rPr lang="en-US" sz="2400" dirty="0" smtClean="0">
                <a:latin typeface="Arial Narrow" panose="020B0606020202030204" pitchFamily="34" charset="0"/>
              </a:rPr>
              <a:t>expected? How does if differ from</a:t>
            </a:r>
            <a:br>
              <a:rPr lang="en-US" sz="2400" dirty="0" smtClean="0">
                <a:latin typeface="Arial Narrow" panose="020B0606020202030204" pitchFamily="34" charset="0"/>
              </a:rPr>
            </a:br>
            <a:r>
              <a:rPr lang="en-US" sz="2400" dirty="0" smtClean="0">
                <a:latin typeface="Arial Narrow" panose="020B0606020202030204" pitchFamily="34" charset="0"/>
              </a:rPr>
              <a:t>what you thought he was going to </a:t>
            </a:r>
            <a:br>
              <a:rPr lang="en-US" sz="2400" dirty="0" smtClean="0">
                <a:latin typeface="Arial Narrow" panose="020B0606020202030204" pitchFamily="34" charset="0"/>
              </a:rPr>
            </a:br>
            <a:r>
              <a:rPr lang="en-US" sz="2400" dirty="0" smtClean="0">
                <a:latin typeface="Arial Narrow" panose="020B0606020202030204" pitchFamily="34" charset="0"/>
              </a:rPr>
              <a:t>say?</a:t>
            </a:r>
          </a:p>
          <a:p>
            <a:endParaRPr lang="en-US" sz="11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Complete Superman’s</a:t>
            </a:r>
            <a:r>
              <a:rPr lang="en-US" sz="2400" dirty="0" smtClean="0">
                <a:latin typeface="Arial Narrow" panose="020B0606020202030204" pitchFamily="34" charset="0"/>
              </a:rPr>
              <a:t> unfinished sentence:  “So… _______________ _________________________________________________________”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734" y="163507"/>
            <a:ext cx="5060500" cy="669449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7133" y="163506"/>
            <a:ext cx="5153891" cy="6366385"/>
          </a:xfrm>
          <a:prstGeom prst="roundRect">
            <a:avLst/>
          </a:prstGeom>
          <a:solidFill>
            <a:schemeClr val="bg2">
              <a:lumMod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1790" y="302274"/>
            <a:ext cx="46245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Who was the intended audience for this</a:t>
            </a:r>
            <a:br>
              <a:rPr lang="en-US" sz="2400" dirty="0" smtClean="0">
                <a:latin typeface="Arial Narrow" panose="020B0606020202030204" pitchFamily="34" charset="0"/>
              </a:rPr>
            </a:br>
            <a:r>
              <a:rPr lang="en-US" sz="2400" dirty="0" smtClean="0">
                <a:latin typeface="Arial Narrow" panose="020B0606020202030204" pitchFamily="34" charset="0"/>
              </a:rPr>
              <a:t>visual? Why do you think </a:t>
            </a:r>
            <a:r>
              <a:rPr lang="en-US" sz="2400" dirty="0" smtClean="0">
                <a:latin typeface="Arial Narrow" panose="020B0606020202030204" pitchFamily="34" charset="0"/>
              </a:rPr>
              <a:t>this?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Why do you think this visual was created?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Why did the author use Superman to </a:t>
            </a:r>
            <a:br>
              <a:rPr lang="en-US" sz="2400" dirty="0" smtClean="0">
                <a:latin typeface="Arial Narrow" panose="020B0606020202030204" pitchFamily="34" charset="0"/>
              </a:rPr>
            </a:br>
            <a:r>
              <a:rPr lang="en-US" sz="2400" dirty="0" smtClean="0">
                <a:latin typeface="Arial Narrow" panose="020B0606020202030204" pitchFamily="34" charset="0"/>
              </a:rPr>
              <a:t>deliver this message?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Summarize the message of this visual </a:t>
            </a:r>
            <a:br>
              <a:rPr lang="en-US" sz="2400" dirty="0" smtClean="0">
                <a:latin typeface="Arial Narrow" panose="020B0606020202030204" pitchFamily="34" charset="0"/>
              </a:rPr>
            </a:br>
            <a:r>
              <a:rPr lang="en-US" sz="2400" dirty="0" smtClean="0">
                <a:latin typeface="Arial Narrow" panose="020B0606020202030204" pitchFamily="34" charset="0"/>
              </a:rPr>
              <a:t>in your own words.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Is the message of this visual still an important theme today? Explain your thinking.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125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Euphemia</vt:lpstr>
      <vt:lpstr>Plantagenet Cherokee</vt:lpstr>
      <vt:lpstr>Wingdings</vt:lpstr>
      <vt:lpstr>Academic Literature 16x9</vt:lpstr>
      <vt:lpstr>Zoom In  Document analysis</vt:lpstr>
      <vt:lpstr>Analyze the image on each slide.  Answer any questions. Discuss answers and thoughts with  a partner. Be prepared to share thinking with the class.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2016-05-16T15:13:03Z</dcterms:created>
  <dcterms:modified xsi:type="dcterms:W3CDTF">2016-06-01T20:02:21Z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