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0"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2EF925-7C96-4621-8981-7838245A2C6D}" type="datetimeFigureOut">
              <a:rPr lang="en-US" smtClean="0"/>
              <a:t>1/11/2012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79ADBD-7306-4574-9366-77D013D15B5F}" type="slidenum">
              <a:rPr lang="en-US" smtClean="0"/>
              <a:t>‹#›</a:t>
            </a:fld>
            <a:endParaRPr lang="en-US"/>
          </a:p>
        </p:txBody>
      </p:sp>
    </p:spTree>
    <p:extLst>
      <p:ext uri="{BB962C8B-B14F-4D97-AF65-F5344CB8AC3E}">
        <p14:creationId xmlns:p14="http://schemas.microsoft.com/office/powerpoint/2010/main" val="1796785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79ADBD-7306-4574-9366-77D013D15B5F}" type="slidenum">
              <a:rPr lang="en-US" smtClean="0"/>
              <a:t>5</a:t>
            </a:fld>
            <a:endParaRPr lang="en-US"/>
          </a:p>
        </p:txBody>
      </p:sp>
    </p:spTree>
    <p:extLst>
      <p:ext uri="{BB962C8B-B14F-4D97-AF65-F5344CB8AC3E}">
        <p14:creationId xmlns:p14="http://schemas.microsoft.com/office/powerpoint/2010/main" val="2827528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78066C-7E08-4BF4-9786-06D98D9180B4}" type="datetimeFigureOut">
              <a:rPr lang="en-US" smtClean="0"/>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71039-FF5C-4CE8-A695-AEDC6ECFC1E1}" type="slidenum">
              <a:rPr lang="en-US" smtClean="0"/>
              <a:t>‹#›</a:t>
            </a:fld>
            <a:endParaRPr lang="en-US"/>
          </a:p>
        </p:txBody>
      </p:sp>
    </p:spTree>
    <p:extLst>
      <p:ext uri="{BB962C8B-B14F-4D97-AF65-F5344CB8AC3E}">
        <p14:creationId xmlns:p14="http://schemas.microsoft.com/office/powerpoint/2010/main" val="3354946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78066C-7E08-4BF4-9786-06D98D9180B4}" type="datetimeFigureOut">
              <a:rPr lang="en-US" smtClean="0"/>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71039-FF5C-4CE8-A695-AEDC6ECFC1E1}" type="slidenum">
              <a:rPr lang="en-US" smtClean="0"/>
              <a:t>‹#›</a:t>
            </a:fld>
            <a:endParaRPr lang="en-US"/>
          </a:p>
        </p:txBody>
      </p:sp>
    </p:spTree>
    <p:extLst>
      <p:ext uri="{BB962C8B-B14F-4D97-AF65-F5344CB8AC3E}">
        <p14:creationId xmlns:p14="http://schemas.microsoft.com/office/powerpoint/2010/main" val="2449840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78066C-7E08-4BF4-9786-06D98D9180B4}" type="datetimeFigureOut">
              <a:rPr lang="en-US" smtClean="0"/>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71039-FF5C-4CE8-A695-AEDC6ECFC1E1}" type="slidenum">
              <a:rPr lang="en-US" smtClean="0"/>
              <a:t>‹#›</a:t>
            </a:fld>
            <a:endParaRPr lang="en-US"/>
          </a:p>
        </p:txBody>
      </p:sp>
    </p:spTree>
    <p:extLst>
      <p:ext uri="{BB962C8B-B14F-4D97-AF65-F5344CB8AC3E}">
        <p14:creationId xmlns:p14="http://schemas.microsoft.com/office/powerpoint/2010/main" val="875177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78066C-7E08-4BF4-9786-06D98D9180B4}" type="datetimeFigureOut">
              <a:rPr lang="en-US" smtClean="0"/>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71039-FF5C-4CE8-A695-AEDC6ECFC1E1}" type="slidenum">
              <a:rPr lang="en-US" smtClean="0"/>
              <a:t>‹#›</a:t>
            </a:fld>
            <a:endParaRPr lang="en-US"/>
          </a:p>
        </p:txBody>
      </p:sp>
    </p:spTree>
    <p:extLst>
      <p:ext uri="{BB962C8B-B14F-4D97-AF65-F5344CB8AC3E}">
        <p14:creationId xmlns:p14="http://schemas.microsoft.com/office/powerpoint/2010/main" val="341793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78066C-7E08-4BF4-9786-06D98D9180B4}" type="datetimeFigureOut">
              <a:rPr lang="en-US" smtClean="0"/>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71039-FF5C-4CE8-A695-AEDC6ECFC1E1}" type="slidenum">
              <a:rPr lang="en-US" smtClean="0"/>
              <a:t>‹#›</a:t>
            </a:fld>
            <a:endParaRPr lang="en-US"/>
          </a:p>
        </p:txBody>
      </p:sp>
    </p:spTree>
    <p:extLst>
      <p:ext uri="{BB962C8B-B14F-4D97-AF65-F5344CB8AC3E}">
        <p14:creationId xmlns:p14="http://schemas.microsoft.com/office/powerpoint/2010/main" val="453417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78066C-7E08-4BF4-9786-06D98D9180B4}" type="datetimeFigureOut">
              <a:rPr lang="en-US" smtClean="0"/>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71039-FF5C-4CE8-A695-AEDC6ECFC1E1}" type="slidenum">
              <a:rPr lang="en-US" smtClean="0"/>
              <a:t>‹#›</a:t>
            </a:fld>
            <a:endParaRPr lang="en-US"/>
          </a:p>
        </p:txBody>
      </p:sp>
    </p:spTree>
    <p:extLst>
      <p:ext uri="{BB962C8B-B14F-4D97-AF65-F5344CB8AC3E}">
        <p14:creationId xmlns:p14="http://schemas.microsoft.com/office/powerpoint/2010/main" val="2358812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78066C-7E08-4BF4-9786-06D98D9180B4}" type="datetimeFigureOut">
              <a:rPr lang="en-US" smtClean="0"/>
              <a:t>1/11/2012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071039-FF5C-4CE8-A695-AEDC6ECFC1E1}" type="slidenum">
              <a:rPr lang="en-US" smtClean="0"/>
              <a:t>‹#›</a:t>
            </a:fld>
            <a:endParaRPr lang="en-US"/>
          </a:p>
        </p:txBody>
      </p:sp>
    </p:spTree>
    <p:extLst>
      <p:ext uri="{BB962C8B-B14F-4D97-AF65-F5344CB8AC3E}">
        <p14:creationId xmlns:p14="http://schemas.microsoft.com/office/powerpoint/2010/main" val="1632607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78066C-7E08-4BF4-9786-06D98D9180B4}" type="datetimeFigureOut">
              <a:rPr lang="en-US" smtClean="0"/>
              <a:t>1/11/2012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071039-FF5C-4CE8-A695-AEDC6ECFC1E1}" type="slidenum">
              <a:rPr lang="en-US" smtClean="0"/>
              <a:t>‹#›</a:t>
            </a:fld>
            <a:endParaRPr lang="en-US"/>
          </a:p>
        </p:txBody>
      </p:sp>
    </p:spTree>
    <p:extLst>
      <p:ext uri="{BB962C8B-B14F-4D97-AF65-F5344CB8AC3E}">
        <p14:creationId xmlns:p14="http://schemas.microsoft.com/office/powerpoint/2010/main" val="554673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78066C-7E08-4BF4-9786-06D98D9180B4}" type="datetimeFigureOut">
              <a:rPr lang="en-US" smtClean="0"/>
              <a:t>1/11/2012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071039-FF5C-4CE8-A695-AEDC6ECFC1E1}" type="slidenum">
              <a:rPr lang="en-US" smtClean="0"/>
              <a:t>‹#›</a:t>
            </a:fld>
            <a:endParaRPr lang="en-US"/>
          </a:p>
        </p:txBody>
      </p:sp>
    </p:spTree>
    <p:extLst>
      <p:ext uri="{BB962C8B-B14F-4D97-AF65-F5344CB8AC3E}">
        <p14:creationId xmlns:p14="http://schemas.microsoft.com/office/powerpoint/2010/main" val="1134470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78066C-7E08-4BF4-9786-06D98D9180B4}" type="datetimeFigureOut">
              <a:rPr lang="en-US" smtClean="0"/>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71039-FF5C-4CE8-A695-AEDC6ECFC1E1}" type="slidenum">
              <a:rPr lang="en-US" smtClean="0"/>
              <a:t>‹#›</a:t>
            </a:fld>
            <a:endParaRPr lang="en-US"/>
          </a:p>
        </p:txBody>
      </p:sp>
    </p:spTree>
    <p:extLst>
      <p:ext uri="{BB962C8B-B14F-4D97-AF65-F5344CB8AC3E}">
        <p14:creationId xmlns:p14="http://schemas.microsoft.com/office/powerpoint/2010/main" val="2664777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78066C-7E08-4BF4-9786-06D98D9180B4}" type="datetimeFigureOut">
              <a:rPr lang="en-US" smtClean="0"/>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71039-FF5C-4CE8-A695-AEDC6ECFC1E1}" type="slidenum">
              <a:rPr lang="en-US" smtClean="0"/>
              <a:t>‹#›</a:t>
            </a:fld>
            <a:endParaRPr lang="en-US"/>
          </a:p>
        </p:txBody>
      </p:sp>
    </p:spTree>
    <p:extLst>
      <p:ext uri="{BB962C8B-B14F-4D97-AF65-F5344CB8AC3E}">
        <p14:creationId xmlns:p14="http://schemas.microsoft.com/office/powerpoint/2010/main" val="4206217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78066C-7E08-4BF4-9786-06D98D9180B4}" type="datetimeFigureOut">
              <a:rPr lang="en-US" smtClean="0"/>
              <a:t>1/11/2012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071039-FF5C-4CE8-A695-AEDC6ECFC1E1}" type="slidenum">
              <a:rPr lang="en-US" smtClean="0"/>
              <a:t>‹#›</a:t>
            </a:fld>
            <a:endParaRPr lang="en-US"/>
          </a:p>
        </p:txBody>
      </p:sp>
    </p:spTree>
    <p:extLst>
      <p:ext uri="{BB962C8B-B14F-4D97-AF65-F5344CB8AC3E}">
        <p14:creationId xmlns:p14="http://schemas.microsoft.com/office/powerpoint/2010/main" val="1045084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 Close Look at </a:t>
            </a:r>
            <a:r>
              <a:rPr lang="en-US" dirty="0" err="1" smtClean="0"/>
              <a:t>Lochner</a:t>
            </a:r>
            <a:r>
              <a:rPr lang="en-US" dirty="0" smtClean="0"/>
              <a:t> v. New York</a:t>
            </a:r>
            <a:endParaRPr lang="en-US" dirty="0"/>
          </a:p>
        </p:txBody>
      </p:sp>
      <p:sp>
        <p:nvSpPr>
          <p:cNvPr id="5" name="Content Placeholder 4"/>
          <p:cNvSpPr>
            <a:spLocks noGrp="1"/>
          </p:cNvSpPr>
          <p:nvPr>
            <p:ph idx="1"/>
          </p:nvPr>
        </p:nvSpPr>
        <p:spPr/>
        <p:txBody>
          <a:bodyPr/>
          <a:lstStyle/>
          <a:p>
            <a:r>
              <a:rPr lang="en-US" dirty="0" smtClean="0"/>
              <a:t>We are going to spend some time annotating a portion of the </a:t>
            </a:r>
            <a:r>
              <a:rPr lang="en-US" dirty="0" err="1" smtClean="0"/>
              <a:t>Lochner</a:t>
            </a:r>
            <a:r>
              <a:rPr lang="en-US" dirty="0" smtClean="0"/>
              <a:t> v. New York case in small groups. This will look a lot like our previous experience “Super Annotating.”  </a:t>
            </a:r>
          </a:p>
          <a:p>
            <a:r>
              <a:rPr lang="en-US" dirty="0" smtClean="0"/>
              <a:t>Groups of five will work through the annotation guide, which aligns with four Common Core reading standards that reach across grades.</a:t>
            </a:r>
            <a:endParaRPr lang="en-US" dirty="0"/>
          </a:p>
        </p:txBody>
      </p:sp>
    </p:spTree>
    <p:extLst>
      <p:ext uri="{BB962C8B-B14F-4D97-AF65-F5344CB8AC3E}">
        <p14:creationId xmlns:p14="http://schemas.microsoft.com/office/powerpoint/2010/main" val="458229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Annotation Guide</a:t>
            </a:r>
            <a:endParaRPr lang="en-US"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954" y="1600200"/>
            <a:ext cx="9093436" cy="5105400"/>
          </a:xfrm>
        </p:spPr>
      </p:pic>
      <p:sp>
        <p:nvSpPr>
          <p:cNvPr id="9" name="Rounded Rectangular Callout 8"/>
          <p:cNvSpPr/>
          <p:nvPr/>
        </p:nvSpPr>
        <p:spPr>
          <a:xfrm>
            <a:off x="132945" y="21077"/>
            <a:ext cx="2286000" cy="1371600"/>
          </a:xfrm>
          <a:prstGeom prst="wedgeRoundRect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What are these shifts all about?</a:t>
            </a:r>
            <a:endParaRPr lang="en-US" dirty="0"/>
          </a:p>
        </p:txBody>
      </p:sp>
      <p:sp>
        <p:nvSpPr>
          <p:cNvPr id="10" name="Down Arrow 9"/>
          <p:cNvSpPr/>
          <p:nvPr/>
        </p:nvSpPr>
        <p:spPr>
          <a:xfrm>
            <a:off x="6629400" y="76200"/>
            <a:ext cx="2362200" cy="1524000"/>
          </a:xfrm>
          <a:prstGeom prst="downArrow">
            <a:avLst>
              <a:gd name="adj1" fmla="val 50000"/>
              <a:gd name="adj2" fmla="val 4529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smtClean="0"/>
              <a:t>These are the directions for your work.</a:t>
            </a:r>
            <a:endParaRPr lang="en-US" sz="1600" dirty="0"/>
          </a:p>
        </p:txBody>
      </p:sp>
    </p:spTree>
    <p:extLst>
      <p:ext uri="{BB962C8B-B14F-4D97-AF65-F5344CB8AC3E}">
        <p14:creationId xmlns:p14="http://schemas.microsoft.com/office/powerpoint/2010/main" val="248975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Notes</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You may feel discomfort with this document. The opinion of the case is not easy to understand. </a:t>
            </a:r>
            <a:r>
              <a:rPr lang="en-US" i="1" dirty="0" smtClean="0">
                <a:solidFill>
                  <a:schemeClr val="accent5">
                    <a:lumMod val="50000"/>
                  </a:schemeClr>
                </a:solidFill>
              </a:rPr>
              <a:t>Remember: this is how most of our students feel most of the time when we give them difficult text. </a:t>
            </a:r>
            <a:r>
              <a:rPr lang="en-US" dirty="0" smtClean="0">
                <a:solidFill>
                  <a:srgbClr val="00B0F0"/>
                </a:solidFill>
              </a:rPr>
              <a:t>IT’S A GOOD THING! FAVOR THE PROCESS OVER THE ANSWERS.</a:t>
            </a:r>
          </a:p>
          <a:p>
            <a:pPr marL="0" indent="0">
              <a:buNone/>
            </a:pPr>
            <a:endParaRPr lang="en-US" dirty="0" smtClean="0"/>
          </a:p>
          <a:p>
            <a:r>
              <a:rPr lang="en-US" dirty="0" smtClean="0"/>
              <a:t>Talking through a difficult document is one of the very best ways to make sure that all students have access. Scott and John have modeled this well several times with whole group analysis. Do the same thing together in small groups.</a:t>
            </a:r>
            <a:endParaRPr lang="en-US" dirty="0"/>
          </a:p>
        </p:txBody>
      </p:sp>
    </p:spTree>
    <p:extLst>
      <p:ext uri="{BB962C8B-B14F-4D97-AF65-F5344CB8AC3E}">
        <p14:creationId xmlns:p14="http://schemas.microsoft.com/office/powerpoint/2010/main" val="1087309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Steps in Annotating (25 minutes)</a:t>
            </a:r>
            <a:endParaRPr lang="en-US" dirty="0"/>
          </a:p>
        </p:txBody>
      </p:sp>
      <p:sp>
        <p:nvSpPr>
          <p:cNvPr id="5" name="Content Placeholder 4"/>
          <p:cNvSpPr>
            <a:spLocks noGrp="1"/>
          </p:cNvSpPr>
          <p:nvPr>
            <p:ph idx="1"/>
          </p:nvPr>
        </p:nvSpPr>
        <p:spPr>
          <a:xfrm>
            <a:off x="457200" y="1600200"/>
            <a:ext cx="8229600" cy="4876800"/>
          </a:xfrm>
        </p:spPr>
        <p:txBody>
          <a:bodyPr>
            <a:normAutofit lnSpcReduction="10000"/>
          </a:bodyPr>
          <a:lstStyle/>
          <a:p>
            <a:r>
              <a:rPr lang="en-US" dirty="0" smtClean="0"/>
              <a:t>Step 1: (Already completed as homework.) Do a cold read of the document.</a:t>
            </a:r>
          </a:p>
          <a:p>
            <a:r>
              <a:rPr lang="en-US" dirty="0" smtClean="0"/>
              <a:t>Step 2: Nominate one person to read each sentence of the document aloud. Annotate for all four areas of the guide as you read with all group members participating.</a:t>
            </a:r>
          </a:p>
          <a:p>
            <a:r>
              <a:rPr lang="en-US" dirty="0" smtClean="0"/>
              <a:t>Step 3: Go back and annotate further after you have read through the entire document.</a:t>
            </a:r>
          </a:p>
          <a:p>
            <a:r>
              <a:rPr lang="en-US" dirty="0" smtClean="0"/>
              <a:t>Step 4: Answer the questions that follow the document.</a:t>
            </a:r>
            <a:endParaRPr lang="en-US" dirty="0"/>
          </a:p>
        </p:txBody>
      </p:sp>
    </p:spTree>
    <p:extLst>
      <p:ext uri="{BB962C8B-B14F-4D97-AF65-F5344CB8AC3E}">
        <p14:creationId xmlns:p14="http://schemas.microsoft.com/office/powerpoint/2010/main" val="1571449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Post-Annotation Discussion</a:t>
            </a:r>
            <a:endParaRPr lang="en-US" dirty="0"/>
          </a:p>
        </p:txBody>
      </p:sp>
      <p:sp>
        <p:nvSpPr>
          <p:cNvPr id="3" name="Content Placeholder 2"/>
          <p:cNvSpPr>
            <a:spLocks noGrp="1"/>
          </p:cNvSpPr>
          <p:nvPr>
            <p:ph idx="1"/>
          </p:nvPr>
        </p:nvSpPr>
        <p:spPr>
          <a:xfrm>
            <a:off x="457200" y="1600200"/>
            <a:ext cx="8229600" cy="5029200"/>
          </a:xfrm>
        </p:spPr>
        <p:txBody>
          <a:bodyPr/>
          <a:lstStyle/>
          <a:p>
            <a:r>
              <a:rPr lang="en-US" sz="3800" dirty="0" smtClean="0"/>
              <a:t>How does </a:t>
            </a:r>
            <a:r>
              <a:rPr lang="en-US" sz="3800" dirty="0" err="1" smtClean="0"/>
              <a:t>Lochner</a:t>
            </a:r>
            <a:r>
              <a:rPr lang="en-US" sz="3800" dirty="0" smtClean="0"/>
              <a:t> address the question: </a:t>
            </a:r>
            <a:r>
              <a:rPr lang="en-US" sz="3800" dirty="0" smtClean="0">
                <a:solidFill>
                  <a:schemeClr val="accent5">
                    <a:lumMod val="50000"/>
                  </a:schemeClr>
                </a:solidFill>
              </a:rPr>
              <a:t>Did the 14</a:t>
            </a:r>
            <a:r>
              <a:rPr lang="en-US" sz="3800" baseline="30000" dirty="0" smtClean="0">
                <a:solidFill>
                  <a:schemeClr val="accent5">
                    <a:lumMod val="50000"/>
                  </a:schemeClr>
                </a:solidFill>
              </a:rPr>
              <a:t>th</a:t>
            </a:r>
            <a:r>
              <a:rPr lang="en-US" sz="3800" dirty="0" smtClean="0">
                <a:solidFill>
                  <a:schemeClr val="accent5">
                    <a:lumMod val="50000"/>
                  </a:schemeClr>
                </a:solidFill>
              </a:rPr>
              <a:t> Amendment end federalism as it was known?</a:t>
            </a:r>
          </a:p>
          <a:p>
            <a:r>
              <a:rPr lang="en-US" sz="3800" dirty="0" smtClean="0"/>
              <a:t>How did the Supreme Court grapple with the question: </a:t>
            </a:r>
            <a:r>
              <a:rPr lang="en-US" sz="3800" i="1" dirty="0" smtClean="0">
                <a:solidFill>
                  <a:schemeClr val="accent5">
                    <a:lumMod val="50000"/>
                  </a:schemeClr>
                </a:solidFill>
              </a:rPr>
              <a:t>How broadly should the 14</a:t>
            </a:r>
            <a:r>
              <a:rPr lang="en-US" sz="3800" i="1" baseline="30000" dirty="0" smtClean="0">
                <a:solidFill>
                  <a:schemeClr val="accent5">
                    <a:lumMod val="50000"/>
                  </a:schemeClr>
                </a:solidFill>
              </a:rPr>
              <a:t>th</a:t>
            </a:r>
            <a:r>
              <a:rPr lang="en-US" sz="3800" i="1" dirty="0" smtClean="0">
                <a:solidFill>
                  <a:schemeClr val="accent5">
                    <a:lumMod val="50000"/>
                  </a:schemeClr>
                </a:solidFill>
              </a:rPr>
              <a:t> Amendment be applied?</a:t>
            </a:r>
          </a:p>
          <a:p>
            <a:r>
              <a:rPr lang="en-US" sz="3800" dirty="0" smtClean="0"/>
              <a:t>How does annotation force you deep into a document?</a:t>
            </a:r>
          </a:p>
          <a:p>
            <a:endParaRPr lang="en-US" dirty="0"/>
          </a:p>
        </p:txBody>
      </p:sp>
    </p:spTree>
    <p:extLst>
      <p:ext uri="{BB962C8B-B14F-4D97-AF65-F5344CB8AC3E}">
        <p14:creationId xmlns:p14="http://schemas.microsoft.com/office/powerpoint/2010/main" val="2543670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316</Words>
  <Application>Microsoft Office PowerPoint</Application>
  <PresentationFormat>On-screen Show (4:3)</PresentationFormat>
  <Paragraphs>20</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 Close Look at Lochner v. New York</vt:lpstr>
      <vt:lpstr>Annotation Guide</vt:lpstr>
      <vt:lpstr>Important Notes</vt:lpstr>
      <vt:lpstr>Steps in Annotating (25 minutes)</vt:lpstr>
      <vt:lpstr>Post-Annotation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Close Look at Lochner</dc:title>
  <dc:creator>Administrator</dc:creator>
  <cp:lastModifiedBy>Administrator</cp:lastModifiedBy>
  <cp:revision>7</cp:revision>
  <dcterms:created xsi:type="dcterms:W3CDTF">2012-01-11T19:34:21Z</dcterms:created>
  <dcterms:modified xsi:type="dcterms:W3CDTF">2012-01-11T21:20:55Z</dcterms:modified>
</cp:coreProperties>
</file>