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6" r:id="rId2"/>
    <p:sldId id="265" r:id="rId3"/>
    <p:sldId id="270" r:id="rId4"/>
    <p:sldId id="260" r:id="rId5"/>
    <p:sldId id="257" r:id="rId6"/>
    <p:sldId id="258" r:id="rId7"/>
    <p:sldId id="259" r:id="rId8"/>
    <p:sldId id="261" r:id="rId9"/>
    <p:sldId id="262" r:id="rId10"/>
    <p:sldId id="263" r:id="rId11"/>
    <p:sldId id="264" r:id="rId12"/>
    <p:sldId id="266" r:id="rId13"/>
    <p:sldId id="267" r:id="rId14"/>
    <p:sldId id="271" r:id="rId15"/>
    <p:sldId id="273" r:id="rId16"/>
    <p:sldId id="275" r:id="rId17"/>
    <p:sldId id="276" r:id="rId18"/>
    <p:sldId id="277" r:id="rId19"/>
    <p:sldId id="278" r:id="rId20"/>
    <p:sldId id="283" r:id="rId21"/>
    <p:sldId id="268" r:id="rId22"/>
    <p:sldId id="280" r:id="rId23"/>
    <p:sldId id="282" r:id="rId24"/>
    <p:sldId id="272" r:id="rId25"/>
    <p:sldId id="274" r:id="rId2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AEA234E1-98F6-437E-87EA-2E9A8D101275}" type="datetimeFigureOut">
              <a:rPr lang="en-US" smtClean="0"/>
              <a:t>9/19/2013</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47594881-189A-406A-B935-4C26393BB652}" type="slidenum">
              <a:rPr lang="en-US" smtClean="0"/>
              <a:t>‹#›</a:t>
            </a:fld>
            <a:endParaRPr lang="en-US"/>
          </a:p>
        </p:txBody>
      </p:sp>
    </p:spTree>
    <p:extLst>
      <p:ext uri="{BB962C8B-B14F-4D97-AF65-F5344CB8AC3E}">
        <p14:creationId xmlns:p14="http://schemas.microsoft.com/office/powerpoint/2010/main" val="29464830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CD1ADF-BDD1-43D9-9546-0F6F49F54677}"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7D5280-E583-418B-89D0-F5408D210F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D1ADF-BDD1-43D9-9546-0F6F49F54677}"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D5280-E583-418B-89D0-F5408D210F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D1ADF-BDD1-43D9-9546-0F6F49F54677}"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D5280-E583-418B-89D0-F5408D210F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D1ADF-BDD1-43D9-9546-0F6F49F54677}"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D5280-E583-418B-89D0-F5408D210F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CD1ADF-BDD1-43D9-9546-0F6F49F54677}" type="datetimeFigureOut">
              <a:rPr lang="en-US" smtClean="0"/>
              <a:t>9/19/2013</a:t>
            </a:fld>
            <a:endParaRPr lang="en-US"/>
          </a:p>
        </p:txBody>
      </p:sp>
      <p:sp>
        <p:nvSpPr>
          <p:cNvPr id="8" name="Slide Number Placeholder 7"/>
          <p:cNvSpPr>
            <a:spLocks noGrp="1"/>
          </p:cNvSpPr>
          <p:nvPr>
            <p:ph type="sldNum" sz="quarter" idx="11"/>
          </p:nvPr>
        </p:nvSpPr>
        <p:spPr/>
        <p:txBody>
          <a:bodyPr/>
          <a:lstStyle/>
          <a:p>
            <a:fld id="{987D5280-E583-418B-89D0-F5408D210FA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CD1ADF-BDD1-43D9-9546-0F6F49F54677}"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D5280-E583-418B-89D0-F5408D210F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CD1ADF-BDD1-43D9-9546-0F6F49F54677}" type="datetimeFigureOut">
              <a:rPr lang="en-US" smtClean="0"/>
              <a:t>9/19/2013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D5280-E583-418B-89D0-F5408D210F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CD1ADF-BDD1-43D9-9546-0F6F49F54677}" type="datetimeFigureOut">
              <a:rPr lang="en-US" smtClean="0"/>
              <a:t>9/19/2013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D5280-E583-418B-89D0-F5408D210F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D1ADF-BDD1-43D9-9546-0F6F49F54677}" type="datetimeFigureOut">
              <a:rPr lang="en-US" smtClean="0"/>
              <a:t>9/19/2013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D5280-E583-418B-89D0-F5408D210F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D1ADF-BDD1-43D9-9546-0F6F49F54677}"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D5280-E583-418B-89D0-F5408D210FA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D1ADF-BDD1-43D9-9546-0F6F49F54677}"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87D5280-E583-418B-89D0-F5408D210FAA}"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2CD1ADF-BDD1-43D9-9546-0F6F49F54677}" type="datetimeFigureOut">
              <a:rPr lang="en-US" smtClean="0"/>
              <a:t>9/19/2013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87D5280-E583-418B-89D0-F5408D210FAA}"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youtube.com/watch?v=RwlhUcSGqgs&amp;list=SPzvRx_johoA-YabI6FWcU-jL6nKA1Um-t&amp;index=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Teaching </a:t>
            </a:r>
            <a:r>
              <a:rPr lang="en-US" sz="7200" dirty="0" err="1" smtClean="0"/>
              <a:t>american</a:t>
            </a:r>
            <a:r>
              <a:rPr lang="en-US" sz="7200" dirty="0" smtClean="0"/>
              <a:t> history project</a:t>
            </a:r>
            <a:endParaRPr lang="en-US" sz="7200" dirty="0"/>
          </a:p>
        </p:txBody>
      </p:sp>
      <p:sp>
        <p:nvSpPr>
          <p:cNvPr id="3" name="Subtitle 2"/>
          <p:cNvSpPr>
            <a:spLocks noGrp="1"/>
          </p:cNvSpPr>
          <p:nvPr>
            <p:ph type="subTitle" idx="1"/>
          </p:nvPr>
        </p:nvSpPr>
        <p:spPr/>
        <p:txBody>
          <a:bodyPr/>
          <a:lstStyle/>
          <a:p>
            <a:r>
              <a:rPr lang="en-US" dirty="0" smtClean="0"/>
              <a:t>History Cohort</a:t>
            </a:r>
          </a:p>
          <a:p>
            <a:r>
              <a:rPr lang="en-US" dirty="0" smtClean="0"/>
              <a:t>September 27, 2013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276600"/>
            <a:ext cx="2804160" cy="3505200"/>
          </a:xfrm>
          <a:prstGeom prst="rect">
            <a:avLst/>
          </a:prstGeom>
        </p:spPr>
      </p:pic>
    </p:spTree>
    <p:extLst>
      <p:ext uri="{BB962C8B-B14F-4D97-AF65-F5344CB8AC3E}">
        <p14:creationId xmlns:p14="http://schemas.microsoft.com/office/powerpoint/2010/main" val="377990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based annotation matrix</a:t>
            </a:r>
            <a:endParaRPr lang="en-US" dirty="0"/>
          </a:p>
        </p:txBody>
      </p:sp>
      <p:sp>
        <p:nvSpPr>
          <p:cNvPr id="3" name="Content Placeholder 2"/>
          <p:cNvSpPr>
            <a:spLocks noGrp="1"/>
          </p:cNvSpPr>
          <p:nvPr>
            <p:ph idx="1"/>
          </p:nvPr>
        </p:nvSpPr>
        <p:spPr/>
        <p:txBody>
          <a:bodyPr/>
          <a:lstStyle/>
          <a:p>
            <a:pPr marL="342900" indent="-342900">
              <a:buFont typeface="Arial" pitchFamily="34" charset="0"/>
              <a:buChar char="•"/>
            </a:pPr>
            <a:r>
              <a:rPr lang="en-US" sz="3200" dirty="0" smtClean="0"/>
              <a:t>What is the purpose of this matrix?</a:t>
            </a:r>
          </a:p>
          <a:p>
            <a:pPr marL="342900" indent="-342900">
              <a:buFont typeface="Arial" pitchFamily="34" charset="0"/>
              <a:buChar char="•"/>
            </a:pPr>
            <a:endParaRPr lang="en-US" sz="3200" dirty="0" smtClean="0"/>
          </a:p>
          <a:p>
            <a:pPr marL="342900" indent="-342900">
              <a:buFont typeface="Arial" pitchFamily="34" charset="0"/>
              <a:buChar char="•"/>
            </a:pPr>
            <a:r>
              <a:rPr lang="en-US" sz="3200" dirty="0" smtClean="0"/>
              <a:t>How could it be used?</a:t>
            </a:r>
          </a:p>
          <a:p>
            <a:pPr marL="342900" indent="-342900">
              <a:buFont typeface="Arial" pitchFamily="34" charset="0"/>
              <a:buChar char="•"/>
            </a:pPr>
            <a:endParaRPr lang="en-US" sz="3200" dirty="0" smtClean="0"/>
          </a:p>
          <a:p>
            <a:pPr marL="342900" indent="-342900">
              <a:buFont typeface="Arial" pitchFamily="34" charset="0"/>
              <a:buChar char="•"/>
            </a:pPr>
            <a:r>
              <a:rPr lang="en-US" sz="3200" dirty="0" smtClean="0"/>
              <a:t>How might it be used INEFFECTIVELY?</a:t>
            </a:r>
          </a:p>
          <a:p>
            <a:pPr marL="342900" indent="-342900">
              <a:buFont typeface="Arial" pitchFamily="34" charset="0"/>
              <a:buChar char="•"/>
            </a:pPr>
            <a:endParaRPr lang="en-US" dirty="0"/>
          </a:p>
        </p:txBody>
      </p:sp>
    </p:spTree>
    <p:extLst>
      <p:ext uri="{BB962C8B-B14F-4D97-AF65-F5344CB8AC3E}">
        <p14:creationId xmlns:p14="http://schemas.microsoft.com/office/powerpoint/2010/main" val="188342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Annotation of a page in the readings</a:t>
            </a:r>
            <a:endParaRPr lang="en-US" dirty="0"/>
          </a:p>
        </p:txBody>
      </p:sp>
      <p:sp>
        <p:nvSpPr>
          <p:cNvPr id="3" name="Content Placeholder 2"/>
          <p:cNvSpPr>
            <a:spLocks noGrp="1"/>
          </p:cNvSpPr>
          <p:nvPr>
            <p:ph idx="1"/>
          </p:nvPr>
        </p:nvSpPr>
        <p:spPr/>
        <p:txBody>
          <a:bodyPr/>
          <a:lstStyle/>
          <a:p>
            <a:r>
              <a:rPr lang="en-US" dirty="0" smtClean="0"/>
              <a:t>Switch </a:t>
            </a:r>
            <a:r>
              <a:rPr lang="en-US" i="1" dirty="0" smtClean="0"/>
              <a:t>American Entanglements Readers </a:t>
            </a:r>
            <a:r>
              <a:rPr lang="en-US" dirty="0" smtClean="0"/>
              <a:t>with a person at your table.</a:t>
            </a:r>
          </a:p>
          <a:p>
            <a:endParaRPr lang="en-US" dirty="0"/>
          </a:p>
          <a:p>
            <a:r>
              <a:rPr lang="en-US" dirty="0" smtClean="0"/>
              <a:t>Take note:</a:t>
            </a:r>
          </a:p>
          <a:p>
            <a:pPr marL="342900" indent="-342900">
              <a:buFont typeface="Arial" pitchFamily="34" charset="0"/>
              <a:buChar char="•"/>
            </a:pPr>
            <a:r>
              <a:rPr lang="en-US" dirty="0" smtClean="0"/>
              <a:t>What portions did they annotate?</a:t>
            </a:r>
          </a:p>
          <a:p>
            <a:pPr marL="342900" indent="-342900">
              <a:buFont typeface="Arial" pitchFamily="34" charset="0"/>
              <a:buChar char="•"/>
            </a:pPr>
            <a:r>
              <a:rPr lang="en-US" dirty="0" smtClean="0"/>
              <a:t>How do these annotations seem similar to your own?</a:t>
            </a:r>
          </a:p>
          <a:p>
            <a:pPr marL="342900" indent="-342900">
              <a:buFont typeface="Arial" pitchFamily="34" charset="0"/>
              <a:buChar char="•"/>
            </a:pPr>
            <a:r>
              <a:rPr lang="en-US" dirty="0" smtClean="0"/>
              <a:t>How are these annotations different?</a:t>
            </a:r>
          </a:p>
          <a:p>
            <a:pPr marL="342900" indent="-342900">
              <a:buFont typeface="Arial" pitchFamily="34" charset="0"/>
              <a:buChar char="•"/>
            </a:pPr>
            <a:r>
              <a:rPr lang="en-US" dirty="0" smtClean="0"/>
              <a:t>Why might it be a good idea to allow students to occasionally work in groups to annotate?</a:t>
            </a:r>
            <a:endParaRPr lang="en-US" dirty="0"/>
          </a:p>
        </p:txBody>
      </p:sp>
    </p:spTree>
    <p:extLst>
      <p:ext uri="{BB962C8B-B14F-4D97-AF65-F5344CB8AC3E}">
        <p14:creationId xmlns:p14="http://schemas.microsoft.com/office/powerpoint/2010/main" val="2235707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annotator groups w/ matrix</a:t>
            </a:r>
            <a:endParaRPr lang="en-US" dirty="0"/>
          </a:p>
        </p:txBody>
      </p:sp>
      <p:sp>
        <p:nvSpPr>
          <p:cNvPr id="3" name="Content Placeholder 2"/>
          <p:cNvSpPr>
            <a:spLocks noGrp="1"/>
          </p:cNvSpPr>
          <p:nvPr>
            <p:ph idx="1"/>
          </p:nvPr>
        </p:nvSpPr>
        <p:spPr>
          <a:xfrm>
            <a:off x="457200" y="1752600"/>
            <a:ext cx="7620000" cy="5029200"/>
          </a:xfrm>
        </p:spPr>
        <p:txBody>
          <a:bodyPr>
            <a:noAutofit/>
          </a:bodyPr>
          <a:lstStyle/>
          <a:p>
            <a:pPr marL="457200" indent="-457200">
              <a:buFont typeface="+mj-lt"/>
              <a:buAutoNum type="arabicPeriod"/>
            </a:pPr>
            <a:r>
              <a:rPr lang="en-US" sz="2200" dirty="0">
                <a:solidFill>
                  <a:srgbClr val="FF0000"/>
                </a:solidFill>
              </a:rPr>
              <a:t>Silent Room.  </a:t>
            </a:r>
            <a:r>
              <a:rPr lang="en-US" sz="2200" dirty="0"/>
              <a:t>Individual silent reading. </a:t>
            </a:r>
          </a:p>
          <a:p>
            <a:pPr marL="457200" indent="-457200">
              <a:buFont typeface="+mj-lt"/>
              <a:buAutoNum type="arabicPeriod"/>
            </a:pPr>
            <a:endParaRPr lang="en-US" sz="2200" dirty="0" smtClean="0"/>
          </a:p>
          <a:p>
            <a:pPr marL="457200" indent="-457200">
              <a:buFont typeface="+mj-lt"/>
              <a:buAutoNum type="arabicPeriod"/>
            </a:pPr>
            <a:r>
              <a:rPr lang="en-US" sz="2200" dirty="0" smtClean="0"/>
              <a:t>In your numbered off groups, go to the Washington text on poster paper. (</a:t>
            </a:r>
            <a:r>
              <a:rPr lang="en-US" i="1" dirty="0" smtClean="0">
                <a:solidFill>
                  <a:srgbClr val="FF0000"/>
                </a:solidFill>
              </a:rPr>
              <a:t>first or second half of address)</a:t>
            </a:r>
            <a:endParaRPr lang="en-US" sz="2200" i="1" dirty="0" smtClean="0">
              <a:solidFill>
                <a:srgbClr val="FF0000"/>
              </a:solidFill>
            </a:endParaRPr>
          </a:p>
          <a:p>
            <a:endParaRPr lang="en-US" sz="2200" dirty="0"/>
          </a:p>
          <a:p>
            <a:pPr marL="457200" indent="-457200">
              <a:buFont typeface="+mj-lt"/>
              <a:buAutoNum type="arabicPeriod" startAt="3"/>
            </a:pPr>
            <a:r>
              <a:rPr lang="en-US" sz="2200" dirty="0" smtClean="0"/>
              <a:t>Each person in the group will choose </a:t>
            </a:r>
            <a:r>
              <a:rPr lang="en-US" sz="2200" dirty="0" smtClean="0">
                <a:solidFill>
                  <a:srgbClr val="7030A0"/>
                </a:solidFill>
              </a:rPr>
              <a:t>one standard and one annotation option</a:t>
            </a:r>
            <a:r>
              <a:rPr lang="en-US" sz="2200" dirty="0" smtClean="0"/>
              <a:t> from that standard.</a:t>
            </a:r>
          </a:p>
          <a:p>
            <a:pPr marL="457200" indent="-457200">
              <a:buFont typeface="+mj-lt"/>
              <a:buAutoNum type="arabicPeriod" startAt="3"/>
            </a:pPr>
            <a:endParaRPr lang="en-US" sz="2200" dirty="0"/>
          </a:p>
          <a:p>
            <a:pPr marL="457200" indent="-457200">
              <a:buFont typeface="+mj-lt"/>
              <a:buAutoNum type="arabicPeriod" startAt="3"/>
            </a:pPr>
            <a:r>
              <a:rPr lang="en-US" sz="2200" dirty="0" smtClean="0"/>
              <a:t>The group will work </a:t>
            </a:r>
            <a:r>
              <a:rPr lang="en-US" sz="2200" dirty="0" smtClean="0">
                <a:solidFill>
                  <a:srgbClr val="00B050"/>
                </a:solidFill>
              </a:rPr>
              <a:t>together</a:t>
            </a:r>
            <a:r>
              <a:rPr lang="en-US" sz="2200" dirty="0" smtClean="0"/>
              <a:t> to complete the annotations of the document together, </a:t>
            </a:r>
            <a:r>
              <a:rPr lang="en-US" sz="2200" dirty="0" smtClean="0">
                <a:solidFill>
                  <a:srgbClr val="00B050"/>
                </a:solidFill>
              </a:rPr>
              <a:t>ONE AT A TIME</a:t>
            </a:r>
            <a:r>
              <a:rPr lang="en-US" sz="2200" dirty="0" smtClean="0"/>
              <a:t>.</a:t>
            </a:r>
            <a:endParaRPr lang="en-US" sz="2200" dirty="0"/>
          </a:p>
        </p:txBody>
      </p:sp>
    </p:spTree>
    <p:extLst>
      <p:ext uri="{BB962C8B-B14F-4D97-AF65-F5344CB8AC3E}">
        <p14:creationId xmlns:p14="http://schemas.microsoft.com/office/powerpoint/2010/main" val="20675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to the annotation matrix</a:t>
            </a:r>
            <a:endParaRPr lang="en-US" dirty="0"/>
          </a:p>
        </p:txBody>
      </p:sp>
      <p:sp>
        <p:nvSpPr>
          <p:cNvPr id="3" name="Content Placeholder 2"/>
          <p:cNvSpPr>
            <a:spLocks noGrp="1"/>
          </p:cNvSpPr>
          <p:nvPr>
            <p:ph idx="1"/>
          </p:nvPr>
        </p:nvSpPr>
        <p:spPr>
          <a:xfrm>
            <a:off x="457200" y="1752600"/>
            <a:ext cx="7620000" cy="4953000"/>
          </a:xfrm>
        </p:spPr>
        <p:txBody>
          <a:bodyPr>
            <a:normAutofit/>
          </a:bodyPr>
          <a:lstStyle/>
          <a:p>
            <a:r>
              <a:rPr lang="en-US" dirty="0" smtClean="0"/>
              <a:t>At your table, please share your additions to the matrix. </a:t>
            </a:r>
          </a:p>
          <a:p>
            <a:pPr marL="342900" indent="-342900">
              <a:buFont typeface="Arial" pitchFamily="34" charset="0"/>
              <a:buChar char="•"/>
            </a:pPr>
            <a:r>
              <a:rPr lang="en-US" dirty="0" smtClean="0"/>
              <a:t>One group member should compile a list of all of the additions to give to Katie.  All additions will be emailed to you.</a:t>
            </a:r>
          </a:p>
          <a:p>
            <a:endParaRPr lang="en-US" dirty="0" smtClean="0"/>
          </a:p>
          <a:p>
            <a:endParaRPr lang="en-US" dirty="0"/>
          </a:p>
          <a:p>
            <a:r>
              <a:rPr lang="en-US" dirty="0" smtClean="0"/>
              <a:t>Debrief…how will you refine                                                                  your annotation strategies                                                                    with your students?</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27975"/>
            <a:ext cx="4833255" cy="360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214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time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36201"/>
            <a:ext cx="6477000" cy="48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62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r>
              <a:rPr lang="en-US" dirty="0" smtClean="0"/>
              <a:t>Vocabulary:</a:t>
            </a:r>
            <a:br>
              <a:rPr lang="en-US" dirty="0" smtClean="0"/>
            </a:br>
            <a:r>
              <a:rPr lang="en-US" dirty="0" smtClean="0"/>
              <a:t>making choices with complex text</a:t>
            </a:r>
            <a:endParaRPr lang="en-US" dirty="0"/>
          </a:p>
        </p:txBody>
      </p:sp>
      <p:sp>
        <p:nvSpPr>
          <p:cNvPr id="3" name="Content Placeholder 2"/>
          <p:cNvSpPr>
            <a:spLocks noGrp="1"/>
          </p:cNvSpPr>
          <p:nvPr>
            <p:ph idx="1"/>
          </p:nvPr>
        </p:nvSpPr>
        <p:spPr>
          <a:xfrm>
            <a:off x="457200" y="1752600"/>
            <a:ext cx="7620000" cy="4724400"/>
          </a:xfrm>
        </p:spPr>
        <p:txBody>
          <a:bodyPr/>
          <a:lstStyle/>
          <a:p>
            <a:pPr marL="342900" indent="-342900">
              <a:buFont typeface="Arial" pitchFamily="34" charset="0"/>
              <a:buChar char="•"/>
            </a:pPr>
            <a:r>
              <a:rPr lang="en-US" dirty="0" smtClean="0"/>
              <a:t>With what particular words will students struggle?</a:t>
            </a:r>
          </a:p>
          <a:p>
            <a:pPr marL="342900" indent="-342900">
              <a:buFont typeface="Arial" pitchFamily="34" charset="0"/>
              <a:buChar char="•"/>
            </a:pPr>
            <a:r>
              <a:rPr lang="en-US" dirty="0" smtClean="0"/>
              <a:t>Are they Tier 2 or Tier 3 words? How does this impact how I will deal with them?</a:t>
            </a:r>
          </a:p>
          <a:p>
            <a:pPr marL="342900" indent="-342900">
              <a:buFont typeface="Arial" pitchFamily="34" charset="0"/>
              <a:buChar char="•"/>
            </a:pPr>
            <a:r>
              <a:rPr lang="en-US" dirty="0" smtClean="0"/>
              <a:t>Are these words </a:t>
            </a:r>
            <a:r>
              <a:rPr lang="en-US" dirty="0" smtClean="0">
                <a:solidFill>
                  <a:srgbClr val="FF0000"/>
                </a:solidFill>
              </a:rPr>
              <a:t>important to understanding </a:t>
            </a:r>
            <a:r>
              <a:rPr lang="en-US" dirty="0" smtClean="0"/>
              <a:t>the paragraph?</a:t>
            </a:r>
          </a:p>
          <a:p>
            <a:pPr marL="800100" lvl="1" indent="-342900"/>
            <a:r>
              <a:rPr lang="en-US" dirty="0" smtClean="0"/>
              <a:t>If they are important, </a:t>
            </a:r>
          </a:p>
          <a:p>
            <a:pPr marL="1485900" lvl="2" indent="-342900"/>
            <a:r>
              <a:rPr lang="en-US" dirty="0"/>
              <a:t>A</a:t>
            </a:r>
            <a:r>
              <a:rPr lang="en-US" dirty="0" smtClean="0"/>
              <a:t>re there context clues or logic that could be used to come to an understanding of the definition?  Can I write a question(s) to get them there?</a:t>
            </a:r>
            <a:r>
              <a:rPr lang="en-US" dirty="0"/>
              <a:t> </a:t>
            </a:r>
            <a:r>
              <a:rPr lang="en-US" dirty="0" smtClean="0"/>
              <a:t> </a:t>
            </a:r>
          </a:p>
          <a:p>
            <a:pPr marL="1485900" lvl="2" indent="-342900"/>
            <a:r>
              <a:rPr lang="en-US" dirty="0" smtClean="0"/>
              <a:t>If there are not adequate clues, what synonym could I provide for students?</a:t>
            </a:r>
          </a:p>
          <a:p>
            <a:pPr marL="1485900" lvl="2" indent="-342900"/>
            <a:r>
              <a:rPr lang="en-US" dirty="0" smtClean="0"/>
              <a:t>Should I take time to explicitly teach this word? Why or why not?</a:t>
            </a:r>
          </a:p>
          <a:p>
            <a:pPr marL="800100" lvl="1" indent="-342900"/>
            <a:endParaRPr lang="en-US" dirty="0" smtClean="0"/>
          </a:p>
        </p:txBody>
      </p:sp>
    </p:spTree>
    <p:extLst>
      <p:ext uri="{BB962C8B-B14F-4D97-AF65-F5344CB8AC3E}">
        <p14:creationId xmlns:p14="http://schemas.microsoft.com/office/powerpoint/2010/main" val="728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761682"/>
          </a:xfrm>
        </p:spPr>
        <p:txBody>
          <a:bodyPr/>
          <a:lstStyle/>
          <a:p>
            <a:r>
              <a:rPr lang="en-US" dirty="0" smtClean="0"/>
              <a:t>1</a:t>
            </a:r>
            <a:r>
              <a:rPr lang="en-US" baseline="30000" dirty="0" smtClean="0"/>
              <a:t>st</a:t>
            </a:r>
            <a:r>
              <a:rPr lang="en-US" dirty="0" smtClean="0"/>
              <a:t> paragraph modeling</a:t>
            </a:r>
            <a:endParaRPr lang="en-US" dirty="0"/>
          </a:p>
        </p:txBody>
      </p:sp>
      <p:sp>
        <p:nvSpPr>
          <p:cNvPr id="3" name="Content Placeholder 2"/>
          <p:cNvSpPr>
            <a:spLocks noGrp="1"/>
          </p:cNvSpPr>
          <p:nvPr>
            <p:ph idx="1"/>
          </p:nvPr>
        </p:nvSpPr>
        <p:spPr>
          <a:xfrm>
            <a:off x="457200" y="914400"/>
            <a:ext cx="7924800" cy="5867400"/>
          </a:xfrm>
        </p:spPr>
        <p:txBody>
          <a:bodyPr>
            <a:normAutofit lnSpcReduction="10000"/>
          </a:bodyPr>
          <a:lstStyle/>
          <a:p>
            <a:r>
              <a:rPr lang="en-US" dirty="0"/>
              <a:t>In the execution of such a plan [to observe good faith and justice towards all nations [and] cultivate peace and harmony with all], nothing is more essential than that permanent, inveterate antipathies against particular nations, and passionate attachments for others, should be excluded; </a:t>
            </a:r>
            <a:endParaRPr lang="en-US" dirty="0" smtClean="0"/>
          </a:p>
          <a:p>
            <a:endParaRPr lang="en-US" dirty="0"/>
          </a:p>
          <a:p>
            <a:pPr marL="457200" indent="-457200">
              <a:buFont typeface="+mj-lt"/>
              <a:buAutoNum type="arabicPeriod"/>
            </a:pPr>
            <a:r>
              <a:rPr lang="en-US" b="0" dirty="0">
                <a:solidFill>
                  <a:srgbClr val="FF0000"/>
                </a:solidFill>
              </a:rPr>
              <a:t>In order to understand the meaning of the phrase “permanent, inveterate antipathies,” think about the following?</a:t>
            </a:r>
          </a:p>
          <a:p>
            <a:pPr marL="914400" lvl="1" indent="-457200">
              <a:buFont typeface="+mj-lt"/>
              <a:buAutoNum type="alphaUcPeriod"/>
            </a:pPr>
            <a:r>
              <a:rPr lang="en-US" b="0" dirty="0" smtClean="0">
                <a:solidFill>
                  <a:srgbClr val="FF0000"/>
                </a:solidFill>
              </a:rPr>
              <a:t>Using the phrases before the first comma, describe to your neighbor the goal of the “plan.”</a:t>
            </a:r>
          </a:p>
          <a:p>
            <a:pPr marL="914400" lvl="1" indent="-457200">
              <a:buFont typeface="+mj-lt"/>
              <a:buAutoNum type="alphaUcPeriod"/>
            </a:pPr>
            <a:r>
              <a:rPr lang="en-US" dirty="0" smtClean="0">
                <a:solidFill>
                  <a:srgbClr val="FF0000"/>
                </a:solidFill>
              </a:rPr>
              <a:t>In order to meet this goal, what two things “should be excluded”?</a:t>
            </a:r>
            <a:endParaRPr lang="en-US" b="0" dirty="0" smtClean="0">
              <a:solidFill>
                <a:srgbClr val="FF0000"/>
              </a:solidFill>
            </a:endParaRPr>
          </a:p>
          <a:p>
            <a:pPr marL="914400" lvl="1" indent="-457200">
              <a:buFont typeface="+mj-lt"/>
              <a:buAutoNum type="alphaUcPeriod"/>
            </a:pPr>
            <a:r>
              <a:rPr lang="en-US" dirty="0" smtClean="0">
                <a:solidFill>
                  <a:srgbClr val="FF0000"/>
                </a:solidFill>
              </a:rPr>
              <a:t>How does the term “against” and the prefix “anti” help us understand what “permanent, inveterate antipathies” might mean?</a:t>
            </a:r>
          </a:p>
          <a:p>
            <a:pPr marL="914400" lvl="1" indent="-457200">
              <a:buFont typeface="+mj-lt"/>
              <a:buAutoNum type="alphaUcPeriod"/>
            </a:pPr>
            <a:r>
              <a:rPr lang="en-US" dirty="0" smtClean="0">
                <a:solidFill>
                  <a:srgbClr val="FF0000"/>
                </a:solidFill>
              </a:rPr>
              <a:t>Do you think the phrase “and positive attachment for others” is meant to be the same as or opposite of “permanent, inveterate antipathies”?  Why?</a:t>
            </a:r>
            <a:endParaRPr lang="en-US" b="0" dirty="0">
              <a:solidFill>
                <a:srgbClr val="FF0000"/>
              </a:solidFill>
            </a:endParaRPr>
          </a:p>
        </p:txBody>
      </p:sp>
    </p:spTree>
    <p:extLst>
      <p:ext uri="{BB962C8B-B14F-4D97-AF65-F5344CB8AC3E}">
        <p14:creationId xmlns:p14="http://schemas.microsoft.com/office/powerpoint/2010/main" val="2017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761682"/>
          </a:xfrm>
        </p:spPr>
        <p:txBody>
          <a:bodyPr/>
          <a:lstStyle/>
          <a:p>
            <a:r>
              <a:rPr lang="en-US" dirty="0" smtClean="0"/>
              <a:t>1</a:t>
            </a:r>
            <a:r>
              <a:rPr lang="en-US" baseline="30000" dirty="0" smtClean="0"/>
              <a:t>st</a:t>
            </a:r>
            <a:r>
              <a:rPr lang="en-US" dirty="0" smtClean="0"/>
              <a:t> paragraph modeling</a:t>
            </a:r>
            <a:endParaRPr lang="en-US" dirty="0"/>
          </a:p>
        </p:txBody>
      </p:sp>
      <p:sp>
        <p:nvSpPr>
          <p:cNvPr id="3" name="Content Placeholder 2"/>
          <p:cNvSpPr>
            <a:spLocks noGrp="1"/>
          </p:cNvSpPr>
          <p:nvPr>
            <p:ph idx="1"/>
          </p:nvPr>
        </p:nvSpPr>
        <p:spPr>
          <a:xfrm>
            <a:off x="457200" y="914400"/>
            <a:ext cx="7924800" cy="5867400"/>
          </a:xfrm>
        </p:spPr>
        <p:txBody>
          <a:bodyPr>
            <a:normAutofit/>
          </a:bodyPr>
          <a:lstStyle/>
          <a:p>
            <a:r>
              <a:rPr lang="en-US" dirty="0" smtClean="0"/>
              <a:t>In line 4, this clause appears: “and </a:t>
            </a:r>
            <a:r>
              <a:rPr lang="en-US" dirty="0"/>
              <a:t>that, in place of them, just and amicable feelings towards all should be </a:t>
            </a:r>
            <a:r>
              <a:rPr lang="en-US" dirty="0" smtClean="0"/>
              <a:t>cultivated.”</a:t>
            </a:r>
          </a:p>
          <a:p>
            <a:endParaRPr lang="en-US" dirty="0"/>
          </a:p>
          <a:p>
            <a:r>
              <a:rPr lang="en-US" dirty="0" smtClean="0">
                <a:solidFill>
                  <a:srgbClr val="FF0000"/>
                </a:solidFill>
              </a:rPr>
              <a:t>Choose one of the following meanings for the term “just” as it is used in this clause and explain your reasoning.</a:t>
            </a:r>
          </a:p>
          <a:p>
            <a:pPr>
              <a:buFont typeface="+mj-lt"/>
              <a:buAutoNum type="arabicPeriod"/>
            </a:pPr>
            <a:r>
              <a:rPr lang="en-US" b="0" dirty="0" smtClean="0">
                <a:solidFill>
                  <a:srgbClr val="002060"/>
                </a:solidFill>
              </a:rPr>
              <a:t> Exactly (e.g. "just </a:t>
            </a:r>
            <a:r>
              <a:rPr lang="en-US" b="0" dirty="0">
                <a:solidFill>
                  <a:srgbClr val="002060"/>
                </a:solidFill>
              </a:rPr>
              <a:t>what I </a:t>
            </a:r>
            <a:r>
              <a:rPr lang="en-US" b="0" dirty="0" smtClean="0">
                <a:solidFill>
                  <a:srgbClr val="002060"/>
                </a:solidFill>
              </a:rPr>
              <a:t>need”)</a:t>
            </a:r>
          </a:p>
          <a:p>
            <a:pPr>
              <a:buFont typeface="+mj-lt"/>
              <a:buAutoNum type="arabicPeriod"/>
            </a:pPr>
            <a:r>
              <a:rPr lang="en-US" b="0" dirty="0" smtClean="0">
                <a:solidFill>
                  <a:srgbClr val="002060"/>
                </a:solidFill>
              </a:rPr>
              <a:t> Based </a:t>
            </a:r>
            <a:r>
              <a:rPr lang="en-US" b="0" dirty="0">
                <a:solidFill>
                  <a:srgbClr val="002060"/>
                </a:solidFill>
              </a:rPr>
              <a:t>on or behaving according to what is morally right and </a:t>
            </a:r>
            <a:r>
              <a:rPr lang="en-US" b="0" dirty="0" smtClean="0">
                <a:solidFill>
                  <a:srgbClr val="002060"/>
                </a:solidFill>
              </a:rPr>
              <a:t>fair (e.g. "</a:t>
            </a:r>
            <a:r>
              <a:rPr lang="en-US" b="0" dirty="0">
                <a:solidFill>
                  <a:srgbClr val="002060"/>
                </a:solidFill>
              </a:rPr>
              <a:t>a just and democratic </a:t>
            </a:r>
            <a:r>
              <a:rPr lang="en-US" b="0" dirty="0" smtClean="0">
                <a:solidFill>
                  <a:srgbClr val="002060"/>
                </a:solidFill>
              </a:rPr>
              <a:t>society“)</a:t>
            </a:r>
          </a:p>
          <a:p>
            <a:pPr>
              <a:buFont typeface="+mj-lt"/>
              <a:buAutoNum type="arabicPeriod"/>
            </a:pPr>
            <a:r>
              <a:rPr lang="en-US" b="0" dirty="0" smtClean="0">
                <a:solidFill>
                  <a:srgbClr val="002060"/>
                </a:solidFill>
              </a:rPr>
              <a:t>  Very </a:t>
            </a:r>
            <a:r>
              <a:rPr lang="en-US" b="0" dirty="0">
                <a:solidFill>
                  <a:srgbClr val="002060"/>
                </a:solidFill>
              </a:rPr>
              <a:t>recently; in the immediate </a:t>
            </a:r>
            <a:r>
              <a:rPr lang="en-US" b="0" dirty="0" smtClean="0">
                <a:solidFill>
                  <a:srgbClr val="002060"/>
                </a:solidFill>
              </a:rPr>
              <a:t>past (e.g. "</a:t>
            </a:r>
            <a:r>
              <a:rPr lang="en-US" b="0" dirty="0">
                <a:solidFill>
                  <a:srgbClr val="002060"/>
                </a:solidFill>
              </a:rPr>
              <a:t>I've just seen the local </a:t>
            </a:r>
            <a:r>
              <a:rPr lang="en-US" b="0" dirty="0" smtClean="0">
                <a:solidFill>
                  <a:srgbClr val="002060"/>
                </a:solidFill>
              </a:rPr>
              <a:t>paper“)</a:t>
            </a:r>
            <a:endParaRPr lang="en-US" b="0" dirty="0">
              <a:solidFill>
                <a:srgbClr val="002060"/>
              </a:solidFill>
            </a:endParaRPr>
          </a:p>
          <a:p>
            <a:pPr>
              <a:buFont typeface="+mj-lt"/>
              <a:buAutoNum type="arabicPeriod"/>
            </a:pPr>
            <a:endParaRPr lang="en-US" b="0" dirty="0">
              <a:solidFill>
                <a:srgbClr val="999999"/>
              </a:solidFill>
            </a:endParaRPr>
          </a:p>
          <a:p>
            <a:r>
              <a:rPr lang="en-US" dirty="0" smtClean="0">
                <a:solidFill>
                  <a:srgbClr val="FF0000"/>
                </a:solidFill>
              </a:rPr>
              <a:t>With your group, think of another word that includes the word “just” in it that is related to this same definition.</a:t>
            </a:r>
          </a:p>
          <a:p>
            <a:endParaRPr lang="en-US" dirty="0">
              <a:solidFill>
                <a:srgbClr val="FF0000"/>
              </a:solidFill>
            </a:endParaRPr>
          </a:p>
        </p:txBody>
      </p:sp>
    </p:spTree>
    <p:extLst>
      <p:ext uri="{BB962C8B-B14F-4D97-AF65-F5344CB8AC3E}">
        <p14:creationId xmlns:p14="http://schemas.microsoft.com/office/powerpoint/2010/main" val="2679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95400"/>
            <a:ext cx="5111750" cy="5257800"/>
          </a:xfrm>
        </p:spPr>
        <p:txBody>
          <a:bodyPr>
            <a:normAutofit fontScale="62500" lnSpcReduction="20000"/>
          </a:bodyPr>
          <a:lstStyle/>
          <a:p>
            <a:r>
              <a:rPr lang="en-US" dirty="0"/>
              <a:t>Sympathy for the favorite nation, facilitating the illusion of an imaginary common interest in cases where no real common interest exists, and infusing into one the enmities of the other, betrays the </a:t>
            </a:r>
            <a:r>
              <a:rPr lang="en-US" dirty="0">
                <a:solidFill>
                  <a:srgbClr val="00B0F0"/>
                </a:solidFill>
              </a:rPr>
              <a:t>former</a:t>
            </a:r>
            <a:r>
              <a:rPr lang="en-US" dirty="0"/>
              <a:t> into a participation in the quarrels and wars of the </a:t>
            </a:r>
            <a:r>
              <a:rPr lang="en-US" dirty="0">
                <a:solidFill>
                  <a:srgbClr val="00B050"/>
                </a:solidFill>
              </a:rPr>
              <a:t>latter</a:t>
            </a:r>
            <a:r>
              <a:rPr lang="en-US" dirty="0"/>
              <a:t> without adequate inducement or justification. . . .  And it gives to ambitious, corrupted, or deluded citizens (who devote themselves to the favorite nation), facility to betray or sacrifice the interests of their own country, without odium, sometimes even with popularity . . . . Such an attachment of a small or weak towards a great and powerful nation dooms the </a:t>
            </a:r>
            <a:r>
              <a:rPr lang="en-US" dirty="0">
                <a:solidFill>
                  <a:srgbClr val="00B0F0"/>
                </a:solidFill>
              </a:rPr>
              <a:t>former</a:t>
            </a:r>
            <a:r>
              <a:rPr lang="en-US" dirty="0"/>
              <a:t> to be the satellite of the </a:t>
            </a:r>
            <a:r>
              <a:rPr lang="en-US" dirty="0">
                <a:solidFill>
                  <a:srgbClr val="00B050"/>
                </a:solidFill>
              </a:rPr>
              <a:t>latter</a:t>
            </a:r>
            <a:r>
              <a:rPr lang="en-US" dirty="0"/>
              <a:t>. . . </a:t>
            </a:r>
            <a:endParaRPr lang="en-US" dirty="0" smtClean="0">
              <a:solidFill>
                <a:srgbClr val="FF0000"/>
              </a:solidFill>
            </a:endParaRPr>
          </a:p>
          <a:p>
            <a:endParaRPr lang="en-US" dirty="0">
              <a:solidFill>
                <a:srgbClr val="FF0000"/>
              </a:solidFill>
            </a:endParaRPr>
          </a:p>
          <a:p>
            <a:endParaRPr lang="en-US" dirty="0">
              <a:solidFill>
                <a:srgbClr val="FF0000"/>
              </a:solidFill>
            </a:endParaRPr>
          </a:p>
        </p:txBody>
      </p:sp>
      <p:sp>
        <p:nvSpPr>
          <p:cNvPr id="4" name="Text Placeholder 3"/>
          <p:cNvSpPr>
            <a:spLocks noGrp="1"/>
          </p:cNvSpPr>
          <p:nvPr>
            <p:ph type="body" sz="half" idx="2"/>
          </p:nvPr>
        </p:nvSpPr>
        <p:spPr>
          <a:xfrm>
            <a:off x="304800" y="1295400"/>
            <a:ext cx="3160713" cy="52578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a:endParaRPr lang="en-US" dirty="0" smtClean="0">
              <a:solidFill>
                <a:srgbClr val="00B0F0"/>
              </a:solidFill>
            </a:endParaRPr>
          </a:p>
          <a:p>
            <a:pPr algn="ctr"/>
            <a:r>
              <a:rPr lang="en-US" sz="2400" dirty="0" smtClean="0">
                <a:solidFill>
                  <a:srgbClr val="00B0F0"/>
                </a:solidFill>
              </a:rPr>
              <a:t>former </a:t>
            </a:r>
            <a:r>
              <a:rPr lang="en-US" sz="2400" dirty="0">
                <a:solidFill>
                  <a:srgbClr val="00B0F0"/>
                </a:solidFill>
              </a:rPr>
              <a:t>– (adjective) </a:t>
            </a:r>
            <a:r>
              <a:rPr lang="en-US" sz="2400" dirty="0" smtClean="0">
                <a:solidFill>
                  <a:srgbClr val="00B0F0"/>
                </a:solidFill>
              </a:rPr>
              <a:t>                        first-mentioned </a:t>
            </a:r>
            <a:r>
              <a:rPr lang="en-US" sz="2400" dirty="0">
                <a:solidFill>
                  <a:srgbClr val="00B0F0"/>
                </a:solidFill>
              </a:rPr>
              <a:t>of two</a:t>
            </a:r>
          </a:p>
          <a:p>
            <a:pPr algn="ctr"/>
            <a:r>
              <a:rPr lang="en-US" sz="2400" dirty="0">
                <a:solidFill>
                  <a:srgbClr val="00B050"/>
                </a:solidFill>
              </a:rPr>
              <a:t>latter – (adjective) </a:t>
            </a:r>
            <a:r>
              <a:rPr lang="en-US" sz="2400" dirty="0" smtClean="0">
                <a:solidFill>
                  <a:srgbClr val="00B050"/>
                </a:solidFill>
              </a:rPr>
              <a:t>                        last-mentioned </a:t>
            </a:r>
            <a:r>
              <a:rPr lang="en-US" sz="2400" dirty="0">
                <a:solidFill>
                  <a:srgbClr val="00B050"/>
                </a:solidFill>
              </a:rPr>
              <a:t>of two</a:t>
            </a:r>
          </a:p>
          <a:p>
            <a:endParaRPr lang="en-US" dirty="0" smtClean="0"/>
          </a:p>
          <a:p>
            <a:r>
              <a:rPr lang="en-US" dirty="0" smtClean="0"/>
              <a:t>Look </a:t>
            </a:r>
            <a:r>
              <a:rPr lang="en-US" dirty="0"/>
              <a:t>at the proper usage of "</a:t>
            </a:r>
            <a:r>
              <a:rPr lang="en-US" dirty="0">
                <a:solidFill>
                  <a:srgbClr val="00B0F0"/>
                </a:solidFill>
              </a:rPr>
              <a:t>former</a:t>
            </a:r>
            <a:r>
              <a:rPr lang="en-US" dirty="0"/>
              <a:t>" and "</a:t>
            </a:r>
            <a:r>
              <a:rPr lang="en-US" dirty="0">
                <a:solidFill>
                  <a:srgbClr val="00B050"/>
                </a:solidFill>
              </a:rPr>
              <a:t>latter</a:t>
            </a:r>
            <a:r>
              <a:rPr lang="en-US" dirty="0"/>
              <a:t>" in this sentence:</a:t>
            </a:r>
          </a:p>
          <a:p>
            <a:pPr algn="ctr"/>
            <a:r>
              <a:rPr lang="en-US" sz="1800" dirty="0"/>
              <a:t>Jack and Jill went up the hill; the </a:t>
            </a:r>
            <a:r>
              <a:rPr lang="en-US" sz="1800" dirty="0">
                <a:solidFill>
                  <a:srgbClr val="00B0F0"/>
                </a:solidFill>
              </a:rPr>
              <a:t>former</a:t>
            </a:r>
            <a:r>
              <a:rPr lang="en-US" sz="1800" dirty="0"/>
              <a:t> fell down and broke his crown while the </a:t>
            </a:r>
            <a:r>
              <a:rPr lang="en-US" sz="1800" dirty="0">
                <a:solidFill>
                  <a:srgbClr val="00B050"/>
                </a:solidFill>
              </a:rPr>
              <a:t>latter</a:t>
            </a:r>
            <a:r>
              <a:rPr lang="en-US" sz="1800" dirty="0"/>
              <a:t> came tumbling down </a:t>
            </a:r>
            <a:r>
              <a:rPr lang="en-US" sz="1800" dirty="0" smtClean="0"/>
              <a:t>after.</a:t>
            </a:r>
          </a:p>
          <a:p>
            <a:pPr algn="ctr"/>
            <a:endParaRPr lang="en-US" sz="1800" dirty="0"/>
          </a:p>
          <a:p>
            <a:r>
              <a:rPr lang="en-US" sz="1800" dirty="0" smtClean="0">
                <a:solidFill>
                  <a:srgbClr val="FF0000"/>
                </a:solidFill>
              </a:rPr>
              <a:t>Work with a partner to determine to the best of your ability what person or thing could take the place of each “</a:t>
            </a:r>
            <a:r>
              <a:rPr lang="en-US" sz="1800" dirty="0" smtClean="0">
                <a:solidFill>
                  <a:srgbClr val="00B0F0"/>
                </a:solidFill>
              </a:rPr>
              <a:t>former</a:t>
            </a:r>
            <a:r>
              <a:rPr lang="en-US" sz="1800" dirty="0" smtClean="0">
                <a:solidFill>
                  <a:srgbClr val="FF0000"/>
                </a:solidFill>
              </a:rPr>
              <a:t>” and “</a:t>
            </a:r>
            <a:r>
              <a:rPr lang="en-US" sz="1800" dirty="0" smtClean="0">
                <a:solidFill>
                  <a:srgbClr val="00B050"/>
                </a:solidFill>
              </a:rPr>
              <a:t>latter</a:t>
            </a:r>
            <a:r>
              <a:rPr lang="en-US" sz="1800" dirty="0" smtClean="0">
                <a:solidFill>
                  <a:srgbClr val="FF0000"/>
                </a:solidFill>
              </a:rPr>
              <a:t>” in the document.</a:t>
            </a:r>
            <a:endParaRPr lang="en-US" sz="1800" dirty="0">
              <a:solidFill>
                <a:srgbClr val="FF0000"/>
              </a:solidFill>
            </a:endParaRPr>
          </a:p>
          <a:p>
            <a:endParaRPr lang="en-US" dirty="0">
              <a:solidFill>
                <a:srgbClr val="FF0000"/>
              </a:solidFill>
            </a:endParaRPr>
          </a:p>
        </p:txBody>
      </p:sp>
      <p:sp>
        <p:nvSpPr>
          <p:cNvPr id="2" name="Title 1"/>
          <p:cNvSpPr>
            <a:spLocks noGrp="1"/>
          </p:cNvSpPr>
          <p:nvPr>
            <p:ph type="title"/>
          </p:nvPr>
        </p:nvSpPr>
        <p:spPr>
          <a:xfrm>
            <a:off x="457200" y="152718"/>
            <a:ext cx="7848600" cy="761682"/>
          </a:xfrm>
        </p:spPr>
        <p:txBody>
          <a:bodyPr/>
          <a:lstStyle/>
          <a:p>
            <a:r>
              <a:rPr lang="en-US" dirty="0" smtClean="0"/>
              <a:t>1</a:t>
            </a:r>
            <a:r>
              <a:rPr lang="en-US" baseline="30000" dirty="0" smtClean="0"/>
              <a:t>st</a:t>
            </a:r>
            <a:r>
              <a:rPr lang="en-US" dirty="0" smtClean="0"/>
              <a:t> paragraph modeling</a:t>
            </a:r>
            <a:endParaRPr lang="en-US" dirty="0"/>
          </a:p>
        </p:txBody>
      </p:sp>
    </p:spTree>
    <p:extLst>
      <p:ext uri="{BB962C8B-B14F-4D97-AF65-F5344CB8AC3E}">
        <p14:creationId xmlns:p14="http://schemas.microsoft.com/office/powerpoint/2010/main" val="13608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dirty="0" smtClean="0"/>
              <a:t>1</a:t>
            </a:r>
            <a:r>
              <a:rPr lang="en-US" baseline="30000" dirty="0" smtClean="0"/>
              <a:t>st</a:t>
            </a:r>
            <a:r>
              <a:rPr lang="en-US" dirty="0" smtClean="0"/>
              <a:t> paragraph modeling</a:t>
            </a:r>
            <a:endParaRPr lang="en-US" dirty="0"/>
          </a:p>
        </p:txBody>
      </p:sp>
      <p:sp>
        <p:nvSpPr>
          <p:cNvPr id="3" name="Content Placeholder 2"/>
          <p:cNvSpPr>
            <a:spLocks noGrp="1"/>
          </p:cNvSpPr>
          <p:nvPr>
            <p:ph idx="1"/>
          </p:nvPr>
        </p:nvSpPr>
        <p:spPr/>
        <p:txBody>
          <a:bodyPr>
            <a:normAutofit lnSpcReduction="10000"/>
          </a:bodyPr>
          <a:lstStyle/>
          <a:p>
            <a:pPr algn="ctr"/>
            <a:r>
              <a:rPr lang="en-US" dirty="0" smtClean="0"/>
              <a:t>ODIUM (line 9)</a:t>
            </a:r>
          </a:p>
          <a:p>
            <a:pPr algn="ctr"/>
            <a:r>
              <a:rPr lang="en-US" b="0" i="1" dirty="0" smtClean="0">
                <a:solidFill>
                  <a:srgbClr val="00B050"/>
                </a:solidFill>
              </a:rPr>
              <a:t>Very complex context clues…hard to figure out in context</a:t>
            </a:r>
          </a:p>
          <a:p>
            <a:pPr algn="ctr"/>
            <a:r>
              <a:rPr lang="en-US" b="0" i="1" dirty="0" smtClean="0">
                <a:solidFill>
                  <a:srgbClr val="7030A0"/>
                </a:solidFill>
              </a:rPr>
              <a:t>Important to the meaning of the text</a:t>
            </a:r>
          </a:p>
          <a:p>
            <a:pPr algn="ctr"/>
            <a:endParaRPr lang="en-US" b="0" i="1" dirty="0">
              <a:solidFill>
                <a:srgbClr val="7030A0"/>
              </a:solidFill>
            </a:endParaRPr>
          </a:p>
          <a:p>
            <a:r>
              <a:rPr lang="en-US" b="0" i="1" dirty="0" smtClean="0">
                <a:solidFill>
                  <a:srgbClr val="7030A0"/>
                </a:solidFill>
              </a:rPr>
              <a:t>Definition: (noun) </a:t>
            </a:r>
            <a:r>
              <a:rPr lang="en-US" b="0" dirty="0">
                <a:solidFill>
                  <a:srgbClr val="7030A0"/>
                </a:solidFill>
              </a:rPr>
              <a:t>general or widespread hatred or disgust directed toward someone as a result of their </a:t>
            </a:r>
            <a:r>
              <a:rPr lang="en-US" b="0" dirty="0" smtClean="0">
                <a:solidFill>
                  <a:srgbClr val="7030A0"/>
                </a:solidFill>
              </a:rPr>
              <a:t>actions</a:t>
            </a:r>
          </a:p>
          <a:p>
            <a:endParaRPr lang="en-US" b="0" i="1" dirty="0">
              <a:solidFill>
                <a:srgbClr val="7030A0"/>
              </a:solidFill>
            </a:endParaRPr>
          </a:p>
          <a:p>
            <a:pPr algn="ctr"/>
            <a:r>
              <a:rPr lang="en-US" dirty="0" smtClean="0"/>
              <a:t>So I would give a synonym for ODIUM to the right – </a:t>
            </a:r>
            <a:r>
              <a:rPr lang="en-US" dirty="0" smtClean="0">
                <a:solidFill>
                  <a:srgbClr val="0070C0"/>
                </a:solidFill>
              </a:rPr>
              <a:t>HATRED</a:t>
            </a:r>
            <a:r>
              <a:rPr lang="en-US" dirty="0" smtClean="0"/>
              <a:t>.</a:t>
            </a:r>
          </a:p>
          <a:p>
            <a:pPr algn="ctr"/>
            <a:endParaRPr lang="en-US" dirty="0">
              <a:solidFill>
                <a:srgbClr val="7030A0"/>
              </a:solidFill>
            </a:endParaRPr>
          </a:p>
          <a:p>
            <a:pPr algn="ctr"/>
            <a:r>
              <a:rPr lang="en-US" dirty="0" smtClean="0">
                <a:solidFill>
                  <a:srgbClr val="FF0000"/>
                </a:solidFill>
              </a:rPr>
              <a:t>How does understanding this word help you better understand the sentence?</a:t>
            </a:r>
            <a:endParaRPr lang="en-US" dirty="0">
              <a:solidFill>
                <a:srgbClr val="FF0000"/>
              </a:solidFill>
            </a:endParaRPr>
          </a:p>
        </p:txBody>
      </p:sp>
    </p:spTree>
    <p:extLst>
      <p:ext uri="{BB962C8B-B14F-4D97-AF65-F5344CB8AC3E}">
        <p14:creationId xmlns:p14="http://schemas.microsoft.com/office/powerpoint/2010/main" val="407810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764" r="5764"/>
          <a:stretch>
            <a:fillRect/>
          </a:stretch>
        </p:blipFill>
        <p:spPr/>
      </p:pic>
      <p:sp>
        <p:nvSpPr>
          <p:cNvPr id="3" name="Text Placeholder 2"/>
          <p:cNvSpPr>
            <a:spLocks noGrp="1"/>
          </p:cNvSpPr>
          <p:nvPr>
            <p:ph type="body" sz="half" idx="2"/>
          </p:nvPr>
        </p:nvSpPr>
        <p:spPr>
          <a:xfrm>
            <a:off x="609600" y="5715000"/>
            <a:ext cx="7620000" cy="914400"/>
          </a:xfrm>
        </p:spPr>
        <p:txBody>
          <a:bodyPr>
            <a:normAutofit/>
          </a:bodyPr>
          <a:lstStyle/>
          <a:p>
            <a:pPr algn="ctr"/>
            <a:r>
              <a:rPr lang="en-US" dirty="0" smtClean="0"/>
              <a:t>Purposely Weaving Together What We Know About Common Core: </a:t>
            </a:r>
          </a:p>
          <a:p>
            <a:pPr algn="ctr"/>
            <a:r>
              <a:rPr lang="en-US" dirty="0" smtClean="0"/>
              <a:t>deep reading, argumentative writing, class discussion, document analysis</a:t>
            </a:r>
            <a:endParaRPr lang="en-US" dirty="0"/>
          </a:p>
        </p:txBody>
      </p:sp>
      <p:sp>
        <p:nvSpPr>
          <p:cNvPr id="4" name="Title 3"/>
          <p:cNvSpPr>
            <a:spLocks noGrp="1"/>
          </p:cNvSpPr>
          <p:nvPr>
            <p:ph type="title"/>
          </p:nvPr>
        </p:nvSpPr>
        <p:spPr>
          <a:xfrm>
            <a:off x="228600" y="4953000"/>
            <a:ext cx="8610600" cy="762000"/>
          </a:xfrm>
        </p:spPr>
        <p:txBody>
          <a:bodyPr anchor="ctr">
            <a:noAutofit/>
          </a:bodyPr>
          <a:lstStyle/>
          <a:p>
            <a:r>
              <a:rPr lang="en-US" sz="2400" dirty="0" smtClean="0"/>
              <a:t>Global entanglements in </a:t>
            </a:r>
            <a:r>
              <a:rPr lang="en-US" sz="2400" dirty="0" err="1" smtClean="0"/>
              <a:t>american</a:t>
            </a:r>
            <a:r>
              <a:rPr lang="en-US" sz="2400" dirty="0" smtClean="0"/>
              <a:t> history</a:t>
            </a:r>
            <a:endParaRPr lang="en-US" sz="2400" dirty="0"/>
          </a:p>
        </p:txBody>
      </p:sp>
    </p:spTree>
    <p:extLst>
      <p:ext uri="{BB962C8B-B14F-4D97-AF65-F5344CB8AC3E}">
        <p14:creationId xmlns:p14="http://schemas.microsoft.com/office/powerpoint/2010/main" val="1809772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Choices: Small Group work</a:t>
            </a:r>
            <a:endParaRPr lang="en-US" dirty="0"/>
          </a:p>
        </p:txBody>
      </p:sp>
      <p:sp>
        <p:nvSpPr>
          <p:cNvPr id="3" name="Content Placeholder 2"/>
          <p:cNvSpPr>
            <a:spLocks noGrp="1"/>
          </p:cNvSpPr>
          <p:nvPr>
            <p:ph sz="half" idx="1"/>
          </p:nvPr>
        </p:nvSpPr>
        <p:spPr>
          <a:xfrm>
            <a:off x="533400" y="1574800"/>
            <a:ext cx="3962400" cy="5130800"/>
          </a:xfrm>
        </p:spPr>
        <p:txBody>
          <a:bodyPr>
            <a:normAutofit fontScale="70000" lnSpcReduction="20000"/>
          </a:bodyPr>
          <a:lstStyle/>
          <a:p>
            <a:r>
              <a:rPr lang="en-US" dirty="0" smtClean="0"/>
              <a:t>In a group of three, choose any two paragraphs from the Washington text.  </a:t>
            </a:r>
          </a:p>
          <a:p>
            <a:endParaRPr lang="en-US" dirty="0"/>
          </a:p>
          <a:p>
            <a:r>
              <a:rPr lang="en-US" dirty="0" smtClean="0"/>
              <a:t>Have a discussion about the vocabulary you would want to work with.</a:t>
            </a:r>
          </a:p>
          <a:p>
            <a:endParaRPr lang="en-US" dirty="0"/>
          </a:p>
          <a:p>
            <a:r>
              <a:rPr lang="en-US" dirty="0" smtClean="0"/>
              <a:t>Come up with some activities for students to engage in around these words (or in some cases, find a proper synonym).</a:t>
            </a:r>
          </a:p>
          <a:p>
            <a:endParaRPr lang="en-US" dirty="0"/>
          </a:p>
          <a:p>
            <a:r>
              <a:rPr lang="en-US" dirty="0" smtClean="0"/>
              <a:t>Be prepared to share some of you amazing vocabulary ideas.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06525"/>
            <a:ext cx="3848100" cy="545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494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2971800" cy="1066800"/>
          </a:xfrm>
        </p:spPr>
        <p:txBody>
          <a:bodyPr>
            <a:normAutofit fontScale="85000" lnSpcReduction="20000"/>
          </a:bodyPr>
          <a:lstStyle/>
          <a:p>
            <a:r>
              <a:rPr lang="en-US" sz="3600" dirty="0" smtClean="0"/>
              <a:t>THEMES: </a:t>
            </a:r>
          </a:p>
          <a:p>
            <a:r>
              <a:rPr lang="en-US" sz="3600" dirty="0" smtClean="0"/>
              <a:t>U IMPOSED</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1687176765"/>
              </p:ext>
            </p:extLst>
          </p:nvPr>
        </p:nvGraphicFramePr>
        <p:xfrm>
          <a:off x="3581400" y="152400"/>
          <a:ext cx="4969881" cy="6629399"/>
        </p:xfrm>
        <a:graphic>
          <a:graphicData uri="http://schemas.openxmlformats.org/drawingml/2006/table">
            <a:tbl>
              <a:tblPr firstRow="1" firstCol="1" bandRow="1">
                <a:tableStyleId>{3B4B98B0-60AC-42C2-AFA5-B58CD77FA1E5}</a:tableStyleId>
              </a:tblPr>
              <a:tblGrid>
                <a:gridCol w="561115"/>
                <a:gridCol w="4408766"/>
              </a:tblGrid>
              <a:tr h="778350">
                <a:tc>
                  <a:txBody>
                    <a:bodyPr/>
                    <a:lstStyle/>
                    <a:p>
                      <a:pPr marL="0" marR="0" algn="ctr">
                        <a:lnSpc>
                          <a:spcPct val="115000"/>
                        </a:lnSpc>
                        <a:spcBef>
                          <a:spcPts val="0"/>
                        </a:spcBef>
                        <a:spcAft>
                          <a:spcPts val="0"/>
                        </a:spcAft>
                      </a:pPr>
                      <a:r>
                        <a:rPr lang="en-US" sz="1000" dirty="0">
                          <a:effectLst/>
                        </a:rPr>
                        <a:t>U</a:t>
                      </a:r>
                      <a:endParaRPr lang="en-US" sz="700" dirty="0">
                        <a:effectLst/>
                        <a:latin typeface="Calibri"/>
                        <a:ea typeface="Calibri"/>
                        <a:cs typeface="Times New Roman"/>
                      </a:endParaRPr>
                    </a:p>
                  </a:txBody>
                  <a:tcPr marL="41949" marR="41949" marT="0" marB="0" anchor="ctr"/>
                </a:tc>
                <a:tc>
                  <a:txBody>
                    <a:bodyPr/>
                    <a:lstStyle/>
                    <a:p>
                      <a:pPr marL="0" marR="0" algn="ctr">
                        <a:lnSpc>
                          <a:spcPct val="115000"/>
                        </a:lnSpc>
                        <a:spcBef>
                          <a:spcPts val="0"/>
                        </a:spcBef>
                        <a:spcAft>
                          <a:spcPts val="0"/>
                        </a:spcAft>
                      </a:pPr>
                      <a:r>
                        <a:rPr lang="en-US" sz="700" u="sng" dirty="0">
                          <a:effectLst/>
                        </a:rPr>
                        <a:t>Unilateralism</a:t>
                      </a:r>
                      <a:endParaRPr lang="en-US" sz="700" dirty="0">
                        <a:effectLst/>
                      </a:endParaRPr>
                    </a:p>
                    <a:p>
                      <a:pPr marL="0" marR="0">
                        <a:lnSpc>
                          <a:spcPct val="115000"/>
                        </a:lnSpc>
                        <a:spcBef>
                          <a:spcPts val="0"/>
                        </a:spcBef>
                        <a:spcAft>
                          <a:spcPts val="0"/>
                        </a:spcAft>
                      </a:pPr>
                      <a:r>
                        <a:rPr lang="en-US" sz="700" dirty="0">
                          <a:effectLst/>
                        </a:rPr>
                        <a:t>Unilateralism, often mistakenly called isolationism, has formed a powerful and enduring strain in U.S. foreign policy.</a:t>
                      </a:r>
                      <a:endParaRPr lang="en-US" sz="700" dirty="0">
                        <a:effectLst/>
                        <a:latin typeface="Calibri"/>
                        <a:ea typeface="Calibri"/>
                        <a:cs typeface="Times New Roman"/>
                      </a:endParaRPr>
                    </a:p>
                  </a:txBody>
                  <a:tcPr marL="41949" marR="41949" marT="0" marB="0"/>
                </a:tc>
              </a:tr>
              <a:tr h="778350">
                <a:tc>
                  <a:txBody>
                    <a:bodyPr/>
                    <a:lstStyle/>
                    <a:p>
                      <a:pPr marL="0" marR="0" algn="ctr">
                        <a:lnSpc>
                          <a:spcPct val="115000"/>
                        </a:lnSpc>
                        <a:spcBef>
                          <a:spcPts val="0"/>
                        </a:spcBef>
                        <a:spcAft>
                          <a:spcPts val="0"/>
                        </a:spcAft>
                      </a:pPr>
                      <a:r>
                        <a:rPr lang="en-US" sz="1000">
                          <a:effectLst/>
                        </a:rPr>
                        <a:t>I</a:t>
                      </a:r>
                      <a:endParaRPr lang="en-US" sz="700">
                        <a:effectLst/>
                        <a:latin typeface="Calibri"/>
                        <a:ea typeface="Calibri"/>
                        <a:cs typeface="Times New Roman"/>
                      </a:endParaRPr>
                    </a:p>
                  </a:txBody>
                  <a:tcPr marL="41949" marR="41949" marT="0" marB="0" anchor="ctr"/>
                </a:tc>
                <a:tc>
                  <a:txBody>
                    <a:bodyPr/>
                    <a:lstStyle/>
                    <a:p>
                      <a:pPr marL="0" marR="0" algn="ctr">
                        <a:lnSpc>
                          <a:spcPct val="115000"/>
                        </a:lnSpc>
                        <a:spcBef>
                          <a:spcPts val="0"/>
                        </a:spcBef>
                        <a:spcAft>
                          <a:spcPts val="0"/>
                        </a:spcAft>
                      </a:pPr>
                      <a:r>
                        <a:rPr lang="en-US" sz="700" u="sng">
                          <a:effectLst/>
                        </a:rPr>
                        <a:t>Ideology &amp; Pragmatism</a:t>
                      </a:r>
                      <a:endParaRPr lang="en-US" sz="700">
                        <a:effectLst/>
                      </a:endParaRPr>
                    </a:p>
                    <a:p>
                      <a:pPr marL="0" marR="0">
                        <a:lnSpc>
                          <a:spcPct val="115000"/>
                        </a:lnSpc>
                        <a:spcBef>
                          <a:spcPts val="0"/>
                        </a:spcBef>
                        <a:spcAft>
                          <a:spcPts val="0"/>
                        </a:spcAft>
                      </a:pPr>
                      <a:r>
                        <a:rPr lang="en-US" sz="700">
                          <a:effectLst/>
                        </a:rPr>
                        <a:t>The ideological fervor and messianic streak that have stamped U.S. foreign policy has been balanced by pragmatism.</a:t>
                      </a:r>
                      <a:endParaRPr lang="en-US" sz="700">
                        <a:effectLst/>
                        <a:latin typeface="Calibri"/>
                        <a:ea typeface="Calibri"/>
                        <a:cs typeface="Times New Roman"/>
                      </a:endParaRPr>
                    </a:p>
                  </a:txBody>
                  <a:tcPr marL="41949" marR="41949" marT="0" marB="0"/>
                </a:tc>
              </a:tr>
              <a:tr h="729362">
                <a:tc>
                  <a:txBody>
                    <a:bodyPr/>
                    <a:lstStyle/>
                    <a:p>
                      <a:pPr marL="0" marR="0" algn="ctr">
                        <a:lnSpc>
                          <a:spcPct val="115000"/>
                        </a:lnSpc>
                        <a:spcBef>
                          <a:spcPts val="0"/>
                        </a:spcBef>
                        <a:spcAft>
                          <a:spcPts val="0"/>
                        </a:spcAft>
                      </a:pPr>
                      <a:r>
                        <a:rPr lang="en-US" sz="1000">
                          <a:effectLst/>
                        </a:rPr>
                        <a:t>M</a:t>
                      </a:r>
                      <a:endParaRPr lang="en-US" sz="700">
                        <a:effectLst/>
                        <a:latin typeface="Calibri"/>
                        <a:ea typeface="Calibri"/>
                        <a:cs typeface="Times New Roman"/>
                      </a:endParaRPr>
                    </a:p>
                  </a:txBody>
                  <a:tcPr marL="41949" marR="41949" marT="0" marB="0" anchor="ctr"/>
                </a:tc>
                <a:tc>
                  <a:txBody>
                    <a:bodyPr/>
                    <a:lstStyle/>
                    <a:p>
                      <a:pPr marL="0" marR="0" algn="ctr">
                        <a:lnSpc>
                          <a:spcPct val="115000"/>
                        </a:lnSpc>
                        <a:spcBef>
                          <a:spcPts val="0"/>
                        </a:spcBef>
                        <a:spcAft>
                          <a:spcPts val="0"/>
                        </a:spcAft>
                      </a:pPr>
                      <a:r>
                        <a:rPr lang="en-US" sz="700" u="sng">
                          <a:effectLst/>
                        </a:rPr>
                        <a:t>Mixed Views</a:t>
                      </a:r>
                      <a:endParaRPr lang="en-US" sz="700">
                        <a:effectLst/>
                      </a:endParaRPr>
                    </a:p>
                    <a:p>
                      <a:pPr marL="0" marR="0">
                        <a:lnSpc>
                          <a:spcPct val="115000"/>
                        </a:lnSpc>
                        <a:spcBef>
                          <a:spcPts val="0"/>
                        </a:spcBef>
                        <a:spcAft>
                          <a:spcPts val="0"/>
                        </a:spcAft>
                      </a:pPr>
                      <a:r>
                        <a:rPr lang="en-US" sz="700">
                          <a:effectLst/>
                        </a:rPr>
                        <a:t>Americans have had decidedly mixed views about the international order and their place in it.</a:t>
                      </a:r>
                      <a:endParaRPr lang="en-US" sz="700">
                        <a:effectLst/>
                        <a:latin typeface="Calibri"/>
                        <a:ea typeface="Calibri"/>
                        <a:cs typeface="Times New Roman"/>
                      </a:endParaRPr>
                    </a:p>
                  </a:txBody>
                  <a:tcPr marL="41949" marR="41949" marT="0" marB="0"/>
                </a:tc>
              </a:tr>
              <a:tr h="773451">
                <a:tc>
                  <a:txBody>
                    <a:bodyPr/>
                    <a:lstStyle/>
                    <a:p>
                      <a:pPr marL="0" marR="0" algn="ctr">
                        <a:lnSpc>
                          <a:spcPct val="115000"/>
                        </a:lnSpc>
                        <a:spcBef>
                          <a:spcPts val="0"/>
                        </a:spcBef>
                        <a:spcAft>
                          <a:spcPts val="0"/>
                        </a:spcAft>
                      </a:pPr>
                      <a:r>
                        <a:rPr lang="en-US" sz="1000">
                          <a:effectLst/>
                        </a:rPr>
                        <a:t>P</a:t>
                      </a:r>
                      <a:endParaRPr lang="en-US" sz="700">
                        <a:effectLst/>
                        <a:latin typeface="Calibri"/>
                        <a:ea typeface="Calibri"/>
                        <a:cs typeface="Times New Roman"/>
                      </a:endParaRPr>
                    </a:p>
                  </a:txBody>
                  <a:tcPr marL="41949" marR="41949" marT="0" marB="0" anchor="ctr"/>
                </a:tc>
                <a:tc>
                  <a:txBody>
                    <a:bodyPr/>
                    <a:lstStyle/>
                    <a:p>
                      <a:pPr marL="0" marR="0" algn="ctr">
                        <a:lnSpc>
                          <a:spcPct val="115000"/>
                        </a:lnSpc>
                        <a:spcBef>
                          <a:spcPts val="0"/>
                        </a:spcBef>
                        <a:spcAft>
                          <a:spcPts val="0"/>
                        </a:spcAft>
                      </a:pPr>
                      <a:r>
                        <a:rPr lang="en-US" sz="700" u="sng">
                          <a:effectLst/>
                        </a:rPr>
                        <a:t>Partisanship</a:t>
                      </a:r>
                      <a:endParaRPr lang="en-US" sz="700">
                        <a:effectLst/>
                      </a:endParaRPr>
                    </a:p>
                    <a:p>
                      <a:pPr marL="0" marR="0">
                        <a:lnSpc>
                          <a:spcPct val="115000"/>
                        </a:lnSpc>
                        <a:spcBef>
                          <a:spcPts val="0"/>
                        </a:spcBef>
                        <a:spcAft>
                          <a:spcPts val="0"/>
                        </a:spcAft>
                      </a:pPr>
                      <a:r>
                        <a:rPr lang="en-US" sz="700">
                          <a:effectLst/>
                        </a:rPr>
                        <a:t>Partisan politics have shaped foreign policy from the beginning.</a:t>
                      </a:r>
                      <a:endParaRPr lang="en-US" sz="700">
                        <a:effectLst/>
                        <a:latin typeface="Calibri"/>
                        <a:ea typeface="Calibri"/>
                        <a:cs typeface="Times New Roman"/>
                      </a:endParaRPr>
                    </a:p>
                  </a:txBody>
                  <a:tcPr marL="41949" marR="41949" marT="0" marB="0"/>
                </a:tc>
              </a:tr>
              <a:tr h="848558">
                <a:tc>
                  <a:txBody>
                    <a:bodyPr/>
                    <a:lstStyle/>
                    <a:p>
                      <a:pPr marL="0" marR="0" algn="ctr">
                        <a:lnSpc>
                          <a:spcPct val="115000"/>
                        </a:lnSpc>
                        <a:spcBef>
                          <a:spcPts val="0"/>
                        </a:spcBef>
                        <a:spcAft>
                          <a:spcPts val="0"/>
                        </a:spcAft>
                      </a:pPr>
                      <a:r>
                        <a:rPr lang="en-US" sz="1000">
                          <a:effectLst/>
                        </a:rPr>
                        <a:t>O</a:t>
                      </a:r>
                      <a:endParaRPr lang="en-US" sz="700">
                        <a:effectLst/>
                        <a:latin typeface="Calibri"/>
                        <a:ea typeface="Calibri"/>
                        <a:cs typeface="Times New Roman"/>
                      </a:endParaRPr>
                    </a:p>
                  </a:txBody>
                  <a:tcPr marL="41949" marR="41949" marT="0" marB="0" anchor="ctr"/>
                </a:tc>
                <a:tc>
                  <a:txBody>
                    <a:bodyPr/>
                    <a:lstStyle/>
                    <a:p>
                      <a:pPr marL="0" marR="0" algn="ctr">
                        <a:lnSpc>
                          <a:spcPct val="115000"/>
                        </a:lnSpc>
                        <a:spcBef>
                          <a:spcPts val="0"/>
                        </a:spcBef>
                        <a:spcAft>
                          <a:spcPts val="0"/>
                        </a:spcAft>
                      </a:pPr>
                      <a:r>
                        <a:rPr lang="en-US" sz="700" u="sng">
                          <a:effectLst/>
                        </a:rPr>
                        <a:t>Omnipotence</a:t>
                      </a:r>
                      <a:endParaRPr lang="en-US" sz="700">
                        <a:effectLst/>
                      </a:endParaRPr>
                    </a:p>
                    <a:p>
                      <a:pPr marL="0" marR="0">
                        <a:lnSpc>
                          <a:spcPct val="115000"/>
                        </a:lnSpc>
                        <a:spcBef>
                          <a:spcPts val="0"/>
                        </a:spcBef>
                        <a:spcAft>
                          <a:spcPts val="0"/>
                        </a:spcAft>
                      </a:pPr>
                      <a:r>
                        <a:rPr lang="en-US" sz="700">
                          <a:effectLst/>
                        </a:rPr>
                        <a:t>Despite failures, its overall record of achievement has few precedents in history, but this success spawned the “illusion of American omnipotence.”</a:t>
                      </a:r>
                      <a:endParaRPr lang="en-US" sz="700">
                        <a:effectLst/>
                        <a:latin typeface="Calibri"/>
                        <a:ea typeface="Calibri"/>
                        <a:cs typeface="Times New Roman"/>
                      </a:endParaRPr>
                    </a:p>
                  </a:txBody>
                  <a:tcPr marL="41949" marR="41949" marT="0" marB="0"/>
                </a:tc>
              </a:tr>
              <a:tr h="848558">
                <a:tc>
                  <a:txBody>
                    <a:bodyPr/>
                    <a:lstStyle/>
                    <a:p>
                      <a:pPr marL="0" marR="0" algn="ctr">
                        <a:lnSpc>
                          <a:spcPct val="115000"/>
                        </a:lnSpc>
                        <a:spcBef>
                          <a:spcPts val="0"/>
                        </a:spcBef>
                        <a:spcAft>
                          <a:spcPts val="0"/>
                        </a:spcAft>
                      </a:pPr>
                      <a:r>
                        <a:rPr lang="en-US" sz="1000">
                          <a:effectLst/>
                        </a:rPr>
                        <a:t>S</a:t>
                      </a:r>
                      <a:endParaRPr lang="en-US" sz="700">
                        <a:effectLst/>
                        <a:latin typeface="Calibri"/>
                        <a:ea typeface="Calibri"/>
                        <a:cs typeface="Times New Roman"/>
                      </a:endParaRPr>
                    </a:p>
                  </a:txBody>
                  <a:tcPr marL="41949" marR="41949" marT="0" marB="0" anchor="ctr"/>
                </a:tc>
                <a:tc>
                  <a:txBody>
                    <a:bodyPr/>
                    <a:lstStyle/>
                    <a:p>
                      <a:pPr marL="0" marR="0" algn="ctr">
                        <a:lnSpc>
                          <a:spcPct val="115000"/>
                        </a:lnSpc>
                        <a:spcBef>
                          <a:spcPts val="0"/>
                        </a:spcBef>
                        <a:spcAft>
                          <a:spcPts val="0"/>
                        </a:spcAft>
                      </a:pPr>
                      <a:r>
                        <a:rPr lang="en-US" sz="700" u="sng" dirty="0">
                          <a:effectLst/>
                        </a:rPr>
                        <a:t>Separation of Powers</a:t>
                      </a:r>
                      <a:endParaRPr lang="en-US" sz="700" dirty="0">
                        <a:effectLst/>
                      </a:endParaRPr>
                    </a:p>
                    <a:p>
                      <a:pPr marL="0" marR="0">
                        <a:lnSpc>
                          <a:spcPct val="115000"/>
                        </a:lnSpc>
                        <a:spcBef>
                          <a:spcPts val="0"/>
                        </a:spcBef>
                        <a:spcAft>
                          <a:spcPts val="0"/>
                        </a:spcAft>
                      </a:pPr>
                      <a:r>
                        <a:rPr lang="en-US" sz="700" dirty="0">
                          <a:effectLst/>
                        </a:rPr>
                        <a:t>The United States’ unique and ambiguous constitutional division of foreign policy powers between the executive and legislative branches has added confusion and conflict.</a:t>
                      </a:r>
                      <a:endParaRPr lang="en-US" sz="700" dirty="0">
                        <a:effectLst/>
                        <a:latin typeface="Calibri"/>
                        <a:ea typeface="Calibri"/>
                        <a:cs typeface="Times New Roman"/>
                      </a:endParaRPr>
                    </a:p>
                  </a:txBody>
                  <a:tcPr marL="41949" marR="41949" marT="0" marB="0"/>
                </a:tc>
              </a:tr>
              <a:tr h="1192395">
                <a:tc>
                  <a:txBody>
                    <a:bodyPr/>
                    <a:lstStyle/>
                    <a:p>
                      <a:pPr marL="0" marR="0" algn="ctr">
                        <a:lnSpc>
                          <a:spcPct val="115000"/>
                        </a:lnSpc>
                        <a:spcBef>
                          <a:spcPts val="0"/>
                        </a:spcBef>
                        <a:spcAft>
                          <a:spcPts val="0"/>
                        </a:spcAft>
                      </a:pPr>
                      <a:r>
                        <a:rPr lang="en-US" sz="1000">
                          <a:effectLst/>
                        </a:rPr>
                        <a:t>E</a:t>
                      </a:r>
                      <a:endParaRPr lang="en-US" sz="700">
                        <a:effectLst/>
                        <a:latin typeface="Calibri"/>
                        <a:ea typeface="Calibri"/>
                        <a:cs typeface="Times New Roman"/>
                      </a:endParaRPr>
                    </a:p>
                  </a:txBody>
                  <a:tcPr marL="41949" marR="41949" marT="0" marB="0" anchor="ctr"/>
                </a:tc>
                <a:tc>
                  <a:txBody>
                    <a:bodyPr/>
                    <a:lstStyle/>
                    <a:p>
                      <a:pPr marL="0" marR="0" algn="ctr">
                        <a:lnSpc>
                          <a:spcPct val="115000"/>
                        </a:lnSpc>
                        <a:spcBef>
                          <a:spcPts val="0"/>
                        </a:spcBef>
                        <a:spcAft>
                          <a:spcPts val="0"/>
                        </a:spcAft>
                      </a:pPr>
                      <a:r>
                        <a:rPr lang="en-US" sz="700" u="sng" dirty="0">
                          <a:effectLst/>
                        </a:rPr>
                        <a:t>Expansionism</a:t>
                      </a:r>
                      <a:endParaRPr lang="en-US" sz="700" dirty="0">
                        <a:effectLst/>
                      </a:endParaRPr>
                    </a:p>
                    <a:p>
                      <a:pPr marL="0" marR="0">
                        <a:lnSpc>
                          <a:spcPct val="115000"/>
                        </a:lnSpc>
                        <a:spcBef>
                          <a:spcPts val="0"/>
                        </a:spcBef>
                        <a:spcAft>
                          <a:spcPts val="0"/>
                        </a:spcAft>
                      </a:pPr>
                      <a:r>
                        <a:rPr lang="en-US" sz="700" dirty="0">
                          <a:effectLst/>
                        </a:rPr>
                        <a:t>The U.S. has in many ways acted like a traditional European power – energetically pursuing vital interests, relentlessly expansionist, exploiting rivalries among competing powers, and using infiltration and subversion as tools of expansion</a:t>
                      </a:r>
                      <a:endParaRPr lang="en-US" sz="700" dirty="0">
                        <a:effectLst/>
                        <a:latin typeface="Calibri"/>
                        <a:ea typeface="Calibri"/>
                        <a:cs typeface="Times New Roman"/>
                      </a:endParaRPr>
                    </a:p>
                  </a:txBody>
                  <a:tcPr marL="41949" marR="41949" marT="0" marB="0"/>
                </a:tc>
              </a:tr>
              <a:tr h="680375">
                <a:tc>
                  <a:txBody>
                    <a:bodyPr/>
                    <a:lstStyle/>
                    <a:p>
                      <a:pPr marL="0" marR="0" algn="ctr">
                        <a:lnSpc>
                          <a:spcPct val="115000"/>
                        </a:lnSpc>
                        <a:spcBef>
                          <a:spcPts val="0"/>
                        </a:spcBef>
                        <a:spcAft>
                          <a:spcPts val="0"/>
                        </a:spcAft>
                      </a:pPr>
                      <a:r>
                        <a:rPr lang="en-US" sz="1000">
                          <a:effectLst/>
                        </a:rPr>
                        <a:t>D</a:t>
                      </a:r>
                      <a:endParaRPr lang="en-US" sz="700">
                        <a:effectLst/>
                        <a:latin typeface="Calibri"/>
                        <a:ea typeface="Calibri"/>
                        <a:cs typeface="Times New Roman"/>
                      </a:endParaRPr>
                    </a:p>
                  </a:txBody>
                  <a:tcPr marL="41949" marR="41949" marT="0" marB="0" anchor="ctr"/>
                </a:tc>
                <a:tc>
                  <a:txBody>
                    <a:bodyPr/>
                    <a:lstStyle/>
                    <a:p>
                      <a:pPr marL="0" marR="0" algn="ctr">
                        <a:lnSpc>
                          <a:spcPct val="115000"/>
                        </a:lnSpc>
                        <a:spcBef>
                          <a:spcPts val="0"/>
                        </a:spcBef>
                        <a:spcAft>
                          <a:spcPts val="0"/>
                        </a:spcAft>
                      </a:pPr>
                      <a:r>
                        <a:rPr lang="en-US" sz="700" u="sng" dirty="0">
                          <a:effectLst/>
                        </a:rPr>
                        <a:t>Destiny &amp; Virtue</a:t>
                      </a:r>
                      <a:endParaRPr lang="en-US" sz="700" dirty="0">
                        <a:effectLst/>
                      </a:endParaRPr>
                    </a:p>
                    <a:p>
                      <a:pPr marL="0" marR="0">
                        <a:lnSpc>
                          <a:spcPct val="115000"/>
                        </a:lnSpc>
                        <a:spcBef>
                          <a:spcPts val="0"/>
                        </a:spcBef>
                        <a:spcAft>
                          <a:spcPts val="0"/>
                        </a:spcAft>
                      </a:pPr>
                      <a:r>
                        <a:rPr lang="en-US" sz="700" dirty="0">
                          <a:effectLst/>
                        </a:rPr>
                        <a:t>Americans have had a shared faith in the nation’s special virtue and unique destiny -- a chosen people with a providential mission.</a:t>
                      </a:r>
                      <a:endParaRPr lang="en-US" sz="700" dirty="0">
                        <a:effectLst/>
                        <a:latin typeface="Calibri"/>
                        <a:ea typeface="Calibri"/>
                        <a:cs typeface="Times New Roman"/>
                      </a:endParaRPr>
                    </a:p>
                  </a:txBody>
                  <a:tcPr marL="41949" marR="41949" marT="0" marB="0"/>
                </a:tc>
              </a:tr>
            </a:tbl>
          </a:graphicData>
        </a:graphic>
      </p:graphicFrame>
      <p:sp>
        <p:nvSpPr>
          <p:cNvPr id="4" name="TextBox 3"/>
          <p:cNvSpPr txBox="1"/>
          <p:nvPr/>
        </p:nvSpPr>
        <p:spPr>
          <a:xfrm>
            <a:off x="762000" y="3505200"/>
            <a:ext cx="25146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Look through the quote examples.</a:t>
            </a:r>
          </a:p>
          <a:p>
            <a:endParaRPr lang="en-US" dirty="0"/>
          </a:p>
          <a:p>
            <a:r>
              <a:rPr lang="en-US" dirty="0" smtClean="0"/>
              <a:t>Tell your neighbor about the quote that most stood out to you.</a:t>
            </a:r>
            <a:endParaRPr lang="en-US" dirty="0"/>
          </a:p>
        </p:txBody>
      </p:sp>
    </p:spTree>
    <p:extLst>
      <p:ext uri="{BB962C8B-B14F-4D97-AF65-F5344CB8AC3E}">
        <p14:creationId xmlns:p14="http://schemas.microsoft.com/office/powerpoint/2010/main" val="1996548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 outside Circles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Description</a:t>
            </a:r>
          </a:p>
          <a:p>
            <a:r>
              <a:rPr lang="en-US" b="0" dirty="0"/>
              <a:t>Inside Outside Circle is a kinesthetic activity that involves all students in the class and that </a:t>
            </a:r>
            <a:r>
              <a:rPr lang="en-US" b="0" dirty="0" smtClean="0"/>
              <a:t>facilitates short </a:t>
            </a:r>
            <a:r>
              <a:rPr lang="en-US" b="0" dirty="0"/>
              <a:t>exchanges between students.</a:t>
            </a:r>
          </a:p>
          <a:p>
            <a:r>
              <a:rPr lang="en-US" dirty="0"/>
              <a:t>Method</a:t>
            </a:r>
          </a:p>
          <a:p>
            <a:r>
              <a:rPr lang="en-US" b="0" dirty="0"/>
              <a:t>The teacher:</a:t>
            </a:r>
          </a:p>
          <a:p>
            <a:pPr marL="457200" indent="-457200">
              <a:buFont typeface="+mj-lt"/>
              <a:buAutoNum type="arabicPeriod"/>
            </a:pPr>
            <a:r>
              <a:rPr lang="en-US" b="0" dirty="0" smtClean="0"/>
              <a:t>forms </a:t>
            </a:r>
            <a:r>
              <a:rPr lang="en-US" b="0" dirty="0"/>
              <a:t>two concentric circles containing the same number of students. Students in the inside </a:t>
            </a:r>
            <a:r>
              <a:rPr lang="en-US" b="0" dirty="0" smtClean="0"/>
              <a:t>circle face </a:t>
            </a:r>
            <a:r>
              <a:rPr lang="en-US" b="0" dirty="0"/>
              <a:t>a partner standing in the outside circle.</a:t>
            </a:r>
          </a:p>
          <a:p>
            <a:pPr marL="457200" indent="-457200">
              <a:buFont typeface="+mj-lt"/>
              <a:buAutoNum type="arabicPeriod"/>
            </a:pPr>
            <a:r>
              <a:rPr lang="en-US" b="0" dirty="0" smtClean="0"/>
              <a:t>asks </a:t>
            </a:r>
            <a:r>
              <a:rPr lang="en-US" b="0" dirty="0"/>
              <a:t>students from the inside circle to share something with their partner in timed activity.</a:t>
            </a:r>
          </a:p>
          <a:p>
            <a:pPr marL="457200" indent="-457200">
              <a:buFont typeface="+mj-lt"/>
              <a:buAutoNum type="arabicPeriod"/>
            </a:pPr>
            <a:r>
              <a:rPr lang="en-US" b="0" dirty="0" smtClean="0"/>
              <a:t>has </a:t>
            </a:r>
            <a:r>
              <a:rPr lang="en-US" b="0" dirty="0"/>
              <a:t>students reverse roles. The students on the outside circle share with their partner,</a:t>
            </a:r>
          </a:p>
          <a:p>
            <a:pPr marL="457200" indent="-457200">
              <a:buFont typeface="+mj-lt"/>
              <a:buAutoNum type="arabicPeriod"/>
            </a:pPr>
            <a:r>
              <a:rPr lang="en-US" b="0" dirty="0" smtClean="0"/>
              <a:t>controls </a:t>
            </a:r>
            <a:r>
              <a:rPr lang="en-US" b="0" dirty="0"/>
              <a:t>the timing, e.g., “Outside circle, it’s your turn to share for one minute</a:t>
            </a:r>
            <a:r>
              <a:rPr lang="en-US" b="0" dirty="0" smtClean="0"/>
              <a:t>.”</a:t>
            </a:r>
            <a:endParaRPr lang="en-US" b="0" dirty="0"/>
          </a:p>
          <a:p>
            <a:pPr marL="457200" indent="-457200">
              <a:buFont typeface="+mj-lt"/>
              <a:buAutoNum type="arabicPeriod"/>
            </a:pPr>
            <a:r>
              <a:rPr lang="en-US" b="0" dirty="0" smtClean="0"/>
              <a:t>has </a:t>
            </a:r>
            <a:r>
              <a:rPr lang="en-US" b="0" dirty="0"/>
              <a:t>the inside circle rotate and the students turn to face their new </a:t>
            </a:r>
            <a:r>
              <a:rPr lang="en-US" b="0" dirty="0" smtClean="0"/>
              <a:t>partner and repeats steps </a:t>
            </a:r>
            <a:r>
              <a:rPr lang="en-US" b="0" dirty="0"/>
              <a:t>2 and 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2895600" cy="211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52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 outside circles</a:t>
            </a:r>
            <a:endParaRPr lang="en-US" dirty="0"/>
          </a:p>
        </p:txBody>
      </p:sp>
      <p:sp>
        <p:nvSpPr>
          <p:cNvPr id="3" name="Content Placeholder 2"/>
          <p:cNvSpPr>
            <a:spLocks noGrp="1"/>
          </p:cNvSpPr>
          <p:nvPr>
            <p:ph idx="1"/>
          </p:nvPr>
        </p:nvSpPr>
        <p:spPr>
          <a:xfrm>
            <a:off x="457200" y="1828800"/>
            <a:ext cx="7620000" cy="4724400"/>
          </a:xfrm>
        </p:spPr>
        <p:txBody>
          <a:bodyPr>
            <a:normAutofit/>
          </a:bodyPr>
          <a:lstStyle/>
          <a:p>
            <a:pPr marL="457200" indent="-457200">
              <a:buFont typeface="+mj-lt"/>
              <a:buAutoNum type="arabicPeriod"/>
            </a:pPr>
            <a:r>
              <a:rPr lang="en-US" dirty="0" smtClean="0"/>
              <a:t>Individuals receive one strip of colored paper with one historical theme from our study of Global Entanglements.</a:t>
            </a:r>
          </a:p>
          <a:p>
            <a:pPr marL="457200" indent="-457200">
              <a:buFont typeface="+mj-lt"/>
              <a:buAutoNum type="arabicPeriod"/>
            </a:pPr>
            <a:r>
              <a:rPr lang="en-US" dirty="0" smtClean="0"/>
              <a:t>Individuals come up with one example of this theme from the reading, John’s teaching, or their own knowledge of history and write it on their strip.</a:t>
            </a:r>
          </a:p>
          <a:p>
            <a:pPr marL="457200" indent="-457200">
              <a:buFont typeface="+mj-lt"/>
              <a:buAutoNum type="arabicPeriod"/>
            </a:pPr>
            <a:r>
              <a:rPr lang="en-US" dirty="0" smtClean="0">
                <a:solidFill>
                  <a:srgbClr val="FF33CC"/>
                </a:solidFill>
              </a:rPr>
              <a:t>Pink</a:t>
            </a:r>
            <a:r>
              <a:rPr lang="en-US" dirty="0" smtClean="0"/>
              <a:t> forms an inside circle with </a:t>
            </a:r>
            <a:r>
              <a:rPr lang="en-US" dirty="0" smtClean="0">
                <a:solidFill>
                  <a:schemeClr val="accent4">
                    <a:lumMod val="75000"/>
                  </a:schemeClr>
                </a:solidFill>
              </a:rPr>
              <a:t>blue</a:t>
            </a:r>
            <a:r>
              <a:rPr lang="en-US" dirty="0" smtClean="0"/>
              <a:t> as an outside circle. And </a:t>
            </a:r>
            <a:r>
              <a:rPr lang="en-US" dirty="0" smtClean="0">
                <a:solidFill>
                  <a:srgbClr val="00B050"/>
                </a:solidFill>
              </a:rPr>
              <a:t>green</a:t>
            </a:r>
            <a:r>
              <a:rPr lang="en-US" dirty="0" smtClean="0"/>
              <a:t> forms and inside circle with </a:t>
            </a:r>
            <a:r>
              <a:rPr lang="en-US" dirty="0" smtClean="0">
                <a:ln w="3175">
                  <a:solidFill>
                    <a:schemeClr val="tx1"/>
                  </a:solidFill>
                </a:ln>
                <a:solidFill>
                  <a:srgbClr val="FFFF00"/>
                </a:solidFill>
              </a:rPr>
              <a:t>yellow </a:t>
            </a:r>
            <a:r>
              <a:rPr lang="en-US" dirty="0" smtClean="0"/>
              <a:t>as an outside circle.</a:t>
            </a:r>
          </a:p>
          <a:p>
            <a:pPr marL="457200" indent="-457200">
              <a:buFont typeface="+mj-lt"/>
              <a:buAutoNum type="arabicPeriod"/>
            </a:pPr>
            <a:r>
              <a:rPr lang="en-US" dirty="0"/>
              <a:t>Share your examples.  Then, switch your examples before moving</a:t>
            </a:r>
            <a:r>
              <a:rPr lang="en-US" dirty="0" smtClean="0"/>
              <a:t>.</a:t>
            </a:r>
          </a:p>
          <a:p>
            <a:pPr marL="457200" indent="-457200">
              <a:buFont typeface="+mj-lt"/>
              <a:buAutoNum type="arabicPeriod"/>
            </a:pPr>
            <a:r>
              <a:rPr lang="en-US" dirty="0" smtClean="0"/>
              <a:t>Listen for the chime to begin and to have the inside circle move.</a:t>
            </a:r>
          </a:p>
          <a:p>
            <a:pPr marL="457200" indent="-457200">
              <a:buFont typeface="+mj-lt"/>
              <a:buAutoNum type="arabicPeriod"/>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4881"/>
            <a:ext cx="1940838" cy="170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76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U-Imposed practice</a:t>
            </a:r>
            <a:endParaRPr lang="en-US" dirty="0"/>
          </a:p>
        </p:txBody>
      </p:sp>
      <p:sp>
        <p:nvSpPr>
          <p:cNvPr id="3" name="Content Placeholder 2"/>
          <p:cNvSpPr>
            <a:spLocks noGrp="1"/>
          </p:cNvSpPr>
          <p:nvPr>
            <p:ph idx="1"/>
          </p:nvPr>
        </p:nvSpPr>
        <p:spPr>
          <a:xfrm>
            <a:off x="457200" y="1752600"/>
            <a:ext cx="7620000" cy="4648200"/>
          </a:xfrm>
        </p:spPr>
        <p:txBody>
          <a:bodyPr>
            <a:normAutofit/>
          </a:bodyPr>
          <a:lstStyle/>
          <a:p>
            <a:r>
              <a:rPr lang="en-US" dirty="0" smtClean="0"/>
              <a:t>With a partner, please do the following:</a:t>
            </a:r>
          </a:p>
          <a:p>
            <a:pPr marL="457200" indent="-457200">
              <a:buFont typeface="+mj-lt"/>
              <a:buAutoNum type="arabicPeriod"/>
            </a:pPr>
            <a:r>
              <a:rPr lang="en-US" dirty="0" smtClean="0"/>
              <a:t>With your partner, think of an example from John’s history lesson that could fit into one of the themes.  Find a concise yet specific way to add that to the graphic organizer.</a:t>
            </a:r>
          </a:p>
          <a:p>
            <a:pPr marL="457200" indent="-457200">
              <a:buFont typeface="+mj-lt"/>
              <a:buAutoNum type="arabicPeriod"/>
            </a:pPr>
            <a:endParaRPr lang="en-US" dirty="0"/>
          </a:p>
          <a:p>
            <a:pPr marL="457200" indent="-457200">
              <a:buFont typeface="+mj-lt"/>
              <a:buAutoNum type="arabicPeriod"/>
            </a:pPr>
            <a:r>
              <a:rPr lang="en-US" dirty="0" smtClean="0"/>
              <a:t>Find one quote from Washington’s Farewell Address to add to the graphic organizer.  Determine the theme it best addresses and add it to the organizer.</a:t>
            </a:r>
          </a:p>
          <a:p>
            <a:pPr marL="457200" indent="-457200">
              <a:buFont typeface="+mj-lt"/>
              <a:buAutoNum type="arabicPeriod"/>
            </a:pPr>
            <a:endParaRPr lang="en-US" dirty="0"/>
          </a:p>
          <a:p>
            <a:pPr marL="457200" indent="-457200">
              <a:buFont typeface="+mj-lt"/>
              <a:buAutoNum type="arabicPeriod"/>
            </a:pPr>
            <a:r>
              <a:rPr lang="en-US" dirty="0" smtClean="0"/>
              <a:t>How does this type of graphic organizer help students track their learning over time?</a:t>
            </a:r>
            <a:endParaRPr lang="en-US" dirty="0"/>
          </a:p>
        </p:txBody>
      </p:sp>
    </p:spTree>
    <p:extLst>
      <p:ext uri="{BB962C8B-B14F-4D97-AF65-F5344CB8AC3E}">
        <p14:creationId xmlns:p14="http://schemas.microsoft.com/office/powerpoint/2010/main" val="1788419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48600" cy="1371600"/>
          </a:xfrm>
        </p:spPr>
        <p:txBody>
          <a:bodyPr/>
          <a:lstStyle/>
          <a:p>
            <a:r>
              <a:rPr lang="en-US" dirty="0" smtClean="0"/>
              <a:t>Kid President &amp; Evaluations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www.youtube.com/watch?v=RwlhUcSGqgs&amp;list=SPzvRx_johoA-YabI6FWcU-jL6nKA1Um-t&amp;index=2</a:t>
            </a: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76600"/>
            <a:ext cx="3687746"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906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logistics</a:t>
            </a:r>
            <a:endParaRPr lang="en-US" dirty="0"/>
          </a:p>
        </p:txBody>
      </p:sp>
      <p:sp>
        <p:nvSpPr>
          <p:cNvPr id="3" name="Content Placeholder 2"/>
          <p:cNvSpPr>
            <a:spLocks noGrp="1"/>
          </p:cNvSpPr>
          <p:nvPr>
            <p:ph idx="1"/>
          </p:nvPr>
        </p:nvSpPr>
        <p:spPr>
          <a:xfrm>
            <a:off x="457200" y="1752600"/>
            <a:ext cx="8534400" cy="4648200"/>
          </a:xfrm>
        </p:spPr>
        <p:txBody>
          <a:bodyPr>
            <a:normAutofit/>
          </a:bodyPr>
          <a:lstStyle/>
          <a:p>
            <a:pPr marL="342900" indent="-342900">
              <a:buFont typeface="Arial" pitchFamily="34" charset="0"/>
              <a:buChar char="•"/>
            </a:pPr>
            <a:r>
              <a:rPr lang="en-US" dirty="0" smtClean="0"/>
              <a:t>Sign-in sheets</a:t>
            </a:r>
          </a:p>
          <a:p>
            <a:pPr marL="342900" indent="-342900">
              <a:buFont typeface="Arial" pitchFamily="34" charset="0"/>
              <a:buChar char="•"/>
            </a:pPr>
            <a:r>
              <a:rPr lang="en-US" dirty="0" smtClean="0"/>
              <a:t>Stipend forms (some funky dates to make up for crazy business office rules)</a:t>
            </a:r>
          </a:p>
          <a:p>
            <a:pPr marL="800100" lvl="1" indent="-342900"/>
            <a:r>
              <a:rPr lang="en-US" dirty="0" smtClean="0"/>
              <a:t>NNCSS/Holocaust</a:t>
            </a:r>
          </a:p>
          <a:p>
            <a:pPr marL="342900" indent="-342900">
              <a:buFont typeface="Arial" pitchFamily="34" charset="0"/>
              <a:buChar char="•"/>
            </a:pPr>
            <a:r>
              <a:rPr lang="en-US" dirty="0" smtClean="0"/>
              <a:t>What should we do now that we don’t have a catered lunch?</a:t>
            </a:r>
            <a:endParaRPr lang="en-US" dirty="0"/>
          </a:p>
          <a:p>
            <a:pPr marL="342900" indent="-342900">
              <a:buFont typeface="Arial" pitchFamily="34" charset="0"/>
              <a:buChar char="•"/>
            </a:pPr>
            <a:r>
              <a:rPr lang="en-US" dirty="0" smtClean="0"/>
              <a:t>Lessons/learning plans </a:t>
            </a:r>
            <a:r>
              <a:rPr lang="en-US" dirty="0" smtClean="0">
                <a:sym typeface="Wingdings" pitchFamily="2" charset="2"/>
              </a:rPr>
              <a:t></a:t>
            </a:r>
          </a:p>
          <a:p>
            <a:pPr marL="800100" lvl="1" indent="-342900"/>
            <a:r>
              <a:rPr lang="en-US" dirty="0" smtClean="0">
                <a:sym typeface="Wingdings" pitchFamily="2" charset="2"/>
              </a:rPr>
              <a:t>Discussion, DBQ, close read, argumentative writing, concept</a:t>
            </a:r>
          </a:p>
          <a:p>
            <a:pPr marL="800100" lvl="1" indent="-342900"/>
            <a:r>
              <a:rPr lang="en-US" dirty="0" smtClean="0">
                <a:sym typeface="Wingdings" pitchFamily="2" charset="2"/>
              </a:rPr>
              <a:t>2 people work together to create 2 complementary learning plans</a:t>
            </a:r>
          </a:p>
          <a:p>
            <a:pPr marL="800100" lvl="1" indent="-342900"/>
            <a:r>
              <a:rPr lang="en-US" dirty="0" smtClean="0">
                <a:sym typeface="Wingdings" pitchFamily="2" charset="2"/>
              </a:rPr>
              <a:t>Due dates:  Oct 25 and Feb 21 (and maybe May?)</a:t>
            </a:r>
            <a:endParaRPr lang="en-US" dirty="0" smtClean="0"/>
          </a:p>
          <a:p>
            <a:pPr marL="342900" indent="-342900">
              <a:buFont typeface="Arial" pitchFamily="34" charset="0"/>
              <a:buChar char="•"/>
            </a:pPr>
            <a:endParaRPr lang="en-US" dirty="0"/>
          </a:p>
        </p:txBody>
      </p:sp>
    </p:spTree>
    <p:extLst>
      <p:ext uri="{BB962C8B-B14F-4D97-AF65-F5344CB8AC3E}">
        <p14:creationId xmlns:p14="http://schemas.microsoft.com/office/powerpoint/2010/main" val="3129434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with future telling…</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Read: “21 </a:t>
            </a:r>
            <a:r>
              <a:rPr lang="en-US" dirty="0"/>
              <a:t>Predictions for 1993 from </a:t>
            </a:r>
            <a:r>
              <a:rPr lang="en-US" dirty="0" smtClean="0"/>
              <a:t>1893”</a:t>
            </a:r>
          </a:p>
          <a:p>
            <a:pPr marL="914400" lvl="1" indent="-457200">
              <a:buFont typeface="+mj-lt"/>
              <a:buAutoNum type="arabicPeriod"/>
            </a:pPr>
            <a:r>
              <a:rPr lang="en-US" dirty="0" smtClean="0"/>
              <a:t>What types/categories of predictions are there?</a:t>
            </a:r>
          </a:p>
          <a:p>
            <a:pPr marL="457200" indent="-457200">
              <a:buFont typeface="+mj-lt"/>
              <a:buAutoNum type="arabicPeriod"/>
            </a:pPr>
            <a:endParaRPr lang="en-US" dirty="0"/>
          </a:p>
          <a:p>
            <a:pPr marL="457200" indent="-457200">
              <a:buFont typeface="+mj-lt"/>
              <a:buAutoNum type="arabicPeriod"/>
            </a:pPr>
            <a:r>
              <a:rPr lang="en-US" dirty="0" smtClean="0"/>
              <a:t>Take two minutes to write your own prediction about the year 2113.</a:t>
            </a:r>
          </a:p>
          <a:p>
            <a:pPr marL="457200" indent="-457200">
              <a:buFont typeface="+mj-lt"/>
              <a:buAutoNum type="arabicPeriod"/>
            </a:pPr>
            <a:endParaRPr lang="en-US" dirty="0"/>
          </a:p>
          <a:p>
            <a:pPr marL="457200" indent="-457200">
              <a:buFont typeface="+mj-lt"/>
              <a:buAutoNum type="arabicPeriod"/>
            </a:pPr>
            <a:r>
              <a:rPr lang="en-US" dirty="0" smtClean="0"/>
              <a:t>Stand up.  At the ringing of the chime, you will:</a:t>
            </a:r>
          </a:p>
          <a:p>
            <a:pPr marL="914400" lvl="1" indent="-457200">
              <a:buFont typeface="+mj-lt"/>
              <a:buAutoNum type="alphaUcPeriod"/>
            </a:pPr>
            <a:r>
              <a:rPr lang="en-US" dirty="0" smtClean="0"/>
              <a:t>Find a person who is not sitting at your table. </a:t>
            </a:r>
          </a:p>
          <a:p>
            <a:pPr marL="914400" lvl="1" indent="-457200">
              <a:buFont typeface="+mj-lt"/>
              <a:buAutoNum type="alphaUcPeriod"/>
            </a:pPr>
            <a:r>
              <a:rPr lang="en-US" dirty="0" smtClean="0">
                <a:solidFill>
                  <a:srgbClr val="FF0000"/>
                </a:solidFill>
              </a:rPr>
              <a:t>Introduce yourselves (name, school, grade level).</a:t>
            </a:r>
          </a:p>
          <a:p>
            <a:pPr marL="914400" lvl="1" indent="-457200">
              <a:buFont typeface="+mj-lt"/>
              <a:buAutoNum type="alphaUcPeriod"/>
            </a:pPr>
            <a:r>
              <a:rPr lang="en-US" dirty="0" smtClean="0"/>
              <a:t>Share your prediction.</a:t>
            </a:r>
          </a:p>
          <a:p>
            <a:pPr marL="914400" lvl="1" indent="-457200">
              <a:buFont typeface="+mj-lt"/>
              <a:buAutoNum type="alphaUcPeriod"/>
            </a:pPr>
            <a:r>
              <a:rPr lang="en-US" dirty="0" smtClean="0"/>
              <a:t>Wait for the chime to do it all again (x 5).</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9989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7772400" cy="4321175"/>
          </a:xfrm>
        </p:spPr>
        <p:txBody>
          <a:bodyPr/>
          <a:lstStyle/>
          <a:p>
            <a:r>
              <a:rPr lang="en-US" sz="8000" dirty="0" smtClean="0"/>
              <a:t>Reviewing &amp; refining annotation</a:t>
            </a:r>
            <a:endParaRPr lang="en-US" sz="8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6502"/>
            <a:ext cx="38100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28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type of </a:t>
            </a:r>
            <a:r>
              <a:rPr lang="en-US" dirty="0" err="1" smtClean="0"/>
              <a:t>ANNOTATion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katimorton.com/wp-content/uploads/2013/05/pink-question-m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52600"/>
            <a:ext cx="2480388" cy="2480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4648200"/>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3131" y="76200"/>
            <a:ext cx="2132013" cy="131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733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type of annotation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26982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05200"/>
            <a:ext cx="3991232"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0"/>
            <a:ext cx="4020111" cy="1743318"/>
          </a:xfrm>
          <a:prstGeom prst="rect">
            <a:avLst/>
          </a:prstGeom>
        </p:spPr>
      </p:pic>
    </p:spTree>
    <p:extLst>
      <p:ext uri="{BB962C8B-B14F-4D97-AF65-F5344CB8AC3E}">
        <p14:creationId xmlns:p14="http://schemas.microsoft.com/office/powerpoint/2010/main" val="230083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7984" y="38132"/>
            <a:ext cx="2595038" cy="240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#3 type of annotation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770" y="2362200"/>
            <a:ext cx="4799602" cy="4373563"/>
          </a:xfr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759" y="4800600"/>
            <a:ext cx="54768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content.parkhill.k12.mo.us/rea/Assessment_Toolbox/TBPages/meas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905" y="1981200"/>
            <a:ext cx="3236178" cy="281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34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04800" y="1600200"/>
            <a:ext cx="3276600" cy="4800600"/>
          </a:xfrm>
        </p:spPr>
        <p:txBody>
          <a:bodyPr/>
          <a:lstStyle/>
          <a:p>
            <a:r>
              <a:rPr lang="en-US" dirty="0" smtClean="0"/>
              <a:t>Is it important for students to learn and practice multiple ways to annotate while closely examining a text?  Why or why not?</a:t>
            </a:r>
          </a:p>
          <a:p>
            <a:endParaRPr lang="en-US" dirty="0"/>
          </a:p>
          <a:p>
            <a:endParaRPr lang="en-US" dirty="0" smtClean="0"/>
          </a:p>
          <a:p>
            <a:r>
              <a:rPr lang="en-US" dirty="0" smtClean="0"/>
              <a:t>How does the act of physically marking up text affect student reading? How do you know?</a:t>
            </a:r>
          </a:p>
          <a:p>
            <a:endParaRPr lang="en-US" dirty="0"/>
          </a:p>
          <a:p>
            <a:r>
              <a:rPr lang="en-US" dirty="0" smtClean="0"/>
              <a:t>How do you know if students are meeting the reading standards?</a:t>
            </a:r>
            <a:endParaRPr lang="en-US" dirty="0"/>
          </a:p>
        </p:txBody>
      </p:sp>
      <p:sp>
        <p:nvSpPr>
          <p:cNvPr id="4" name="Title 3"/>
          <p:cNvSpPr>
            <a:spLocks noGrp="1"/>
          </p:cNvSpPr>
          <p:nvPr>
            <p:ph type="title"/>
          </p:nvPr>
        </p:nvSpPr>
        <p:spPr/>
        <p:txBody>
          <a:bodyPr/>
          <a:lstStyle/>
          <a:p>
            <a:r>
              <a:rPr lang="en-US" dirty="0" smtClean="0"/>
              <a:t>Discuss with your partner…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30829"/>
            <a:ext cx="53721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1963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1174</TotalTime>
  <Words>1788</Words>
  <Application>Microsoft Office PowerPoint</Application>
  <PresentationFormat>On-screen Show (4:3)</PresentationFormat>
  <Paragraphs>174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Essential</vt:lpstr>
      <vt:lpstr>Teaching american history project</vt:lpstr>
      <vt:lpstr>Global entanglements in american history</vt:lpstr>
      <vt:lpstr>Some logistics</vt:lpstr>
      <vt:lpstr>Let’s start with future telling…</vt:lpstr>
      <vt:lpstr>Reviewing &amp; refining annotation</vt:lpstr>
      <vt:lpstr>#1 type of ANNOTATion</vt:lpstr>
      <vt:lpstr>#2 type of annotation</vt:lpstr>
      <vt:lpstr>#3 type of annotation</vt:lpstr>
      <vt:lpstr>Discuss with your partner…</vt:lpstr>
      <vt:lpstr>Standards based annotation matrix</vt:lpstr>
      <vt:lpstr>Annotation of a page in the readings</vt:lpstr>
      <vt:lpstr>Super annotator groups w/ matrix</vt:lpstr>
      <vt:lpstr>Adding to the annotation matrix</vt:lpstr>
      <vt:lpstr>Lunch time</vt:lpstr>
      <vt:lpstr>Vocabulary: making choices with complex text</vt:lpstr>
      <vt:lpstr>1st paragraph modeling</vt:lpstr>
      <vt:lpstr>1st paragraph modeling</vt:lpstr>
      <vt:lpstr>1st paragraph modeling</vt:lpstr>
      <vt:lpstr>1st paragraph modeling</vt:lpstr>
      <vt:lpstr>Vocabulary Choices: Small Group work</vt:lpstr>
      <vt:lpstr>PowerPoint Presentation</vt:lpstr>
      <vt:lpstr>Inside / outside Circles</vt:lpstr>
      <vt:lpstr>Inside / outside circles</vt:lpstr>
      <vt:lpstr>U-Imposed practice</vt:lpstr>
      <vt:lpstr>Kid President &amp; Evaluations</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american history project</dc:title>
  <dc:creator>Orr, Angela</dc:creator>
  <cp:lastModifiedBy>Orr, Angela</cp:lastModifiedBy>
  <cp:revision>35</cp:revision>
  <cp:lastPrinted>2013-09-19T15:40:41Z</cp:lastPrinted>
  <dcterms:created xsi:type="dcterms:W3CDTF">2013-09-10T14:48:28Z</dcterms:created>
  <dcterms:modified xsi:type="dcterms:W3CDTF">2013-09-19T16:54:32Z</dcterms:modified>
</cp:coreProperties>
</file>