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9/14/11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9/14/11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9/14/11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9/14/11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achingamericanhistory.org/founding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Northern Nevada Teaching American History Project</a:t>
            </a:r>
          </a:p>
          <a:p>
            <a:endParaRPr lang="en-US" dirty="0"/>
          </a:p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Framing the Constitution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16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English “constitutionalism” in the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-18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centuries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structure of the English “constitution”</a:t>
            </a:r>
          </a:p>
          <a:p>
            <a:pPr lvl="1"/>
            <a:r>
              <a:rPr lang="en-US" dirty="0" smtClean="0"/>
              <a:t>King (monarchy): ideas about “divine right of kings” and absolute rule in the early to mid-1600s; changes in late 1600s</a:t>
            </a:r>
          </a:p>
          <a:p>
            <a:pPr lvl="1"/>
            <a:r>
              <a:rPr lang="en-US" dirty="0" smtClean="0"/>
              <a:t>Parliament: House of Lords (aristocracy), House of Commons (the broader populace)</a:t>
            </a:r>
          </a:p>
          <a:p>
            <a:pPr lvl="1"/>
            <a:r>
              <a:rPr lang="en-US" dirty="0" smtClean="0"/>
              <a:t>“King-in-Parliament”: the system as operated in the 1700s</a:t>
            </a:r>
          </a:p>
          <a:p>
            <a:pPr lvl="1"/>
            <a:r>
              <a:rPr lang="en-US" dirty="0" smtClean="0"/>
              <a:t>Who voted for members of Parliament? Whom did Parliament “represent,” and how? (virtual representation)</a:t>
            </a:r>
          </a:p>
        </p:txBody>
      </p:sp>
    </p:spTree>
    <p:extLst>
      <p:ext uri="{BB962C8B-B14F-4D97-AF65-F5344CB8AC3E}">
        <p14:creationId xmlns:p14="http://schemas.microsoft.com/office/powerpoint/2010/main" val="2704764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English “constitutionalism” in the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-18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centuries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Sources of ideas about sovereignty and rights</a:t>
            </a:r>
          </a:p>
          <a:p>
            <a:pPr lvl="1"/>
            <a:r>
              <a:rPr lang="en-US" dirty="0" smtClean="0"/>
              <a:t>Emerging “natural rights” philosophy (John Locke): “natural” and “civil” liberty</a:t>
            </a:r>
          </a:p>
        </p:txBody>
      </p:sp>
    </p:spTree>
    <p:extLst>
      <p:ext uri="{BB962C8B-B14F-4D97-AF65-F5344CB8AC3E}">
        <p14:creationId xmlns:p14="http://schemas.microsoft.com/office/powerpoint/2010/main" val="425671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English “constitutionalism” in the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-18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centuries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Sources of ideas about sovereignty and rights</a:t>
            </a:r>
          </a:p>
          <a:p>
            <a:pPr lvl="1"/>
            <a:r>
              <a:rPr lang="en-US" dirty="0" smtClean="0"/>
              <a:t>Emerging “natural rights” philosophy (John Locke): “natural” and “civil” liberty</a:t>
            </a:r>
          </a:p>
          <a:p>
            <a:pPr lvl="1"/>
            <a:r>
              <a:rPr lang="en-US" dirty="0" smtClean="0"/>
              <a:t>Earlier “classical” philosophy re-emerges in the 18</a:t>
            </a:r>
            <a:r>
              <a:rPr lang="en-US" baseline="30000" dirty="0" smtClean="0"/>
              <a:t>th</a:t>
            </a:r>
            <a:r>
              <a:rPr lang="en-US" dirty="0" smtClean="0"/>
              <a:t> century, in the thinking of “radical Whigs”: power vs. liberty, the need for “citizen/civic virtue” to counter the encroachments of power</a:t>
            </a:r>
          </a:p>
        </p:txBody>
      </p:sp>
    </p:spTree>
    <p:extLst>
      <p:ext uri="{BB962C8B-B14F-4D97-AF65-F5344CB8AC3E}">
        <p14:creationId xmlns:p14="http://schemas.microsoft.com/office/powerpoint/2010/main" val="2209900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English “constitutionalism” in the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-18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centuries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Sources of ideas about sovereignty and rights</a:t>
            </a:r>
          </a:p>
          <a:p>
            <a:pPr lvl="1"/>
            <a:r>
              <a:rPr lang="en-US" dirty="0" smtClean="0"/>
              <a:t>Emerging “natural rights” philosophy (John Locke): “natural” and “civil” liberty</a:t>
            </a:r>
          </a:p>
          <a:p>
            <a:pPr lvl="1"/>
            <a:r>
              <a:rPr lang="en-US" dirty="0" smtClean="0"/>
              <a:t>Earlier “classical” philosophy re-emerges in the 18</a:t>
            </a:r>
            <a:r>
              <a:rPr lang="en-US" baseline="30000" dirty="0" smtClean="0"/>
              <a:t>th</a:t>
            </a:r>
            <a:r>
              <a:rPr lang="en-US" dirty="0" smtClean="0"/>
              <a:t> century, in the thinking of “radical Whigs”: power vs. liberty, the need for “citizen/civic virtue” to counter the encroachments of power</a:t>
            </a:r>
          </a:p>
          <a:p>
            <a:pPr lvl="1"/>
            <a:endParaRPr lang="en-US" dirty="0"/>
          </a:p>
          <a:p>
            <a:r>
              <a:rPr lang="en-US" dirty="0" smtClean="0"/>
              <a:t>Another key thinker: Montesquieu</a:t>
            </a:r>
          </a:p>
          <a:p>
            <a:pPr lvl="1"/>
            <a:r>
              <a:rPr lang="en-US" dirty="0" smtClean="0"/>
              <a:t>Big-C “Constitutions” (whether written or not) must reflect the small-c “constitutions” of the societies they are to govern—or else the Big-C Constitution won’t work</a:t>
            </a:r>
          </a:p>
        </p:txBody>
      </p:sp>
    </p:spTree>
    <p:extLst>
      <p:ext uri="{BB962C8B-B14F-4D97-AF65-F5344CB8AC3E}">
        <p14:creationId xmlns:p14="http://schemas.microsoft.com/office/powerpoint/2010/main" val="2209900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The experience of government(s) in American colonies (pre-1776) and early states (1776-1780s)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structure of colonial governments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b="1" dirty="0" smtClean="0"/>
              <a:t>British Crown </a:t>
            </a:r>
            <a:r>
              <a:rPr lang="en-US" sz="2000" dirty="0" smtClean="0"/>
              <a:t>(through Privy Council &amp; Board of Trade)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b="1" dirty="0" smtClean="0"/>
              <a:t>Royal Governor</a:t>
            </a:r>
          </a:p>
          <a:p>
            <a:pPr marL="0" indent="0">
              <a:buNone/>
            </a:pPr>
            <a:r>
              <a:rPr lang="en-US" sz="2000" dirty="0" smtClean="0"/>
              <a:t>	Appointed by the crown		</a:t>
            </a:r>
            <a:r>
              <a:rPr lang="en-US" sz="2000" dirty="0"/>
              <a:t>Has final approval on </a:t>
            </a:r>
            <a:r>
              <a:rPr lang="en-US" sz="2000" dirty="0" smtClean="0"/>
              <a:t>laws</a:t>
            </a:r>
          </a:p>
          <a:p>
            <a:pPr marL="0" indent="0">
              <a:buNone/>
            </a:pPr>
            <a:r>
              <a:rPr lang="en-US" sz="2000" dirty="0" smtClean="0"/>
              <a:t>	Oversees colonial trade		</a:t>
            </a:r>
            <a:r>
              <a:rPr lang="en-US" sz="2000" dirty="0"/>
              <a:t>Can dismiss colonial </a:t>
            </a:r>
            <a:r>
              <a:rPr lang="en-US" sz="2000" dirty="0" smtClean="0"/>
              <a:t>assembly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Council</a:t>
            </a:r>
            <a:r>
              <a:rPr lang="en-US" sz="2000" dirty="0" smtClean="0"/>
              <a:t>				</a:t>
            </a:r>
            <a:r>
              <a:rPr lang="en-US" sz="2000" b="1" dirty="0" smtClean="0"/>
              <a:t>Colonial Assembly</a:t>
            </a:r>
          </a:p>
          <a:p>
            <a:pPr marL="0" indent="0">
              <a:buNone/>
            </a:pPr>
            <a:r>
              <a:rPr lang="en-US" sz="2000" dirty="0" smtClean="0"/>
              <a:t>Appointed by governor			Elected by eligible colonists</a:t>
            </a:r>
          </a:p>
          <a:p>
            <a:pPr marL="0" indent="0">
              <a:buNone/>
            </a:pPr>
            <a:r>
              <a:rPr lang="en-US" sz="2000" dirty="0" smtClean="0"/>
              <a:t>Advisory board to governor		Makes laws</a:t>
            </a:r>
          </a:p>
          <a:p>
            <a:pPr marL="0" indent="0">
              <a:buNone/>
            </a:pPr>
            <a:r>
              <a:rPr lang="en-US" sz="2000" dirty="0" smtClean="0"/>
              <a:t>Acts as highest court in colony		Has authority to tax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		Pays governor’s salary</a:t>
            </a:r>
          </a:p>
        </p:txBody>
      </p:sp>
    </p:spTree>
    <p:extLst>
      <p:ext uri="{BB962C8B-B14F-4D97-AF65-F5344CB8AC3E}">
        <p14:creationId xmlns:p14="http://schemas.microsoft.com/office/powerpoint/2010/main" val="17178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The experience of government(s) in American colonies (pre-1776) and early states (1776-1780s)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did colonial governance differ from governance in Great Britain (King-in-Parliament, etc.)?</a:t>
            </a:r>
          </a:p>
          <a:p>
            <a:pPr lvl="1"/>
            <a:r>
              <a:rPr lang="en-US" dirty="0" smtClean="0"/>
              <a:t>Broader suffrage among free white males</a:t>
            </a:r>
          </a:p>
          <a:p>
            <a:pPr lvl="1"/>
            <a:r>
              <a:rPr lang="en-US" dirty="0" smtClean="0"/>
              <a:t>Assembly members elected from specific districts, answerable to constituents in those districts (not “virtual representation”)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498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The experience of government(s) in American colonies (pre-1776) and early states (1776-1780s)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creation of new state constitutions, 1776-1780</a:t>
            </a:r>
          </a:p>
          <a:p>
            <a:pPr lvl="1"/>
            <a:r>
              <a:rPr lang="en-US" dirty="0" smtClean="0"/>
              <a:t>Constitutions as WRITTEN documents, expressing “supreme” law (above the common law, ordinary legislation, etc.)</a:t>
            </a:r>
          </a:p>
          <a:p>
            <a:pPr lvl="1"/>
            <a:r>
              <a:rPr lang="en-US" dirty="0" smtClean="0"/>
              <a:t>Legislative supremacy in most states: weak executives, strong legislatures</a:t>
            </a:r>
          </a:p>
          <a:p>
            <a:pPr lvl="1"/>
            <a:r>
              <a:rPr lang="en-US" dirty="0" smtClean="0"/>
              <a:t>Widened representation: more members in legislatures, closer to the people represented (more, smaller districts)</a:t>
            </a:r>
          </a:p>
          <a:p>
            <a:pPr lvl="1"/>
            <a:r>
              <a:rPr lang="en-US" dirty="0" smtClean="0"/>
              <a:t>Underlying concept: popular sovereignty, based on “civic virtue” in the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35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The experience of government(s) in American colonies (pre-1776) and early states (1776-1780s)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Articles of Confederation (1777)</a:t>
            </a:r>
          </a:p>
          <a:p>
            <a:pPr lvl="1"/>
            <a:r>
              <a:rPr lang="en-US" dirty="0" smtClean="0"/>
              <a:t>Let’s read some of these together (</a:t>
            </a:r>
            <a:r>
              <a:rPr lang="en-US" i="1" dirty="0" smtClean="0"/>
              <a:t>Major Problems</a:t>
            </a:r>
            <a:r>
              <a:rPr lang="en-US" dirty="0" smtClean="0"/>
              <a:t> pp. 37-40)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34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The experience of government(s) in American colonies (pre-1776) and early states (1776-1780s)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Articles of Confederation (1777)</a:t>
            </a:r>
          </a:p>
          <a:p>
            <a:pPr lvl="1"/>
            <a:r>
              <a:rPr lang="en-US" dirty="0" smtClean="0"/>
              <a:t>Let’s read some of these together (</a:t>
            </a:r>
            <a:r>
              <a:rPr lang="en-US" i="1" dirty="0" smtClean="0"/>
              <a:t>Major Problems</a:t>
            </a:r>
            <a:r>
              <a:rPr lang="en-US" dirty="0" smtClean="0"/>
              <a:t> pp. 37-40)</a:t>
            </a:r>
          </a:p>
          <a:p>
            <a:pPr lvl="1"/>
            <a:r>
              <a:rPr lang="en-US" dirty="0" smtClean="0"/>
              <a:t>Where does “sovereignty” lie?</a:t>
            </a:r>
          </a:p>
          <a:p>
            <a:pPr lvl="1"/>
            <a:r>
              <a:rPr lang="en-US" dirty="0" smtClean="0"/>
              <a:t>What is the nature of “the United States” as an entity? (“firm league of friendship”)</a:t>
            </a:r>
          </a:p>
          <a:p>
            <a:pPr lvl="1"/>
            <a:r>
              <a:rPr lang="en-US" dirty="0" smtClean="0"/>
              <a:t>What are the powers of “the United States in Congress assembled” (and what does THAT phrase mean, anyway?)</a:t>
            </a:r>
          </a:p>
          <a:p>
            <a:pPr lvl="1"/>
            <a:r>
              <a:rPr lang="en-US" dirty="0" smtClean="0"/>
              <a:t>In what ways does the document limit the powers of states?</a:t>
            </a:r>
          </a:p>
          <a:p>
            <a:pPr lvl="1"/>
            <a:r>
              <a:rPr lang="en-US" dirty="0" smtClean="0"/>
              <a:t>How can the Articles of Confederation be amended?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03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Movement for a stronger central government, 1780s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Experience:</a:t>
            </a:r>
          </a:p>
          <a:p>
            <a:pPr lvl="1"/>
            <a:r>
              <a:rPr lang="en-US" dirty="0" smtClean="0"/>
              <a:t>Fighting the American Revolution—constraints on the “national” war effort (Washington, Hamilton)</a:t>
            </a:r>
          </a:p>
          <a:p>
            <a:pPr lvl="1"/>
            <a:r>
              <a:rPr lang="en-US" dirty="0" smtClean="0"/>
              <a:t>Inter-state disputes after the war—disagreements over boundaries, trade, etc. (Madison)</a:t>
            </a:r>
          </a:p>
          <a:p>
            <a:pPr lvl="1"/>
            <a:r>
              <a:rPr lang="en-US" dirty="0" smtClean="0"/>
              <a:t>“Conflagrations” within states that threatened to spread across the states (</a:t>
            </a:r>
            <a:r>
              <a:rPr lang="en-US" dirty="0" err="1" smtClean="0"/>
              <a:t>Shays’s</a:t>
            </a:r>
            <a:r>
              <a:rPr lang="en-US" dirty="0" smtClean="0"/>
              <a:t> Rebellion)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24836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How do you currently teach the Articles of Confederation and the making of the Constitution?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Articles of Confederation: failure? In whose view? Complexities?</a:t>
            </a:r>
          </a:p>
        </p:txBody>
      </p:sp>
    </p:spTree>
    <p:extLst>
      <p:ext uri="{BB962C8B-B14F-4D97-AF65-F5344CB8AC3E}">
        <p14:creationId xmlns:p14="http://schemas.microsoft.com/office/powerpoint/2010/main" val="1680957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Movement for a stronger central government, 1780s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Experience:</a:t>
            </a:r>
          </a:p>
          <a:p>
            <a:pPr lvl="1"/>
            <a:r>
              <a:rPr lang="en-US" dirty="0" smtClean="0"/>
              <a:t>Fighting the American Revolution—constraints on the “national” war effort (Washington, Hamilton)</a:t>
            </a:r>
          </a:p>
          <a:p>
            <a:pPr lvl="1"/>
            <a:r>
              <a:rPr lang="en-US" dirty="0" smtClean="0"/>
              <a:t>Inter-state disputes after the war—disagreements over boundaries, trade, etc. (Madison)</a:t>
            </a:r>
          </a:p>
          <a:p>
            <a:pPr lvl="1"/>
            <a:r>
              <a:rPr lang="en-US" dirty="0" smtClean="0"/>
              <a:t>“Conflagrations” within states that threatened to spread across the states (</a:t>
            </a:r>
            <a:r>
              <a:rPr lang="en-US" dirty="0" err="1" smtClean="0"/>
              <a:t>Shays’s</a:t>
            </a:r>
            <a:r>
              <a:rPr lang="en-US" dirty="0" smtClean="0"/>
              <a:t> Rebellion)</a:t>
            </a:r>
          </a:p>
          <a:p>
            <a:r>
              <a:rPr lang="en-US" i="1" dirty="0" smtClean="0"/>
              <a:t>Which</a:t>
            </a:r>
            <a:r>
              <a:rPr lang="en-US" dirty="0" smtClean="0"/>
              <a:t> Americans would have been most likely to want a stronger national government? And which would NOT have wanted such a government?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59803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Toward May 1787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September 1786: Annapolis Convention</a:t>
            </a:r>
          </a:p>
          <a:p>
            <a:pPr lvl="1"/>
            <a:r>
              <a:rPr lang="en-US" dirty="0" smtClean="0"/>
              <a:t>12 delegates from 5 states (NJ, NY, PA, DE, VA)</a:t>
            </a:r>
          </a:p>
          <a:p>
            <a:pPr lvl="1"/>
            <a:r>
              <a:rPr lang="en-US" dirty="0" smtClean="0"/>
              <a:t>Attempts to deal with trade barriers between states</a:t>
            </a:r>
          </a:p>
          <a:p>
            <a:pPr lvl="1"/>
            <a:r>
              <a:rPr lang="en-US" dirty="0" smtClean="0"/>
              <a:t>Calls for a broader convention to be held in Philadelphia in May 1787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17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Toward May 1787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September 1786: Annapolis Convention</a:t>
            </a:r>
          </a:p>
          <a:p>
            <a:pPr lvl="1"/>
            <a:r>
              <a:rPr lang="en-US" dirty="0" smtClean="0"/>
              <a:t>12 delegates from 5 states (NJ, NY, PA, DE, VA)</a:t>
            </a:r>
          </a:p>
          <a:p>
            <a:pPr lvl="1"/>
            <a:r>
              <a:rPr lang="en-US" dirty="0" smtClean="0"/>
              <a:t>Attempts to deal with trade barriers between states</a:t>
            </a:r>
          </a:p>
          <a:p>
            <a:pPr lvl="1"/>
            <a:r>
              <a:rPr lang="en-US" dirty="0" smtClean="0"/>
              <a:t>Calls for a broader convention to be held in Philadelphia in May 1787</a:t>
            </a:r>
          </a:p>
          <a:p>
            <a:r>
              <a:rPr lang="en-US" dirty="0" smtClean="0"/>
              <a:t>Late 1786 to April 1787: </a:t>
            </a:r>
          </a:p>
          <a:p>
            <a:pPr lvl="1"/>
            <a:r>
              <a:rPr lang="en-US" dirty="0" smtClean="0"/>
              <a:t>Madison studies the history and government of ancient and modern nations</a:t>
            </a:r>
          </a:p>
          <a:p>
            <a:pPr lvl="1"/>
            <a:r>
              <a:rPr lang="en-US" dirty="0" smtClean="0"/>
              <a:t>States select delegates to the convention (</a:t>
            </a:r>
            <a:r>
              <a:rPr lang="en-US" smtClean="0"/>
              <a:t>all except RI)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101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“Federal Convention”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was it authorized to do? (recommend changes to the Articles of Confederation)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64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“Federal Convention”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was it authorized to do? (recommend changes to the Articles of Confederation)</a:t>
            </a:r>
          </a:p>
          <a:p>
            <a:r>
              <a:rPr lang="en-US" dirty="0" smtClean="0"/>
              <a:t>What did the delegates decide to do? (propose an entirely new constitution)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121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“Federal Convention”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was it authorized to do? (recommend changes to the Articles of Confederation)</a:t>
            </a:r>
          </a:p>
          <a:p>
            <a:r>
              <a:rPr lang="en-US" dirty="0" smtClean="0"/>
              <a:t>What did the delegates decide to do? (propose an entirely new constitution)</a:t>
            </a:r>
          </a:p>
          <a:p>
            <a:r>
              <a:rPr lang="en-US" dirty="0" smtClean="0"/>
              <a:t>Basic rules of the convention</a:t>
            </a:r>
          </a:p>
          <a:p>
            <a:pPr lvl="1"/>
            <a:r>
              <a:rPr lang="en-US" dirty="0" smtClean="0"/>
              <a:t>Nothing is decided until everything is decided (why?)</a:t>
            </a:r>
          </a:p>
          <a:p>
            <a:pPr lvl="1"/>
            <a:r>
              <a:rPr lang="en-US" dirty="0" smtClean="0"/>
              <a:t>Confidentiality: don’t leak the proceedings (why?)</a:t>
            </a:r>
          </a:p>
          <a:p>
            <a:pPr lvl="1"/>
            <a:r>
              <a:rPr lang="en-US" dirty="0" smtClean="0"/>
              <a:t>Rule of debate: nobody speaks a second time on an issue until everyone who wants to speak on that issue has spoken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121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The “Three Plans”: </a:t>
            </a:r>
            <a:br>
              <a:rPr lang="en-US" sz="2400" dirty="0" smtClean="0"/>
            </a:br>
            <a:r>
              <a:rPr lang="en-US" sz="2400" dirty="0" smtClean="0"/>
              <a:t>An Exercise in Historical Thinking and Understanding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Virginia Plan (written by Madison, proposed by Edmund Randolph, May 29)</a:t>
            </a:r>
          </a:p>
          <a:p>
            <a:r>
              <a:rPr lang="en-US" dirty="0" smtClean="0"/>
              <a:t>New Jersey Plan (proposed by John Dickinson, June 15; defeated June 19, 7-3-1)</a:t>
            </a:r>
          </a:p>
          <a:p>
            <a:r>
              <a:rPr lang="en-US" dirty="0" smtClean="0"/>
              <a:t>Alexander Hamilton’s Plan (June 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940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Resource Exploration:</a:t>
            </a:r>
            <a:br>
              <a:rPr lang="en-US" sz="2400" dirty="0" smtClean="0"/>
            </a:br>
            <a:r>
              <a:rPr lang="en-US" sz="2400" dirty="0" smtClean="0"/>
              <a:t>Teaching Websites on the American Founding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www.teachingamericanhistory.org/founding.html</a:t>
            </a:r>
            <a:endParaRPr lang="en-US" dirty="0" smtClean="0"/>
          </a:p>
          <a:p>
            <a:pPr lvl="1"/>
            <a:r>
              <a:rPr lang="en-US" dirty="0" smtClean="0"/>
              <a:t>Created by Gordon Lloyd, Pepperdine University</a:t>
            </a:r>
          </a:p>
          <a:p>
            <a:pPr lvl="1"/>
            <a:r>
              <a:rPr lang="en-US" dirty="0" smtClean="0"/>
              <a:t>The Constitutional Convention</a:t>
            </a:r>
          </a:p>
          <a:p>
            <a:pPr lvl="1"/>
            <a:r>
              <a:rPr lang="en-US" dirty="0" smtClean="0"/>
              <a:t>The Federalist-Antifederalist Debate</a:t>
            </a:r>
          </a:p>
          <a:p>
            <a:pPr lvl="1"/>
            <a:r>
              <a:rPr lang="en-US" dirty="0" smtClean="0"/>
              <a:t>The Ratification of the United States Constitution</a:t>
            </a:r>
          </a:p>
        </p:txBody>
      </p:sp>
    </p:spTree>
    <p:extLst>
      <p:ext uri="{BB962C8B-B14F-4D97-AF65-F5344CB8AC3E}">
        <p14:creationId xmlns:p14="http://schemas.microsoft.com/office/powerpoint/2010/main" val="61070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How do you currently teach the Articles of Confederation and the making of the Constitution?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Articles of Confederation: failure? In whose view? Complexities?</a:t>
            </a:r>
          </a:p>
          <a:p>
            <a:r>
              <a:rPr lang="en-US" sz="2200" dirty="0" smtClean="0"/>
              <a:t>Making of the Constitution: triumph? In whose view? Complexities?</a:t>
            </a:r>
          </a:p>
        </p:txBody>
      </p:sp>
    </p:spTree>
    <p:extLst>
      <p:ext uri="{BB962C8B-B14F-4D97-AF65-F5344CB8AC3E}">
        <p14:creationId xmlns:p14="http://schemas.microsoft.com/office/powerpoint/2010/main" val="2774286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How do you currently teach the Articles of Confederation and the making of the Constitution?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Articles of Confederation: failure? In whose view? Complexities?</a:t>
            </a:r>
          </a:p>
          <a:p>
            <a:r>
              <a:rPr lang="en-US" sz="2200" dirty="0" smtClean="0"/>
              <a:t>Making of the Constitution: triumph? In whose view? Complexities?</a:t>
            </a:r>
          </a:p>
          <a:p>
            <a:r>
              <a:rPr lang="en-US" sz="2200" dirty="0" smtClean="0"/>
              <a:t>Other aspects that you address with your students?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74286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What were the “Framers” drawing upon:</a:t>
            </a:r>
            <a:br>
              <a:rPr lang="en-US" sz="2400" dirty="0" smtClean="0"/>
            </a:br>
            <a:r>
              <a:rPr lang="en-US" sz="2400" dirty="0" smtClean="0"/>
              <a:t>intellectually, experientially, and politically?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80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What were the “Framers” drawing upon:</a:t>
            </a:r>
            <a:br>
              <a:rPr lang="en-US" sz="2400" dirty="0" smtClean="0"/>
            </a:br>
            <a:r>
              <a:rPr lang="en-US" sz="2400" dirty="0" smtClean="0"/>
              <a:t>intellectually, experientially, and politically?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Intellectual frameworks: defining “constitution”</a:t>
            </a:r>
          </a:p>
          <a:p>
            <a:pPr lvl="1"/>
            <a:r>
              <a:rPr lang="en-US" dirty="0" smtClean="0"/>
              <a:t>What do WE mean by the term “constitution”?</a:t>
            </a:r>
          </a:p>
        </p:txBody>
      </p:sp>
    </p:spTree>
    <p:extLst>
      <p:ext uri="{BB962C8B-B14F-4D97-AF65-F5344CB8AC3E}">
        <p14:creationId xmlns:p14="http://schemas.microsoft.com/office/powerpoint/2010/main" val="3767454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What were the “Framers” drawing upon:</a:t>
            </a:r>
            <a:br>
              <a:rPr lang="en-US" sz="2400" dirty="0" smtClean="0"/>
            </a:br>
            <a:r>
              <a:rPr lang="en-US" sz="2400" dirty="0" smtClean="0"/>
              <a:t>intellectually, experientially, and politically?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Intellectual frameworks: defining “constitution”</a:t>
            </a:r>
          </a:p>
          <a:p>
            <a:pPr lvl="1"/>
            <a:r>
              <a:rPr lang="en-US" dirty="0" smtClean="0"/>
              <a:t>What do WE mean by the term “constitution”?</a:t>
            </a:r>
          </a:p>
          <a:p>
            <a:pPr lvl="1"/>
            <a:r>
              <a:rPr lang="en-US" dirty="0" smtClean="0"/>
              <a:t>What did Americans in 1787 mean by that word? (recent experience = constitutions of new states</a:t>
            </a:r>
            <a:r>
              <a:rPr lang="en-US" dirty="0"/>
              <a:t>; but also “small-c” vs. “big-C” constitutions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80327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What were the “Framers” drawing upon:</a:t>
            </a:r>
            <a:br>
              <a:rPr lang="en-US" sz="2400" dirty="0" smtClean="0"/>
            </a:br>
            <a:r>
              <a:rPr lang="en-US" sz="2400" dirty="0" smtClean="0"/>
              <a:t>intellectually, experientially, and politically?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Intellectual frameworks: defining “constitution”</a:t>
            </a:r>
          </a:p>
          <a:p>
            <a:pPr lvl="1"/>
            <a:r>
              <a:rPr lang="en-US" dirty="0" smtClean="0"/>
              <a:t>What do WE mean by the term “constitution”?</a:t>
            </a:r>
          </a:p>
          <a:p>
            <a:pPr lvl="1"/>
            <a:r>
              <a:rPr lang="en-US" dirty="0" smtClean="0"/>
              <a:t>What did Americans in 1787 mean by that word? (recent experience = constitutions of new states; but also “small-c” vs. “big-C” constitutions)</a:t>
            </a:r>
          </a:p>
          <a:p>
            <a:pPr lvl="1"/>
            <a:r>
              <a:rPr lang="en-US" dirty="0" smtClean="0"/>
              <a:t>How had the definition of “constitution” </a:t>
            </a:r>
            <a:r>
              <a:rPr lang="en-US" i="1" dirty="0" smtClean="0"/>
              <a:t>developed</a:t>
            </a:r>
            <a:r>
              <a:rPr lang="en-US" dirty="0" smtClean="0"/>
              <a:t> from the 1600s to 1787? (this takes us to the English/British system)</a:t>
            </a:r>
          </a:p>
        </p:txBody>
      </p:sp>
    </p:spTree>
    <p:extLst>
      <p:ext uri="{BB962C8B-B14F-4D97-AF65-F5344CB8AC3E}">
        <p14:creationId xmlns:p14="http://schemas.microsoft.com/office/powerpoint/2010/main" val="2580327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English “constitutionalism” in the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-18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centuries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common-law tradition</a:t>
            </a:r>
          </a:p>
          <a:p>
            <a:pPr lvl="1"/>
            <a:r>
              <a:rPr lang="en-US" dirty="0" smtClean="0"/>
              <a:t>What is “common law”?</a:t>
            </a:r>
          </a:p>
          <a:p>
            <a:pPr lvl="1"/>
            <a:r>
              <a:rPr lang="en-US" dirty="0" smtClean="0"/>
              <a:t>Where does it come from?</a:t>
            </a:r>
          </a:p>
          <a:p>
            <a:pPr lvl="1"/>
            <a:r>
              <a:rPr lang="en-US" dirty="0" smtClean="0"/>
              <a:t>What about a written, national constitution? (England did not have one—still doesn’t)</a:t>
            </a:r>
          </a:p>
          <a:p>
            <a:pPr lvl="1"/>
            <a:r>
              <a:rPr lang="en-US" dirty="0" smtClean="0"/>
              <a:t>What did the common law mean to people in England, and in England’s North American colonies? (protected “the rights of Englishmen”—linchpin = the jury system)</a:t>
            </a:r>
          </a:p>
        </p:txBody>
      </p:sp>
    </p:spTree>
    <p:extLst>
      <p:ext uri="{BB962C8B-B14F-4D97-AF65-F5344CB8AC3E}">
        <p14:creationId xmlns:p14="http://schemas.microsoft.com/office/powerpoint/2010/main" val="2293998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87</TotalTime>
  <Words>1592</Words>
  <Application>Microsoft Macintosh PowerPoint</Application>
  <PresentationFormat>On-screen Show (4:3)</PresentationFormat>
  <Paragraphs>133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Civic</vt:lpstr>
      <vt:lpstr>Framing the Constitution</vt:lpstr>
      <vt:lpstr>How do you currently teach the Articles of Confederation and the making of the Constitution?</vt:lpstr>
      <vt:lpstr>How do you currently teach the Articles of Confederation and the making of the Constitution?</vt:lpstr>
      <vt:lpstr>How do you currently teach the Articles of Confederation and the making of the Constitution?</vt:lpstr>
      <vt:lpstr>What were the “Framers” drawing upon: intellectually, experientially, and politically?</vt:lpstr>
      <vt:lpstr>What were the “Framers” drawing upon: intellectually, experientially, and politically?</vt:lpstr>
      <vt:lpstr>What were the “Framers” drawing upon: intellectually, experientially, and politically?</vt:lpstr>
      <vt:lpstr>What were the “Framers” drawing upon: intellectually, experientially, and politically?</vt:lpstr>
      <vt:lpstr>English “constitutionalism” in the 17th-18th centuries</vt:lpstr>
      <vt:lpstr>English “constitutionalism” in the 17th-18th centuries</vt:lpstr>
      <vt:lpstr>English “constitutionalism” in the 17th-18th centuries</vt:lpstr>
      <vt:lpstr>English “constitutionalism” in the 17th-18th centuries</vt:lpstr>
      <vt:lpstr>English “constitutionalism” in the 17th-18th centuries</vt:lpstr>
      <vt:lpstr>The experience of government(s) in American colonies (pre-1776) and early states (1776-1780s)</vt:lpstr>
      <vt:lpstr>The experience of government(s) in American colonies (pre-1776) and early states (1776-1780s)</vt:lpstr>
      <vt:lpstr>The experience of government(s) in American colonies (pre-1776) and early states (1776-1780s)</vt:lpstr>
      <vt:lpstr>The experience of government(s) in American colonies (pre-1776) and early states (1776-1780s)</vt:lpstr>
      <vt:lpstr>The experience of government(s) in American colonies (pre-1776) and early states (1776-1780s)</vt:lpstr>
      <vt:lpstr>Movement for a stronger central government, 1780s</vt:lpstr>
      <vt:lpstr>Movement for a stronger central government, 1780s</vt:lpstr>
      <vt:lpstr>Toward May 1787</vt:lpstr>
      <vt:lpstr>Toward May 1787</vt:lpstr>
      <vt:lpstr>The “Federal Convention”</vt:lpstr>
      <vt:lpstr>The “Federal Convention”</vt:lpstr>
      <vt:lpstr>The “Federal Convention”</vt:lpstr>
      <vt:lpstr>The “Three Plans”:  An Exercise in Historical Thinking and Understanding</vt:lpstr>
      <vt:lpstr>Resource Exploration: Teaching Websites on the American Founding</vt:lpstr>
    </vt:vector>
  </TitlesOfParts>
  <Company>University of Nevada Reno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Framing the Constitution</dc:title>
  <dc:creator>Scott Casper</dc:creator>
  <cp:lastModifiedBy>Scott Casper</cp:lastModifiedBy>
  <cp:revision>9</cp:revision>
  <dcterms:created xsi:type="dcterms:W3CDTF">2011-09-14T23:23:51Z</dcterms:created>
  <dcterms:modified xsi:type="dcterms:W3CDTF">2011-09-15T00:51:11Z</dcterms:modified>
</cp:coreProperties>
</file>