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257" r:id="rId3"/>
    <p:sldId id="258" r:id="rId4"/>
    <p:sldId id="266" r:id="rId5"/>
    <p:sldId id="259" r:id="rId6"/>
    <p:sldId id="260" r:id="rId7"/>
    <p:sldId id="264" r:id="rId8"/>
    <p:sldId id="274" r:id="rId9"/>
    <p:sldId id="261" r:id="rId10"/>
    <p:sldId id="265" r:id="rId11"/>
    <p:sldId id="267" r:id="rId12"/>
    <p:sldId id="262" r:id="rId13"/>
    <p:sldId id="273" r:id="rId14"/>
    <p:sldId id="271" r:id="rId15"/>
    <p:sldId id="268" r:id="rId16"/>
    <p:sldId id="269" r:id="rId17"/>
    <p:sldId id="270"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1CB1E6-7823-4242-A11F-99DCA1B0136B}" type="datetimeFigureOut">
              <a:rPr lang="en-US" smtClean="0"/>
              <a:t>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D13A6F-9671-49E7-A8D0-200E8FA45971}" type="slidenum">
              <a:rPr lang="en-US" smtClean="0"/>
              <a:t>‹#›</a:t>
            </a:fld>
            <a:endParaRPr lang="en-US"/>
          </a:p>
        </p:txBody>
      </p:sp>
    </p:spTree>
    <p:extLst>
      <p:ext uri="{BB962C8B-B14F-4D97-AF65-F5344CB8AC3E}">
        <p14:creationId xmlns:p14="http://schemas.microsoft.com/office/powerpoint/2010/main" val="1515993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FB0BD-44C9-4C8E-9135-AEEFED9C639C}"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BCD05-56D0-45F2-926A-B4FA1F036CF9}" type="slidenum">
              <a:rPr lang="en-US" smtClean="0"/>
              <a:t>‹#›</a:t>
            </a:fld>
            <a:endParaRPr lang="en-US"/>
          </a:p>
        </p:txBody>
      </p:sp>
    </p:spTree>
    <p:extLst>
      <p:ext uri="{BB962C8B-B14F-4D97-AF65-F5344CB8AC3E}">
        <p14:creationId xmlns:p14="http://schemas.microsoft.com/office/powerpoint/2010/main" val="2523408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7BCD05-56D0-45F2-926A-B4FA1F036CF9}" type="slidenum">
              <a:rPr lang="en-US" smtClean="0"/>
              <a:t>12</a:t>
            </a:fld>
            <a:endParaRPr lang="en-US"/>
          </a:p>
        </p:txBody>
      </p:sp>
    </p:spTree>
    <p:extLst>
      <p:ext uri="{BB962C8B-B14F-4D97-AF65-F5344CB8AC3E}">
        <p14:creationId xmlns:p14="http://schemas.microsoft.com/office/powerpoint/2010/main" val="2657007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F862B27-31D7-404E-A7E4-0F9BDA3A38F5}" type="datetimeFigureOut">
              <a:rPr lang="en-US" smtClean="0"/>
              <a:t>1/17/2012</a:t>
            </a:fld>
            <a:endParaRPr lang="en-US"/>
          </a:p>
        </p:txBody>
      </p:sp>
      <p:sp>
        <p:nvSpPr>
          <p:cNvPr id="8" name="Slide Number Placeholder 7"/>
          <p:cNvSpPr>
            <a:spLocks noGrp="1"/>
          </p:cNvSpPr>
          <p:nvPr>
            <p:ph type="sldNum" sz="quarter" idx="11"/>
          </p:nvPr>
        </p:nvSpPr>
        <p:spPr/>
        <p:txBody>
          <a:bodyPr/>
          <a:lstStyle/>
          <a:p>
            <a:fld id="{CEC6A64F-9F2C-4AA0-B092-CDE962BCDE1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62B27-31D7-404E-A7E4-0F9BDA3A38F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62B27-31D7-404E-A7E4-0F9BDA3A38F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F862B27-31D7-404E-A7E4-0F9BDA3A38F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62B27-31D7-404E-A7E4-0F9BDA3A38F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6A64F-9F2C-4AA0-B092-CDE962BCDE1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F862B27-31D7-404E-A7E4-0F9BDA3A38F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6A64F-9F2C-4AA0-B092-CDE962BCDE1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F862B27-31D7-404E-A7E4-0F9BDA3A38F5}"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6A64F-9F2C-4AA0-B092-CDE962BCDE1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862B27-31D7-404E-A7E4-0F9BDA3A38F5}"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62B27-31D7-404E-A7E4-0F9BDA3A38F5}"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62B27-31D7-404E-A7E4-0F9BDA3A38F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62B27-31D7-404E-A7E4-0F9BDA3A38F5}"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6A64F-9F2C-4AA0-B092-CDE962BCDE1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F862B27-31D7-404E-A7E4-0F9BDA3A38F5}" type="datetimeFigureOut">
              <a:rPr lang="en-US" smtClean="0"/>
              <a:t>1/17/2012</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EC6A64F-9F2C-4AA0-B092-CDE962BCDE1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http://media.mtvnservices.com/mgid:cms:video:colbertnation.com:24905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Demystifying Documents </a:t>
            </a:r>
            <a:r>
              <a:rPr lang="en-US" smtClean="0"/>
              <a:t>for Deliberation</a:t>
            </a:r>
            <a:endParaRPr lang="en-US"/>
          </a:p>
        </p:txBody>
      </p:sp>
      <p:sp>
        <p:nvSpPr>
          <p:cNvPr id="3" name="Subtitle 2"/>
          <p:cNvSpPr>
            <a:spLocks noGrp="1"/>
          </p:cNvSpPr>
          <p:nvPr>
            <p:ph type="subTitle" idx="1"/>
          </p:nvPr>
        </p:nvSpPr>
        <p:spPr/>
        <p:txBody>
          <a:bodyPr>
            <a:noAutofit/>
          </a:bodyPr>
          <a:lstStyle/>
          <a:p>
            <a:r>
              <a:rPr lang="en-US" sz="3600" dirty="0" smtClean="0"/>
              <a:t>Saturday Seminar</a:t>
            </a:r>
          </a:p>
          <a:p>
            <a:r>
              <a:rPr lang="en-US" sz="3600" dirty="0" smtClean="0"/>
              <a:t>January 21, 2012</a:t>
            </a:r>
            <a:endParaRPr lang="en-US" sz="3600" dirty="0"/>
          </a:p>
        </p:txBody>
      </p:sp>
    </p:spTree>
    <p:extLst>
      <p:ext uri="{BB962C8B-B14F-4D97-AF65-F5344CB8AC3E}">
        <p14:creationId xmlns:p14="http://schemas.microsoft.com/office/powerpoint/2010/main" val="230293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Help Students Prepare for Discussion</a:t>
            </a:r>
            <a:endParaRPr lang="en-US" dirty="0"/>
          </a:p>
        </p:txBody>
      </p:sp>
      <p:sp>
        <p:nvSpPr>
          <p:cNvPr id="5" name="Content Placeholder 4"/>
          <p:cNvSpPr>
            <a:spLocks noGrp="1"/>
          </p:cNvSpPr>
          <p:nvPr>
            <p:ph idx="1"/>
          </p:nvPr>
        </p:nvSpPr>
        <p:spPr>
          <a:xfrm>
            <a:off x="457200" y="1600200"/>
            <a:ext cx="8229600" cy="5105400"/>
          </a:xfrm>
        </p:spPr>
        <p:txBody>
          <a:bodyPr>
            <a:normAutofit fontScale="77500" lnSpcReduction="20000"/>
          </a:bodyPr>
          <a:lstStyle/>
          <a:p>
            <a:r>
              <a:rPr lang="en-US" b="1" dirty="0" smtClean="0">
                <a:solidFill>
                  <a:schemeClr val="tx1"/>
                </a:solidFill>
                <a:latin typeface="David" pitchFamily="34" charset="-79"/>
                <a:cs typeface="David" pitchFamily="34" charset="-79"/>
              </a:rPr>
              <a:t>Close reading of the text.</a:t>
            </a:r>
          </a:p>
          <a:p>
            <a:pPr lvl="1"/>
            <a:r>
              <a:rPr lang="en-US" b="1" dirty="0" smtClean="0">
                <a:solidFill>
                  <a:schemeClr val="tx1"/>
                </a:solidFill>
                <a:latin typeface="David" pitchFamily="34" charset="-79"/>
                <a:cs typeface="David" pitchFamily="34" charset="-79"/>
              </a:rPr>
              <a:t>Read-aloud various sections.</a:t>
            </a:r>
          </a:p>
          <a:p>
            <a:pPr lvl="1"/>
            <a:r>
              <a:rPr lang="en-US" b="1" dirty="0" smtClean="0">
                <a:solidFill>
                  <a:schemeClr val="tx1"/>
                </a:solidFill>
                <a:latin typeface="David" pitchFamily="34" charset="-79"/>
                <a:cs typeface="David" pitchFamily="34" charset="-79"/>
              </a:rPr>
              <a:t>Use text-dependent questions.</a:t>
            </a:r>
          </a:p>
          <a:p>
            <a:pPr lvl="1"/>
            <a:r>
              <a:rPr lang="en-US" b="1" dirty="0" smtClean="0">
                <a:solidFill>
                  <a:schemeClr val="tx1"/>
                </a:solidFill>
                <a:latin typeface="David" pitchFamily="34" charset="-79"/>
                <a:cs typeface="David" pitchFamily="34" charset="-79"/>
              </a:rPr>
              <a:t>Force students to go back to the text and refer to line numbers.</a:t>
            </a:r>
          </a:p>
          <a:p>
            <a:pPr lvl="1"/>
            <a:r>
              <a:rPr lang="en-US" b="1" dirty="0" smtClean="0">
                <a:solidFill>
                  <a:schemeClr val="tx1"/>
                </a:solidFill>
                <a:latin typeface="David" pitchFamily="34" charset="-79"/>
                <a:cs typeface="David" pitchFamily="34" charset="-79"/>
              </a:rPr>
              <a:t>Annotate.</a:t>
            </a:r>
          </a:p>
          <a:p>
            <a:pPr lvl="1"/>
            <a:endParaRPr lang="en-US" b="1" dirty="0">
              <a:solidFill>
                <a:schemeClr val="tx1"/>
              </a:solidFill>
              <a:latin typeface="David" pitchFamily="34" charset="-79"/>
              <a:cs typeface="David" pitchFamily="34" charset="-79"/>
            </a:endParaRPr>
          </a:p>
          <a:p>
            <a:r>
              <a:rPr lang="en-US" b="1" dirty="0" smtClean="0">
                <a:solidFill>
                  <a:schemeClr val="tx1"/>
                </a:solidFill>
                <a:latin typeface="David" pitchFamily="34" charset="-79"/>
                <a:cs typeface="David" pitchFamily="34" charset="-79"/>
              </a:rPr>
              <a:t>Demystify the issue</a:t>
            </a:r>
          </a:p>
          <a:p>
            <a:pPr lvl="1"/>
            <a:r>
              <a:rPr lang="en-US" b="1" dirty="0" smtClean="0">
                <a:solidFill>
                  <a:schemeClr val="tx1"/>
                </a:solidFill>
                <a:latin typeface="David" pitchFamily="34" charset="-79"/>
                <a:cs typeface="David" pitchFamily="34" charset="-79"/>
              </a:rPr>
              <a:t>Determine what the issue is really about.</a:t>
            </a:r>
          </a:p>
          <a:p>
            <a:pPr lvl="1"/>
            <a:r>
              <a:rPr lang="en-US" b="1" dirty="0" smtClean="0">
                <a:solidFill>
                  <a:schemeClr val="tx1"/>
                </a:solidFill>
                <a:latin typeface="David" pitchFamily="34" charset="-79"/>
                <a:cs typeface="David" pitchFamily="34" charset="-79"/>
              </a:rPr>
              <a:t>Discuss the various points of view involved.</a:t>
            </a:r>
          </a:p>
          <a:p>
            <a:pPr lvl="1"/>
            <a:r>
              <a:rPr lang="en-US" b="1" dirty="0" smtClean="0">
                <a:solidFill>
                  <a:schemeClr val="tx1"/>
                </a:solidFill>
                <a:latin typeface="David" pitchFamily="34" charset="-79"/>
                <a:cs typeface="David" pitchFamily="34" charset="-79"/>
              </a:rPr>
              <a:t>Determine why there is controversy.</a:t>
            </a:r>
          </a:p>
          <a:p>
            <a:pPr lvl="1"/>
            <a:endParaRPr lang="en-US" b="1" dirty="0">
              <a:solidFill>
                <a:schemeClr val="tx1"/>
              </a:solidFill>
              <a:latin typeface="David" pitchFamily="34" charset="-79"/>
              <a:cs typeface="David" pitchFamily="34" charset="-79"/>
            </a:endParaRPr>
          </a:p>
          <a:p>
            <a:r>
              <a:rPr lang="en-US" b="1" dirty="0" smtClean="0">
                <a:solidFill>
                  <a:schemeClr val="tx1"/>
                </a:solidFill>
                <a:latin typeface="David" pitchFamily="34" charset="-79"/>
                <a:cs typeface="David" pitchFamily="34" charset="-79"/>
              </a:rPr>
              <a:t>Create an appropriate and intriguing </a:t>
            </a:r>
            <a:r>
              <a:rPr lang="en-US" b="1" dirty="0">
                <a:solidFill>
                  <a:schemeClr val="tx1"/>
                </a:solidFill>
                <a:latin typeface="David" pitchFamily="34" charset="-79"/>
                <a:cs typeface="David" pitchFamily="34" charset="-79"/>
              </a:rPr>
              <a:t> </a:t>
            </a:r>
            <a:r>
              <a:rPr lang="en-US" b="1" dirty="0" smtClean="0">
                <a:solidFill>
                  <a:schemeClr val="tx1"/>
                </a:solidFill>
                <a:latin typeface="David" pitchFamily="34" charset="-79"/>
                <a:cs typeface="David" pitchFamily="34" charset="-79"/>
              </a:rPr>
              <a:t>                                                              discussion question.</a:t>
            </a:r>
          </a:p>
          <a:p>
            <a:pPr marL="0" indent="0">
              <a:buNone/>
            </a:pPr>
            <a:endParaRPr lang="en-US" b="1" dirty="0" smtClean="0">
              <a:solidFill>
                <a:schemeClr val="tx1"/>
              </a:solidFill>
              <a:latin typeface="David" pitchFamily="34" charset="-79"/>
              <a:cs typeface="David" pitchFamily="34" charset="-79"/>
            </a:endParaRPr>
          </a:p>
          <a:p>
            <a:r>
              <a:rPr lang="en-US" b="1" dirty="0" smtClean="0">
                <a:solidFill>
                  <a:schemeClr val="tx1"/>
                </a:solidFill>
                <a:latin typeface="David" pitchFamily="34" charset="-79"/>
                <a:cs typeface="David" pitchFamily="34" charset="-79"/>
              </a:rPr>
              <a:t>Choose interesting readings. </a:t>
            </a:r>
          </a:p>
          <a:p>
            <a:pPr lvl="1"/>
            <a:r>
              <a:rPr lang="en-US" b="1" dirty="0" smtClean="0">
                <a:solidFill>
                  <a:schemeClr val="tx1"/>
                </a:solidFill>
                <a:latin typeface="David" pitchFamily="34" charset="-79"/>
                <a:cs typeface="David" pitchFamily="34" charset="-79"/>
              </a:rPr>
              <a:t>Cut down the readings.</a:t>
            </a:r>
          </a:p>
          <a:p>
            <a:pPr lvl="1"/>
            <a:r>
              <a:rPr lang="en-US" b="1" dirty="0" smtClean="0">
                <a:solidFill>
                  <a:schemeClr val="tx1"/>
                </a:solidFill>
                <a:latin typeface="David" pitchFamily="34" charset="-79"/>
                <a:cs typeface="David" pitchFamily="34" charset="-79"/>
              </a:rPr>
              <a:t>Provide vocabulary that cannot be determined within the text (context clues).</a:t>
            </a:r>
          </a:p>
          <a:p>
            <a:pPr lvl="1"/>
            <a:endParaRPr lang="en-US" b="1" dirty="0" smtClean="0">
              <a:solidFill>
                <a:schemeClr val="tx1"/>
              </a:solidFill>
              <a:latin typeface="David" pitchFamily="34" charset="-79"/>
              <a:cs typeface="David" pitchFamily="34" charset="-79"/>
            </a:endParaRPr>
          </a:p>
          <a:p>
            <a:r>
              <a:rPr lang="en-US" b="1" dirty="0" smtClean="0">
                <a:solidFill>
                  <a:schemeClr val="tx1"/>
                </a:solidFill>
                <a:latin typeface="David" pitchFamily="34" charset="-79"/>
                <a:cs typeface="David" pitchFamily="34" charset="-79"/>
              </a:rPr>
              <a:t>Choose the right discussion model.</a:t>
            </a:r>
          </a:p>
          <a:p>
            <a:endParaRPr lang="en-US" b="1" dirty="0" smtClean="0">
              <a:solidFill>
                <a:schemeClr val="tx1"/>
              </a:solidFill>
              <a:latin typeface="David" pitchFamily="34" charset="-79"/>
              <a:cs typeface="David" pitchFamily="34" charset="-79"/>
            </a:endParaRPr>
          </a:p>
          <a:p>
            <a:r>
              <a:rPr lang="en-US" b="1" dirty="0" smtClean="0">
                <a:solidFill>
                  <a:schemeClr val="tx1"/>
                </a:solidFill>
                <a:latin typeface="David" pitchFamily="34" charset="-79"/>
                <a:cs typeface="David" pitchFamily="34" charset="-79"/>
              </a:rPr>
              <a:t>Plan the lesson, the norms, the room layout, the assessment, and share all of this with students in advance.</a:t>
            </a:r>
          </a:p>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3334" y="1447800"/>
            <a:ext cx="3633377"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1118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 calcmode="lin" valueType="num">
                                      <p:cBhvr additive="base">
                                        <p:cTn id="3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 calcmode="lin" valueType="num">
                                      <p:cBhvr additive="base">
                                        <p:cTn id="4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anim calcmode="lin" valueType="num">
                                      <p:cBhvr additive="base">
                                        <p:cTn id="47"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3" end="13"/>
                                            </p:txEl>
                                          </p:spTgt>
                                        </p:tgtEl>
                                        <p:attrNameLst>
                                          <p:attrName>style.visibility</p:attrName>
                                        </p:attrNameLst>
                                      </p:cBhvr>
                                      <p:to>
                                        <p:strVal val="visible"/>
                                      </p:to>
                                    </p:set>
                                    <p:anim calcmode="lin" valueType="num">
                                      <p:cBhvr additive="base">
                                        <p:cTn id="53"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5">
                                            <p:txEl>
                                              <p:pRg st="14" end="14"/>
                                            </p:txEl>
                                          </p:spTgt>
                                        </p:tgtEl>
                                        <p:attrNameLst>
                                          <p:attrName>style.visibility</p:attrName>
                                        </p:attrNameLst>
                                      </p:cBhvr>
                                      <p:to>
                                        <p:strVal val="visible"/>
                                      </p:to>
                                    </p:set>
                                    <p:anim calcmode="lin" valueType="num">
                                      <p:cBhvr additive="base">
                                        <p:cTn id="57"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14" end="1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5">
                                            <p:txEl>
                                              <p:pRg st="15" end="15"/>
                                            </p:txEl>
                                          </p:spTgt>
                                        </p:tgtEl>
                                        <p:attrNameLst>
                                          <p:attrName>style.visibility</p:attrName>
                                        </p:attrNameLst>
                                      </p:cBhvr>
                                      <p:to>
                                        <p:strVal val="visible"/>
                                      </p:to>
                                    </p:set>
                                    <p:anim calcmode="lin" valueType="num">
                                      <p:cBhvr additive="base">
                                        <p:cTn id="61"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17" end="17"/>
                                            </p:txEl>
                                          </p:spTgt>
                                        </p:tgtEl>
                                        <p:attrNameLst>
                                          <p:attrName>style.visibility</p:attrName>
                                        </p:attrNameLst>
                                      </p:cBhvr>
                                      <p:to>
                                        <p:strVal val="visible"/>
                                      </p:to>
                                    </p:set>
                                    <p:anim calcmode="lin" valueType="num">
                                      <p:cBhvr additive="base">
                                        <p:cTn id="67" dur="500" fill="hold"/>
                                        <p:tgtEl>
                                          <p:spTgt spid="5">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9" end="19"/>
                                            </p:txEl>
                                          </p:spTgt>
                                        </p:tgtEl>
                                        <p:attrNameLst>
                                          <p:attrName>style.visibility</p:attrName>
                                        </p:attrNameLst>
                                      </p:cBhvr>
                                      <p:to>
                                        <p:strVal val="visible"/>
                                      </p:to>
                                    </p:set>
                                    <p:anim calcmode="lin" valueType="num">
                                      <p:cBhvr additive="base">
                                        <p:cTn id="73" dur="500" fill="hold"/>
                                        <p:tgtEl>
                                          <p:spTgt spid="5">
                                            <p:txEl>
                                              <p:pRg st="19" end="1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9" end="1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Cooperative Activity</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Please get into heterogeneous groups (mix of schools and grade levels) of 5 people.</a:t>
            </a:r>
          </a:p>
          <a:p>
            <a:r>
              <a:rPr lang="en-US" dirty="0" smtClean="0"/>
              <a:t>You will be discussing the Citizen’s United articles you read for class. Please have them out on your desks. Clear away extra items.</a:t>
            </a:r>
          </a:p>
          <a:p>
            <a:r>
              <a:rPr lang="en-US" dirty="0" smtClean="0">
                <a:solidFill>
                  <a:srgbClr val="0070C0"/>
                </a:solidFill>
              </a:rPr>
              <a:t>Choose roles for each member of the group:</a:t>
            </a:r>
          </a:p>
          <a:p>
            <a:pPr lvl="1"/>
            <a:r>
              <a:rPr lang="en-US" sz="1800" dirty="0" smtClean="0">
                <a:solidFill>
                  <a:srgbClr val="0070C0"/>
                </a:solidFill>
              </a:rPr>
              <a:t>NOTETAKER – keeps written track of the group’s ideas</a:t>
            </a:r>
          </a:p>
          <a:p>
            <a:pPr lvl="1"/>
            <a:r>
              <a:rPr lang="en-US" sz="1800" dirty="0" smtClean="0">
                <a:solidFill>
                  <a:srgbClr val="0070C0"/>
                </a:solidFill>
              </a:rPr>
              <a:t>TASK MASTER – keeps the group moving along through the assigned process</a:t>
            </a:r>
          </a:p>
          <a:p>
            <a:pPr lvl="1"/>
            <a:r>
              <a:rPr lang="en-US" sz="1800" dirty="0" smtClean="0">
                <a:solidFill>
                  <a:srgbClr val="0070C0"/>
                </a:solidFill>
              </a:rPr>
              <a:t>EVIDENCE LOCATOR 1 – looks to the articles for evidence of group thinking</a:t>
            </a:r>
          </a:p>
          <a:p>
            <a:pPr lvl="1"/>
            <a:r>
              <a:rPr lang="en-US" sz="1800" dirty="0" smtClean="0">
                <a:solidFill>
                  <a:srgbClr val="0070C0"/>
                </a:solidFill>
              </a:rPr>
              <a:t>EVIDENCE LOCATOR 2 – looks to the articles for evidence of group thinking</a:t>
            </a:r>
          </a:p>
          <a:p>
            <a:pPr lvl="1"/>
            <a:r>
              <a:rPr lang="en-US" sz="1800" dirty="0" smtClean="0">
                <a:solidFill>
                  <a:srgbClr val="0070C0"/>
                </a:solidFill>
              </a:rPr>
              <a:t>LINK MAKER - notes links between previous learning/knowledge and other </a:t>
            </a:r>
            <a:r>
              <a:rPr lang="en-US" sz="1800" dirty="0" smtClean="0">
                <a:solidFill>
                  <a:srgbClr val="0070C0"/>
                </a:solidFill>
              </a:rPr>
              <a:t>texts (prior knowledge)</a:t>
            </a:r>
            <a:endParaRPr lang="en-US" sz="1800" dirty="0" smtClean="0">
              <a:solidFill>
                <a:srgbClr val="0070C0"/>
              </a:solidFill>
            </a:endParaRPr>
          </a:p>
          <a:p>
            <a:endParaRPr lang="en-US" dirty="0"/>
          </a:p>
        </p:txBody>
      </p:sp>
    </p:spTree>
    <p:extLst>
      <p:ext uri="{BB962C8B-B14F-4D97-AF65-F5344CB8AC3E}">
        <p14:creationId xmlns:p14="http://schemas.microsoft.com/office/powerpoint/2010/main" val="16369557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066800"/>
          </a:xfrm>
        </p:spPr>
        <p:txBody>
          <a:bodyPr/>
          <a:lstStyle/>
          <a:p>
            <a:r>
              <a:rPr lang="en-US" sz="4000" dirty="0" smtClean="0"/>
              <a:t>Demystifying Citizens United</a:t>
            </a:r>
            <a:endParaRPr lang="en-US" sz="4000" dirty="0"/>
          </a:p>
        </p:txBody>
      </p:sp>
      <p:sp>
        <p:nvSpPr>
          <p:cNvPr id="3" name="Content Placeholder 2"/>
          <p:cNvSpPr>
            <a:spLocks noGrp="1"/>
          </p:cNvSpPr>
          <p:nvPr>
            <p:ph idx="1"/>
          </p:nvPr>
        </p:nvSpPr>
        <p:spPr>
          <a:xfrm>
            <a:off x="152400" y="1143000"/>
            <a:ext cx="8839200" cy="5410200"/>
          </a:xfrm>
        </p:spPr>
        <p:txBody>
          <a:bodyPr>
            <a:normAutofit/>
          </a:bodyPr>
          <a:lstStyle/>
          <a:p>
            <a:r>
              <a:rPr lang="en-US" dirty="0" smtClean="0"/>
              <a:t>Small groups should fill out the demystification handout, focusing their discussion on the following (see TAB 18 in Discussion Reader):</a:t>
            </a:r>
          </a:p>
          <a:p>
            <a:pPr marL="457200" indent="-457200">
              <a:buFont typeface="+mj-lt"/>
              <a:buAutoNum type="arabicPeriod"/>
            </a:pPr>
            <a:r>
              <a:rPr lang="en-US" sz="2000" dirty="0" smtClean="0">
                <a:solidFill>
                  <a:srgbClr val="002060"/>
                </a:solidFill>
              </a:rPr>
              <a:t>What is the issue about? (Values, Information, Concepts)</a:t>
            </a:r>
          </a:p>
          <a:p>
            <a:pPr marL="457200" indent="-457200">
              <a:buFont typeface="+mj-lt"/>
              <a:buAutoNum type="arabicPeriod"/>
            </a:pPr>
            <a:r>
              <a:rPr lang="en-US" sz="2000" dirty="0" smtClean="0">
                <a:solidFill>
                  <a:srgbClr val="002060"/>
                </a:solidFill>
              </a:rPr>
              <a:t>What are the arguments? (What is being said,  and what support is there for what is said? What criteria are being used to make a judgment?</a:t>
            </a:r>
          </a:p>
          <a:p>
            <a:pPr marL="457200" indent="-457200">
              <a:buFont typeface="+mj-lt"/>
              <a:buAutoNum type="arabicPeriod"/>
            </a:pPr>
            <a:r>
              <a:rPr lang="en-US" sz="2000" dirty="0" smtClean="0">
                <a:solidFill>
                  <a:srgbClr val="002060"/>
                </a:solidFill>
              </a:rPr>
              <a:t>What assumptions (things deemed self-evident) are intrinsic in each side? </a:t>
            </a:r>
          </a:p>
          <a:p>
            <a:pPr marL="457200" indent="-457200">
              <a:buFont typeface="+mj-lt"/>
              <a:buAutoNum type="arabicPeriod"/>
            </a:pPr>
            <a:r>
              <a:rPr lang="en-US" sz="2000" dirty="0" smtClean="0">
                <a:solidFill>
                  <a:srgbClr val="002060"/>
                </a:solidFill>
              </a:rPr>
              <a:t>How is the message manipulated? (Who </a:t>
            </a:r>
            <a:r>
              <a:rPr lang="en-US" sz="2000" dirty="0">
                <a:solidFill>
                  <a:srgbClr val="002060"/>
                </a:solidFill>
              </a:rPr>
              <a:t>is behind the main messages, and how does that affect their point of view</a:t>
            </a:r>
            <a:r>
              <a:rPr lang="en-US" sz="2000" dirty="0" smtClean="0">
                <a:solidFill>
                  <a:srgbClr val="002060"/>
                </a:solidFill>
              </a:rPr>
              <a:t>? What are the politics of the issue? To what degree is certain information ignored because it does not support the position?)</a:t>
            </a:r>
          </a:p>
          <a:p>
            <a:pPr marL="457200" indent="-457200">
              <a:buFont typeface="+mj-lt"/>
              <a:buAutoNum type="arabicPeriod"/>
            </a:pPr>
            <a:r>
              <a:rPr lang="en-US" sz="2000" dirty="0" smtClean="0">
                <a:solidFill>
                  <a:srgbClr val="002060"/>
                </a:solidFill>
              </a:rPr>
              <a:t>Are any of the following strategies used by either or both sides:</a:t>
            </a:r>
          </a:p>
          <a:p>
            <a:pPr marL="857250" lvl="1" indent="-457200"/>
            <a:r>
              <a:rPr lang="en-US" dirty="0" smtClean="0">
                <a:solidFill>
                  <a:srgbClr val="002060"/>
                </a:solidFill>
              </a:rPr>
              <a:t>Ad hominem, forced “either or,” extreme examples, false analogies, irrelevant appeals, leading statement/slogans, polarized thinking, scapegoats </a:t>
            </a:r>
            <a:endParaRPr lang="en-US" dirty="0">
              <a:solidFill>
                <a:srgbClr val="002060"/>
              </a:solidFill>
            </a:endParaRPr>
          </a:p>
          <a:p>
            <a:pPr marL="457200" indent="-457200">
              <a:buFont typeface="+mj-lt"/>
              <a:buAutoNum type="arabicPeriod"/>
            </a:pPr>
            <a:endParaRPr lang="en-US" dirty="0" smtClean="0">
              <a:solidFill>
                <a:srgbClr val="002060"/>
              </a:solidFill>
            </a:endParaRPr>
          </a:p>
          <a:p>
            <a:pPr marL="800100" lvl="1" indent="-342900">
              <a:buFont typeface="+mj-lt"/>
              <a:buAutoNum type="arabicPeriod"/>
            </a:pPr>
            <a:endParaRPr lang="en-US" dirty="0" smtClean="0"/>
          </a:p>
          <a:p>
            <a:endParaRPr lang="en-US" dirty="0" smtClean="0"/>
          </a:p>
          <a:p>
            <a:endParaRPr lang="en-US" dirty="0"/>
          </a:p>
        </p:txBody>
      </p:sp>
    </p:spTree>
    <p:extLst>
      <p:ext uri="{BB962C8B-B14F-4D97-AF65-F5344CB8AC3E}">
        <p14:creationId xmlns:p14="http://schemas.microsoft.com/office/powerpoint/2010/main" val="207336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emystifying the Controversy over Citizens United - Microsoft Wor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68" y="0"/>
            <a:ext cx="8923663" cy="6858000"/>
          </a:xfrm>
          <a:prstGeom prst="rect">
            <a:avLst/>
          </a:prstGeom>
        </p:spPr>
      </p:pic>
    </p:spTree>
    <p:extLst>
      <p:ext uri="{BB962C8B-B14F-4D97-AF65-F5344CB8AC3E}">
        <p14:creationId xmlns:p14="http://schemas.microsoft.com/office/powerpoint/2010/main" val="4105607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762000"/>
            <a:ext cx="7772400" cy="3114675"/>
          </a:xfrm>
          <a:solidFill>
            <a:schemeClr val="accent1">
              <a:lumMod val="40000"/>
              <a:lumOff val="60000"/>
            </a:schemeClr>
          </a:solidFill>
        </p:spPr>
        <p:txBody>
          <a:bodyPr/>
          <a:lstStyle/>
          <a:p>
            <a:r>
              <a:rPr lang="en-US" dirty="0" smtClean="0"/>
              <a:t>What ideas about the Citizens United controversy emerged in your group during the demystification process?</a:t>
            </a:r>
            <a:endParaRPr lang="en-US" dirty="0"/>
          </a:p>
        </p:txBody>
      </p:sp>
      <p:sp>
        <p:nvSpPr>
          <p:cNvPr id="3" name="Text Placeholder 2"/>
          <p:cNvSpPr>
            <a:spLocks noGrp="1"/>
          </p:cNvSpPr>
          <p:nvPr>
            <p:ph type="body" idx="1"/>
          </p:nvPr>
        </p:nvSpPr>
        <p:spPr/>
        <p:txBody>
          <a:bodyPr/>
          <a:lstStyle/>
          <a:p>
            <a:r>
              <a:rPr lang="en-US" dirty="0" smtClean="0"/>
              <a:t>Were you able to remain fairly neutral in this process?  </a:t>
            </a:r>
          </a:p>
          <a:p>
            <a:r>
              <a:rPr lang="en-US" dirty="0" smtClean="0"/>
              <a:t>Why or why not?</a:t>
            </a:r>
            <a:endParaRPr lang="en-US" dirty="0"/>
          </a:p>
        </p:txBody>
      </p:sp>
      <p:pic>
        <p:nvPicPr>
          <p:cNvPr id="2050" name="Picture 2" descr="http://www.opensecrets.org/news/citizens%20unit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865451"/>
            <a:ext cx="1992549" cy="1992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731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Reflecting on Demystification</a:t>
            </a:r>
            <a:endParaRPr lang="en-US" dirty="0"/>
          </a:p>
        </p:txBody>
      </p:sp>
      <p:sp>
        <p:nvSpPr>
          <p:cNvPr id="3" name="Content Placeholder 2"/>
          <p:cNvSpPr>
            <a:spLocks noGrp="1"/>
          </p:cNvSpPr>
          <p:nvPr>
            <p:ph idx="1"/>
          </p:nvPr>
        </p:nvSpPr>
        <p:spPr/>
        <p:txBody>
          <a:bodyPr>
            <a:normAutofit/>
          </a:bodyPr>
          <a:lstStyle/>
          <a:p>
            <a:r>
              <a:rPr lang="en-US" dirty="0" smtClean="0"/>
              <a:t>Talk to your group: Was this strategy preparation for a discussion or a discussion itself?</a:t>
            </a:r>
          </a:p>
          <a:p>
            <a:r>
              <a:rPr lang="en-US" dirty="0" smtClean="0"/>
              <a:t>What are the benefits of doing this type of strategy (which is often done as a whole class)?</a:t>
            </a:r>
          </a:p>
          <a:p>
            <a:pPr lvl="1"/>
            <a:r>
              <a:rPr lang="en-US" sz="2400" dirty="0" smtClean="0"/>
              <a:t>With what types of controversial issues would this type of strategy be most necessary?</a:t>
            </a:r>
            <a:endParaRPr lang="en-US" sz="2400" dirty="0"/>
          </a:p>
          <a:p>
            <a:r>
              <a:rPr lang="en-US" dirty="0" smtClean="0"/>
              <a:t>What was the most difficult aspect?</a:t>
            </a:r>
          </a:p>
          <a:p>
            <a:r>
              <a:rPr lang="en-US" dirty="0" smtClean="0"/>
              <a:t>Did you leave feeling more or less certain of your own stance after the demystification process</a:t>
            </a:r>
            <a:r>
              <a:rPr lang="en-US" dirty="0" smtClean="0"/>
              <a:t>?</a:t>
            </a:r>
          </a:p>
          <a:p>
            <a:r>
              <a:rPr lang="en-US" dirty="0" smtClean="0"/>
              <a:t>What type of discussion strategy would work well with the Citizens United controversy?</a:t>
            </a:r>
            <a:endParaRPr lang="en-US" dirty="0"/>
          </a:p>
        </p:txBody>
      </p:sp>
    </p:spTree>
    <p:extLst>
      <p:ext uri="{BB962C8B-B14F-4D97-AF65-F5344CB8AC3E}">
        <p14:creationId xmlns:p14="http://schemas.microsoft.com/office/powerpoint/2010/main" val="153996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Grade Level Groups:</a:t>
            </a:r>
            <a:br>
              <a:rPr lang="en-US" dirty="0" smtClean="0"/>
            </a:br>
            <a:r>
              <a:rPr lang="en-US" dirty="0" smtClean="0"/>
              <a:t>Lesson Planning</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Please meet up in grade level groups of no more than three people.  </a:t>
            </a:r>
          </a:p>
          <a:p>
            <a:r>
              <a:rPr lang="en-US" dirty="0" smtClean="0"/>
              <a:t>In your group, discuss the following for each person:</a:t>
            </a:r>
          </a:p>
          <a:p>
            <a:pPr lvl="1"/>
            <a:r>
              <a:rPr lang="en-US" sz="2000" dirty="0" smtClean="0">
                <a:solidFill>
                  <a:srgbClr val="002060"/>
                </a:solidFill>
              </a:rPr>
              <a:t>What is your lesson discussion question?</a:t>
            </a:r>
          </a:p>
          <a:p>
            <a:pPr lvl="2"/>
            <a:r>
              <a:rPr lang="en-US" sz="2000" dirty="0" smtClean="0">
                <a:solidFill>
                  <a:srgbClr val="002060"/>
                </a:solidFill>
              </a:rPr>
              <a:t>Do you need help determining the right question?</a:t>
            </a:r>
          </a:p>
          <a:p>
            <a:pPr lvl="1"/>
            <a:r>
              <a:rPr lang="en-US" sz="2000" dirty="0" smtClean="0">
                <a:solidFill>
                  <a:srgbClr val="002060"/>
                </a:solidFill>
              </a:rPr>
              <a:t>What discussion strategy will you employ for this discussion?</a:t>
            </a:r>
          </a:p>
          <a:p>
            <a:pPr lvl="2"/>
            <a:r>
              <a:rPr lang="en-US" sz="2000" dirty="0" smtClean="0">
                <a:solidFill>
                  <a:srgbClr val="002060"/>
                </a:solidFill>
              </a:rPr>
              <a:t>Does the strategy match the question?</a:t>
            </a:r>
          </a:p>
          <a:p>
            <a:pPr lvl="1"/>
            <a:r>
              <a:rPr lang="en-US" sz="2000" dirty="0" smtClean="0">
                <a:solidFill>
                  <a:srgbClr val="002060"/>
                </a:solidFill>
              </a:rPr>
              <a:t>What types of reading strategies will you use to prepare students to understand the information?</a:t>
            </a:r>
          </a:p>
          <a:p>
            <a:pPr lvl="1"/>
            <a:r>
              <a:rPr lang="en-US" sz="2000" dirty="0" smtClean="0">
                <a:solidFill>
                  <a:srgbClr val="002060"/>
                </a:solidFill>
              </a:rPr>
              <a:t>How will you ensure that students are using evidence in the discussion?</a:t>
            </a:r>
          </a:p>
          <a:p>
            <a:pPr lvl="1"/>
            <a:r>
              <a:rPr lang="en-US" sz="2000" dirty="0" smtClean="0">
                <a:solidFill>
                  <a:srgbClr val="002060"/>
                </a:solidFill>
              </a:rPr>
              <a:t>Will your discussion be small group or whole group?</a:t>
            </a:r>
          </a:p>
          <a:p>
            <a:pPr lvl="1"/>
            <a:r>
              <a:rPr lang="en-US" sz="2000" dirty="0" smtClean="0">
                <a:solidFill>
                  <a:srgbClr val="002060"/>
                </a:solidFill>
              </a:rPr>
              <a:t>How will you structure the desks/tables in your room?</a:t>
            </a:r>
            <a:endParaRPr lang="en-US" sz="2000" dirty="0">
              <a:solidFill>
                <a:srgbClr val="002060"/>
              </a:solidFill>
            </a:endParaRPr>
          </a:p>
        </p:txBody>
      </p:sp>
    </p:spTree>
    <p:extLst>
      <p:ext uri="{BB962C8B-B14F-4D97-AF65-F5344CB8AC3E}">
        <p14:creationId xmlns:p14="http://schemas.microsoft.com/office/powerpoint/2010/main" val="1917498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best idea you heard about lesson planning for discussion in your group?</a:t>
            </a:r>
            <a:endParaRPr lang="en-US" dirty="0"/>
          </a:p>
        </p:txBody>
      </p:sp>
      <p:sp>
        <p:nvSpPr>
          <p:cNvPr id="3" name="Text Placeholder 2"/>
          <p:cNvSpPr>
            <a:spLocks noGrp="1"/>
          </p:cNvSpPr>
          <p:nvPr>
            <p:ph type="body" idx="1"/>
          </p:nvPr>
        </p:nvSpPr>
        <p:spPr/>
        <p:txBody>
          <a:bodyPr/>
          <a:lstStyle/>
          <a:p>
            <a:r>
              <a:rPr lang="en-US" dirty="0" smtClean="0"/>
              <a:t>Share out with the whole group.</a:t>
            </a:r>
            <a:endParaRPr lang="en-US" dirty="0"/>
          </a:p>
        </p:txBody>
      </p:sp>
      <p:pic>
        <p:nvPicPr>
          <p:cNvPr id="1026" name="Picture 2" descr="http://mrscjacksonsclass.com/cartoon10calvi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448174"/>
            <a:ext cx="7391400" cy="2409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37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r>
              <a:rPr lang="en-US" dirty="0" smtClean="0">
                <a:solidFill>
                  <a:schemeClr val="accent2">
                    <a:lumMod val="50000"/>
                  </a:schemeClr>
                </a:solidFill>
              </a:rPr>
              <a:t>January 27 – paper outline due by email</a:t>
            </a:r>
          </a:p>
          <a:p>
            <a:r>
              <a:rPr lang="en-US" dirty="0" smtClean="0">
                <a:solidFill>
                  <a:srgbClr val="7030A0"/>
                </a:solidFill>
              </a:rPr>
              <a:t>January 28 – NNCSS Conference</a:t>
            </a:r>
          </a:p>
          <a:p>
            <a:r>
              <a:rPr lang="en-US" dirty="0" smtClean="0">
                <a:solidFill>
                  <a:srgbClr val="FFC000"/>
                </a:solidFill>
              </a:rPr>
              <a:t>January 30 – Muckrakers Cadre</a:t>
            </a:r>
          </a:p>
          <a:p>
            <a:r>
              <a:rPr lang="en-US" dirty="0" smtClean="0">
                <a:solidFill>
                  <a:schemeClr val="tx2">
                    <a:lumMod val="75000"/>
                  </a:schemeClr>
                </a:solidFill>
              </a:rPr>
              <a:t>February 2 – Underground Railroad Cadre</a:t>
            </a:r>
          </a:p>
          <a:p>
            <a:r>
              <a:rPr lang="en-US" dirty="0" smtClean="0">
                <a:solidFill>
                  <a:srgbClr val="00B050"/>
                </a:solidFill>
              </a:rPr>
              <a:t>February 8 – Renaissance </a:t>
            </a:r>
            <a:r>
              <a:rPr lang="en-US" dirty="0" smtClean="0">
                <a:solidFill>
                  <a:srgbClr val="00B050"/>
                </a:solidFill>
              </a:rPr>
              <a:t>Cadre</a:t>
            </a:r>
          </a:p>
          <a:p>
            <a:r>
              <a:rPr lang="en-US" dirty="0" smtClean="0">
                <a:solidFill>
                  <a:schemeClr val="accent2">
                    <a:lumMod val="60000"/>
                    <a:lumOff val="40000"/>
                  </a:schemeClr>
                </a:solidFill>
              </a:rPr>
              <a:t>February 9 – David Blight (Yale) at UNR 7:30</a:t>
            </a:r>
            <a:endParaRPr lang="en-US" dirty="0" smtClean="0">
              <a:solidFill>
                <a:schemeClr val="accent2">
                  <a:lumMod val="60000"/>
                  <a:lumOff val="40000"/>
                </a:schemeClr>
              </a:solidFill>
            </a:endParaRPr>
          </a:p>
          <a:p>
            <a:r>
              <a:rPr lang="en-US" dirty="0">
                <a:solidFill>
                  <a:schemeClr val="accent4">
                    <a:lumMod val="50000"/>
                  </a:schemeClr>
                </a:solidFill>
              </a:rPr>
              <a:t>February </a:t>
            </a:r>
            <a:r>
              <a:rPr lang="en-US" dirty="0" smtClean="0">
                <a:solidFill>
                  <a:schemeClr val="accent4">
                    <a:lumMod val="50000"/>
                  </a:schemeClr>
                </a:solidFill>
              </a:rPr>
              <a:t>16 - Next VHT Meeting </a:t>
            </a:r>
          </a:p>
          <a:p>
            <a:r>
              <a:rPr lang="en-US" dirty="0" smtClean="0">
                <a:solidFill>
                  <a:srgbClr val="FF0000"/>
                </a:solidFill>
              </a:rPr>
              <a:t>February 17 - Next Cohort Meeting</a:t>
            </a:r>
          </a:p>
          <a:p>
            <a:r>
              <a:rPr lang="en-US" dirty="0" smtClean="0"/>
              <a:t>February 24 – student readings and discussion strategy due by email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7464" y="2362200"/>
            <a:ext cx="3048000" cy="868680"/>
          </a:xfrm>
          <a:prstGeom prst="rect">
            <a:avLst/>
          </a:prstGeom>
        </p:spPr>
      </p:pic>
    </p:spTree>
    <p:extLst>
      <p:ext uri="{BB962C8B-B14F-4D97-AF65-F5344CB8AC3E}">
        <p14:creationId xmlns:p14="http://schemas.microsoft.com/office/powerpoint/2010/main" val="3504561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 Review</a:t>
            </a:r>
            <a:endParaRPr lang="en-US" dirty="0"/>
          </a:p>
        </p:txBody>
      </p:sp>
      <p:sp>
        <p:nvSpPr>
          <p:cNvPr id="3" name="Content Placeholder 2"/>
          <p:cNvSpPr>
            <a:spLocks noGrp="1"/>
          </p:cNvSpPr>
          <p:nvPr>
            <p:ph idx="1"/>
          </p:nvPr>
        </p:nvSpPr>
        <p:spPr/>
        <p:txBody>
          <a:bodyPr/>
          <a:lstStyle/>
          <a:p>
            <a:r>
              <a:rPr lang="en-US" dirty="0" smtClean="0"/>
              <a:t>Huge class size!</a:t>
            </a:r>
          </a:p>
          <a:p>
            <a:r>
              <a:rPr lang="en-US" dirty="0" smtClean="0"/>
              <a:t>Please do not text, unless there is a very important reason (e.g. kid is locked out of the house). </a:t>
            </a:r>
          </a:p>
          <a:p>
            <a:r>
              <a:rPr lang="en-US" dirty="0" smtClean="0"/>
              <a:t>Please remember to keep side conversations to a minimum. We’ve had several comments about how distracting it can be.</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3771089"/>
            <a:ext cx="22098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5909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52400"/>
            <a:ext cx="7772400" cy="3724275"/>
          </a:xfrm>
        </p:spPr>
        <p:txBody>
          <a:bodyPr/>
          <a:lstStyle/>
          <a:p>
            <a:r>
              <a:rPr lang="en-US" dirty="0" smtClean="0"/>
              <a:t>Be the first hand raised with the correct answer.  From what document in your reading does the following quote come?</a:t>
            </a:r>
            <a:endParaRPr lang="en-US" dirty="0"/>
          </a:p>
        </p:txBody>
      </p:sp>
      <p:sp>
        <p:nvSpPr>
          <p:cNvPr id="4" name="Text Placeholder 3"/>
          <p:cNvSpPr>
            <a:spLocks noGrp="1"/>
          </p:cNvSpPr>
          <p:nvPr>
            <p:ph type="body" idx="1"/>
          </p:nvPr>
        </p:nvSpPr>
        <p:spPr>
          <a:xfrm>
            <a:off x="457200" y="4068763"/>
            <a:ext cx="8229599" cy="2560637"/>
          </a:xfrm>
        </p:spPr>
        <p:txBody>
          <a:bodyPr>
            <a:normAutofit fontScale="92500" lnSpcReduction="10000"/>
          </a:bodyPr>
          <a:lstStyle/>
          <a:p>
            <a:r>
              <a:rPr lang="en-US" dirty="0" smtClean="0">
                <a:solidFill>
                  <a:srgbClr val="002060"/>
                </a:solidFill>
              </a:rPr>
              <a:t>“In this condition of the law in respect to suffrage in the several States it cannot for a moment be doubted that if it had been intended to make all citizens of the United States voters, the framers of the Constitution would not have left it to implication….</a:t>
            </a:r>
          </a:p>
          <a:p>
            <a:r>
              <a:rPr lang="en-US" dirty="0" smtClean="0">
                <a:solidFill>
                  <a:srgbClr val="002060"/>
                </a:solidFill>
              </a:rPr>
              <a:t>Women and children are, as we have seen, “persons.”</a:t>
            </a:r>
          </a:p>
          <a:p>
            <a:r>
              <a:rPr lang="en-US" dirty="0" smtClean="0">
                <a:solidFill>
                  <a:srgbClr val="002060"/>
                </a:solidFill>
              </a:rPr>
              <a:t> …but if they were necessarily voters because of their citizenship unless clearly excluded, why inflict the penalty for the exclusion of males along?  Clearly, no such form of words would have been selected to express the idea here indicated if suffrage was the absolute right of all citizens.”</a:t>
            </a:r>
            <a:endParaRPr lang="en-US" dirty="0">
              <a:solidFill>
                <a:srgbClr val="002060"/>
              </a:solidFill>
            </a:endParaRPr>
          </a:p>
        </p:txBody>
      </p:sp>
    </p:spTree>
    <p:extLst>
      <p:ext uri="{BB962C8B-B14F-4D97-AF65-F5344CB8AC3E}">
        <p14:creationId xmlns:p14="http://schemas.microsoft.com/office/powerpoint/2010/main" val="3975367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headed today?</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9869" y="1524000"/>
            <a:ext cx="4818888" cy="4724400"/>
          </a:xfrm>
        </p:spPr>
      </p:pic>
      <p:sp>
        <p:nvSpPr>
          <p:cNvPr id="4" name="Content Placeholder 3"/>
          <p:cNvSpPr>
            <a:spLocks noGrp="1"/>
          </p:cNvSpPr>
          <p:nvPr>
            <p:ph sz="quarter" idx="13"/>
          </p:nvPr>
        </p:nvSpPr>
        <p:spPr>
          <a:xfrm>
            <a:off x="365760" y="1600200"/>
            <a:ext cx="4041648" cy="4876800"/>
          </a:xfrm>
        </p:spPr>
        <p:txBody>
          <a:bodyPr>
            <a:normAutofit fontScale="92500"/>
          </a:bodyPr>
          <a:lstStyle/>
          <a:p>
            <a:pPr marL="457200" indent="-457200">
              <a:buFont typeface="+mj-lt"/>
              <a:buAutoNum type="arabicPeriod"/>
            </a:pPr>
            <a:r>
              <a:rPr lang="en-US" dirty="0" smtClean="0"/>
              <a:t>Questions about your paper/lesson?</a:t>
            </a:r>
          </a:p>
          <a:p>
            <a:pPr marL="457200" indent="-457200">
              <a:buFont typeface="+mj-lt"/>
              <a:buAutoNum type="arabicPeriod"/>
            </a:pPr>
            <a:r>
              <a:rPr lang="en-US" dirty="0" smtClean="0"/>
              <a:t>John on the Slaughterhouse Cases and Corporate Personhood</a:t>
            </a:r>
          </a:p>
          <a:p>
            <a:pPr marL="457200" indent="-457200">
              <a:buFont typeface="+mj-lt"/>
              <a:buAutoNum type="arabicPeriod"/>
            </a:pPr>
            <a:r>
              <a:rPr lang="en-US" dirty="0" smtClean="0"/>
              <a:t>Annotating </a:t>
            </a:r>
            <a:r>
              <a:rPr lang="en-US" dirty="0" err="1" smtClean="0"/>
              <a:t>Lochner</a:t>
            </a:r>
            <a:r>
              <a:rPr lang="en-US" dirty="0" smtClean="0"/>
              <a:t> v. New York</a:t>
            </a:r>
          </a:p>
          <a:p>
            <a:pPr marL="457200" indent="-457200">
              <a:buFont typeface="+mj-lt"/>
              <a:buAutoNum type="arabicPeriod"/>
            </a:pPr>
            <a:r>
              <a:rPr lang="en-US" dirty="0" smtClean="0"/>
              <a:t>John on Mueller</a:t>
            </a:r>
          </a:p>
          <a:p>
            <a:pPr marL="457200" indent="-457200">
              <a:buFont typeface="+mj-lt"/>
              <a:buAutoNum type="arabicPeriod"/>
            </a:pPr>
            <a:r>
              <a:rPr lang="en-US" dirty="0" smtClean="0"/>
              <a:t>Breaking down Citizens United</a:t>
            </a:r>
          </a:p>
          <a:p>
            <a:pPr marL="457200" indent="-457200">
              <a:buFont typeface="+mj-lt"/>
              <a:buAutoNum type="arabicPeriod"/>
            </a:pPr>
            <a:r>
              <a:rPr lang="en-US" dirty="0" smtClean="0"/>
              <a:t>Demystifying Controversial Issues for Discussion</a:t>
            </a:r>
          </a:p>
          <a:p>
            <a:pPr marL="457200" indent="-457200">
              <a:buFont typeface="+mj-lt"/>
              <a:buAutoNum type="arabicPeriod"/>
            </a:pPr>
            <a:r>
              <a:rPr lang="en-US" dirty="0" smtClean="0"/>
              <a:t>Lesson Planning</a:t>
            </a:r>
            <a:endParaRPr lang="en-US" dirty="0"/>
          </a:p>
        </p:txBody>
      </p:sp>
    </p:spTree>
    <p:extLst>
      <p:ext uri="{BB962C8B-B14F-4D97-AF65-F5344CB8AC3E}">
        <p14:creationId xmlns:p14="http://schemas.microsoft.com/office/powerpoint/2010/main" val="1649154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your Paper</a:t>
            </a:r>
            <a:endParaRPr lang="en-US" dirty="0"/>
          </a:p>
        </p:txBody>
      </p:sp>
      <p:sp>
        <p:nvSpPr>
          <p:cNvPr id="3" name="Content Placeholder 2"/>
          <p:cNvSpPr>
            <a:spLocks noGrp="1"/>
          </p:cNvSpPr>
          <p:nvPr>
            <p:ph sz="half" idx="2"/>
          </p:nvPr>
        </p:nvSpPr>
        <p:spPr/>
        <p:txBody>
          <a:bodyPr>
            <a:normAutofit fontScale="85000" lnSpcReduction="20000"/>
          </a:bodyPr>
          <a:lstStyle/>
          <a:p>
            <a:r>
              <a:rPr lang="en-US" dirty="0" smtClean="0"/>
              <a:t>On January 27, you need to email your </a:t>
            </a:r>
          </a:p>
          <a:p>
            <a:pPr lvl="1"/>
            <a:r>
              <a:rPr lang="en-US" dirty="0" smtClean="0"/>
              <a:t>Question, </a:t>
            </a:r>
          </a:p>
          <a:p>
            <a:pPr lvl="1"/>
            <a:r>
              <a:rPr lang="en-US" dirty="0" smtClean="0"/>
              <a:t>Intro </a:t>
            </a:r>
            <a:r>
              <a:rPr lang="en-US" dirty="0" smtClean="0"/>
              <a:t>paragraphs,</a:t>
            </a:r>
            <a:endParaRPr lang="en-US" dirty="0" smtClean="0"/>
          </a:p>
          <a:p>
            <a:pPr lvl="1"/>
            <a:r>
              <a:rPr lang="en-US" dirty="0"/>
              <a:t>B</a:t>
            </a:r>
            <a:r>
              <a:rPr lang="en-US" dirty="0" smtClean="0"/>
              <a:t>rief outline, and </a:t>
            </a:r>
          </a:p>
          <a:p>
            <a:pPr lvl="1"/>
            <a:r>
              <a:rPr lang="en-US" dirty="0" smtClean="0"/>
              <a:t>1 in-text citation.</a:t>
            </a:r>
          </a:p>
          <a:p>
            <a:r>
              <a:rPr lang="en-US" dirty="0" smtClean="0"/>
              <a:t>Any citation style with which you are comfortable</a:t>
            </a:r>
          </a:p>
          <a:p>
            <a:r>
              <a:rPr lang="en-US" dirty="0" smtClean="0"/>
              <a:t>Background of the multiple perspectives of your issue </a:t>
            </a:r>
          </a:p>
          <a:p>
            <a:pPr lvl="1"/>
            <a:r>
              <a:rPr lang="en-US" dirty="0" smtClean="0"/>
              <a:t>You are becoming the expert, so that you can competently lead a great in-class discussion.</a:t>
            </a:r>
          </a:p>
          <a:p>
            <a:pPr lvl="1"/>
            <a:r>
              <a:rPr lang="en-US" dirty="0" smtClean="0"/>
              <a:t>Do not take a position on the argument yourself.</a:t>
            </a:r>
          </a:p>
          <a:p>
            <a:r>
              <a:rPr lang="en-US" dirty="0" smtClean="0"/>
              <a:t>Scholarly, peer-reviewed sources</a:t>
            </a:r>
          </a:p>
          <a:p>
            <a:r>
              <a:rPr lang="en-US" dirty="0" smtClean="0"/>
              <a:t>What questions do you have?</a:t>
            </a:r>
            <a:endParaRPr lang="en-US" dirty="0"/>
          </a:p>
        </p:txBody>
      </p:sp>
      <p:sp>
        <p:nvSpPr>
          <p:cNvPr id="4" name="Content Placeholder 3"/>
          <p:cNvSpPr>
            <a:spLocks noGrp="1"/>
          </p:cNvSpPr>
          <p:nvPr>
            <p:ph sz="quarter" idx="13"/>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799" y="1600199"/>
            <a:ext cx="4432823" cy="495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98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1000"/>
                                        <p:tgtEl>
                                          <p:spTgt spid="3">
                                            <p:txEl>
                                              <p:pRg st="7" end="7"/>
                                            </p:txEl>
                                          </p:spTgt>
                                        </p:tgtEl>
                                      </p:cBhvr>
                                    </p:animEffect>
                                    <p:anim calcmode="lin" valueType="num">
                                      <p:cBhvr>
                                        <p:cTn id="2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1000"/>
                                        <p:tgtEl>
                                          <p:spTgt spid="3">
                                            <p:txEl>
                                              <p:pRg st="8" end="8"/>
                                            </p:txEl>
                                          </p:spTgt>
                                        </p:tgtEl>
                                      </p:cBhvr>
                                    </p:animEffect>
                                    <p:anim calcmode="lin" valueType="num">
                                      <p:cBhvr>
                                        <p:cTn id="2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anim calcmode="lin" valueType="num">
                                      <p:cBhvr>
                                        <p:cTn id="3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Amazing John Reid</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961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r>
              <a:rPr lang="en-US" sz="4600" dirty="0" smtClean="0"/>
              <a:t>A Little Perspective &amp; Review From a Renown Scholar</a:t>
            </a:r>
            <a:endParaRPr lang="en-US" sz="4600" dirty="0"/>
          </a:p>
        </p:txBody>
      </p:sp>
      <p:pic>
        <p:nvPicPr>
          <p:cNvPr id="4" name="249055"/>
          <p:cNvPicPr>
            <a:picLocks noGrp="1" noRot="1" noChangeAspect="1"/>
          </p:cNvPicPr>
          <p:nvPr>
            <p:ph idx="1"/>
            <a:videoFile r:link="rId1"/>
          </p:nvPr>
        </p:nvPicPr>
        <p:blipFill>
          <a:blip r:embed="rId3"/>
          <a:stretch>
            <a:fillRect/>
          </a:stretch>
        </p:blipFill>
        <p:spPr>
          <a:xfrm>
            <a:off x="914400" y="1462088"/>
            <a:ext cx="7454476" cy="5352948"/>
          </a:xfrm>
          <a:prstGeom prst="rect">
            <a:avLst/>
          </a:prstGeom>
        </p:spPr>
      </p:pic>
    </p:spTree>
    <p:extLst>
      <p:ext uri="{BB962C8B-B14F-4D97-AF65-F5344CB8AC3E}">
        <p14:creationId xmlns:p14="http://schemas.microsoft.com/office/powerpoint/2010/main" val="7422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 Taxes, &amp; the Constitution</a:t>
            </a:r>
            <a:endParaRPr lang="en-US" dirty="0"/>
          </a:p>
        </p:txBody>
      </p:sp>
      <p:sp>
        <p:nvSpPr>
          <p:cNvPr id="3" name="Content Placeholder 2"/>
          <p:cNvSpPr>
            <a:spLocks noGrp="1"/>
          </p:cNvSpPr>
          <p:nvPr>
            <p:ph sz="half" idx="2"/>
          </p:nvPr>
        </p:nvSpPr>
        <p:spPr>
          <a:xfrm>
            <a:off x="4495800" y="1600200"/>
            <a:ext cx="4419600" cy="4876800"/>
          </a:xfrm>
        </p:spPr>
        <p:txBody>
          <a:bodyPr>
            <a:normAutofit fontScale="85000" lnSpcReduction="10000"/>
          </a:bodyPr>
          <a:lstStyle/>
          <a:p>
            <a:pPr marL="0" indent="0" algn="ctr">
              <a:buNone/>
            </a:pPr>
            <a:r>
              <a:rPr lang="en-US" b="1" dirty="0" smtClean="0"/>
              <a:t>If you are interested in using children’s literature to teach history, I applaud you! And, I would like to suggest the book:</a:t>
            </a:r>
          </a:p>
          <a:p>
            <a:pPr marL="0" indent="0" algn="ctr">
              <a:buNone/>
            </a:pPr>
            <a:endParaRPr lang="en-US" b="1" dirty="0" smtClean="0"/>
          </a:p>
          <a:p>
            <a:pPr marL="0" indent="0" algn="ctr">
              <a:buNone/>
            </a:pPr>
            <a:r>
              <a:rPr lang="en-US" i="1" dirty="0" smtClean="0"/>
              <a:t>“The Taxing Case of the Cows: A True Story about Suffrage”</a:t>
            </a:r>
          </a:p>
          <a:p>
            <a:pPr marL="0" indent="0" algn="ctr">
              <a:buNone/>
            </a:pPr>
            <a:r>
              <a:rPr lang="en-US" dirty="0" smtClean="0"/>
              <a:t>By Iris Van </a:t>
            </a:r>
            <a:r>
              <a:rPr lang="en-US" dirty="0" err="1" smtClean="0"/>
              <a:t>Rynback</a:t>
            </a:r>
            <a:r>
              <a:rPr lang="en-US" dirty="0" smtClean="0"/>
              <a:t> &amp; </a:t>
            </a:r>
            <a:r>
              <a:rPr lang="en-US" dirty="0" err="1" smtClean="0"/>
              <a:t>Pegi</a:t>
            </a:r>
            <a:r>
              <a:rPr lang="en-US" dirty="0" smtClean="0"/>
              <a:t> </a:t>
            </a:r>
            <a:r>
              <a:rPr lang="en-US" dirty="0" err="1" smtClean="0"/>
              <a:t>Deitz</a:t>
            </a:r>
            <a:r>
              <a:rPr lang="en-US" dirty="0" smtClean="0"/>
              <a:t> Shea</a:t>
            </a:r>
          </a:p>
          <a:p>
            <a:pPr marL="0" indent="0" algn="ctr">
              <a:buNone/>
            </a:pPr>
            <a:endParaRPr lang="en-US" dirty="0"/>
          </a:p>
          <a:p>
            <a:pPr marL="0" indent="0" algn="ctr">
              <a:buNone/>
            </a:pPr>
            <a:r>
              <a:rPr lang="en-US" sz="2000" i="1" dirty="0" smtClean="0">
                <a:solidFill>
                  <a:srgbClr val="0070C0"/>
                </a:solidFill>
              </a:rPr>
              <a:t>This story illuminates the long and hard struggle of two sisters who refused to pay taxes if they could not vote. It explains how the judicial system and the tax authorities try to deny them basic rights and take advantage of their lack of power and how they fought back. It explains how cases like theirs led to the passage of the 19</a:t>
            </a:r>
            <a:r>
              <a:rPr lang="en-US" sz="2000" i="1" baseline="30000" dirty="0" smtClean="0">
                <a:solidFill>
                  <a:srgbClr val="0070C0"/>
                </a:solidFill>
              </a:rPr>
              <a:t>th</a:t>
            </a:r>
            <a:r>
              <a:rPr lang="en-US" sz="2000" i="1" dirty="0" smtClean="0">
                <a:solidFill>
                  <a:srgbClr val="0070C0"/>
                </a:solidFill>
              </a:rPr>
              <a:t> Amendment. </a:t>
            </a:r>
            <a:endParaRPr lang="en-US" sz="2000" i="1" dirty="0">
              <a:solidFill>
                <a:srgbClr val="0070C0"/>
              </a:solidFill>
            </a:endParaRPr>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600200"/>
            <a:ext cx="4724400" cy="4876800"/>
          </a:xfrm>
        </p:spPr>
      </p:pic>
    </p:spTree>
    <p:extLst>
      <p:ext uri="{BB962C8B-B14F-4D97-AF65-F5344CB8AC3E}">
        <p14:creationId xmlns:p14="http://schemas.microsoft.com/office/powerpoint/2010/main" val="1054548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Yourself &amp; Your </a:t>
            </a:r>
            <a:r>
              <a:rPr lang="en-US" dirty="0" smtClean="0"/>
              <a:t>Kids for </a:t>
            </a:r>
            <a:r>
              <a:rPr lang="en-US" dirty="0" smtClean="0"/>
              <a:t>Discussion of Complex Controversial Issues</a:t>
            </a:r>
            <a:endParaRPr lang="en-US" dirty="0"/>
          </a:p>
        </p:txBody>
      </p:sp>
      <p:sp>
        <p:nvSpPr>
          <p:cNvPr id="3" name="Text Placeholder 2"/>
          <p:cNvSpPr>
            <a:spLocks noGrp="1"/>
          </p:cNvSpPr>
          <p:nvPr>
            <p:ph type="body" idx="1"/>
          </p:nvPr>
        </p:nvSpPr>
        <p:spPr/>
        <p:txBody>
          <a:bodyPr>
            <a:normAutofit/>
          </a:bodyPr>
          <a:lstStyle/>
          <a:p>
            <a:r>
              <a:rPr lang="en-US" sz="4200" dirty="0" smtClean="0"/>
              <a:t>Demystifying Documents</a:t>
            </a:r>
            <a:endParaRPr lang="en-US" sz="4200" dirty="0"/>
          </a:p>
        </p:txBody>
      </p:sp>
    </p:spTree>
    <p:extLst>
      <p:ext uri="{BB962C8B-B14F-4D97-AF65-F5344CB8AC3E}">
        <p14:creationId xmlns:p14="http://schemas.microsoft.com/office/powerpoint/2010/main" val="1756738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565</TotalTime>
  <Words>1196</Words>
  <Application>Microsoft Office PowerPoint</Application>
  <PresentationFormat>On-screen Show (4:3)</PresentationFormat>
  <Paragraphs>116</Paragraphs>
  <Slides>18</Slides>
  <Notes>1</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Demystifying Documents for Deliberation</vt:lpstr>
      <vt:lpstr>Norms Review</vt:lpstr>
      <vt:lpstr>Be the first hand raised with the correct answer.  From what document in your reading does the following quote come?</vt:lpstr>
      <vt:lpstr>Where are we headed today?</vt:lpstr>
      <vt:lpstr>Questions about your Paper</vt:lpstr>
      <vt:lpstr>The Amazing John Reid</vt:lpstr>
      <vt:lpstr>A Little Perspective &amp; Review From a Renown Scholar</vt:lpstr>
      <vt:lpstr>Woman, Taxes, &amp; the Constitution</vt:lpstr>
      <vt:lpstr>Preparing Yourself &amp; Your Kids for Discussion of Complex Controversial Issues</vt:lpstr>
      <vt:lpstr>Ways to Help Students Prepare for Discussion</vt:lpstr>
      <vt:lpstr>Cooperative Activity</vt:lpstr>
      <vt:lpstr>Demystifying Citizens United</vt:lpstr>
      <vt:lpstr>PowerPoint Presentation</vt:lpstr>
      <vt:lpstr>What ideas about the Citizens United controversy emerged in your group during the demystification process?</vt:lpstr>
      <vt:lpstr>Reflecting on Demystification</vt:lpstr>
      <vt:lpstr>Grade Level Groups: Lesson Planning</vt:lpstr>
      <vt:lpstr>What is the best idea you heard about lesson planning for discussion in your group?</vt:lpstr>
      <vt:lpstr>Upcoming Events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Documents for Deliberation</dc:title>
  <dc:creator>Administrator</dc:creator>
  <cp:lastModifiedBy>Orr, Angela</cp:lastModifiedBy>
  <cp:revision>29</cp:revision>
  <cp:lastPrinted>2012-01-17T23:20:43Z</cp:lastPrinted>
  <dcterms:created xsi:type="dcterms:W3CDTF">2012-01-03T22:24:29Z</dcterms:created>
  <dcterms:modified xsi:type="dcterms:W3CDTF">2012-01-17T23:32:58Z</dcterms:modified>
</cp:coreProperties>
</file>