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handoutMasterIdLst>
    <p:handoutMasterId r:id="rId60"/>
  </p:handoutMasterIdLst>
  <p:sldIdLst>
    <p:sldId id="267" r:id="rId2"/>
    <p:sldId id="257" r:id="rId3"/>
    <p:sldId id="264" r:id="rId4"/>
    <p:sldId id="265" r:id="rId5"/>
    <p:sldId id="266" r:id="rId6"/>
    <p:sldId id="312" r:id="rId7"/>
    <p:sldId id="268" r:id="rId8"/>
    <p:sldId id="322" r:id="rId9"/>
    <p:sldId id="291" r:id="rId10"/>
    <p:sldId id="269" r:id="rId11"/>
    <p:sldId id="313" r:id="rId12"/>
    <p:sldId id="270" r:id="rId13"/>
    <p:sldId id="271" r:id="rId14"/>
    <p:sldId id="272" r:id="rId15"/>
    <p:sldId id="273" r:id="rId16"/>
    <p:sldId id="274" r:id="rId17"/>
    <p:sldId id="292" r:id="rId18"/>
    <p:sldId id="293" r:id="rId19"/>
    <p:sldId id="294" r:id="rId20"/>
    <p:sldId id="323" r:id="rId21"/>
    <p:sldId id="295" r:id="rId22"/>
    <p:sldId id="259" r:id="rId23"/>
    <p:sldId id="297" r:id="rId24"/>
    <p:sldId id="296" r:id="rId25"/>
    <p:sldId id="298" r:id="rId26"/>
    <p:sldId id="289" r:id="rId27"/>
    <p:sldId id="314" r:id="rId28"/>
    <p:sldId id="277" r:id="rId29"/>
    <p:sldId id="275" r:id="rId30"/>
    <p:sldId id="278" r:id="rId31"/>
    <p:sldId id="299" r:id="rId32"/>
    <p:sldId id="301" r:id="rId33"/>
    <p:sldId id="302" r:id="rId34"/>
    <p:sldId id="300" r:id="rId35"/>
    <p:sldId id="315" r:id="rId36"/>
    <p:sldId id="280" r:id="rId37"/>
    <p:sldId id="303" r:id="rId38"/>
    <p:sldId id="281" r:id="rId39"/>
    <p:sldId id="316" r:id="rId40"/>
    <p:sldId id="317" r:id="rId41"/>
    <p:sldId id="318" r:id="rId42"/>
    <p:sldId id="319" r:id="rId43"/>
    <p:sldId id="279" r:id="rId44"/>
    <p:sldId id="284" r:id="rId45"/>
    <p:sldId id="320" r:id="rId46"/>
    <p:sldId id="305" r:id="rId47"/>
    <p:sldId id="304" r:id="rId48"/>
    <p:sldId id="262" r:id="rId49"/>
    <p:sldId id="306" r:id="rId50"/>
    <p:sldId id="307" r:id="rId51"/>
    <p:sldId id="263" r:id="rId52"/>
    <p:sldId id="308" r:id="rId53"/>
    <p:sldId id="309" r:id="rId54"/>
    <p:sldId id="310" r:id="rId55"/>
    <p:sldId id="286" r:id="rId56"/>
    <p:sldId id="321" r:id="rId57"/>
    <p:sldId id="311"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D35852-6E6D-6148-B788-0EA53C3CB28C}">
          <p14:sldIdLst>
            <p14:sldId id="267"/>
          </p14:sldIdLst>
        </p14:section>
        <p14:section name="Introduction" id="{A52BB3A5-4916-D04A-A61C-AA84AD58C4B2}">
          <p14:sldIdLst>
            <p14:sldId id="257"/>
            <p14:sldId id="264"/>
            <p14:sldId id="265"/>
            <p14:sldId id="266"/>
            <p14:sldId id="312"/>
          </p14:sldIdLst>
        </p14:section>
        <p14:section name="Confederate Advantages and Obstacles" id="{B62C9698-0581-AE4C-B958-4A659EED5B7E}">
          <p14:sldIdLst>
            <p14:sldId id="268"/>
            <p14:sldId id="322"/>
            <p14:sldId id="291"/>
            <p14:sldId id="269"/>
            <p14:sldId id="313"/>
            <p14:sldId id="270"/>
          </p14:sldIdLst>
        </p14:section>
        <p14:section name="Phase 1: British Take the Lead 61-62" id="{01431BBA-AECB-7A4B-B97C-18E9AFDFB660}">
          <p14:sldIdLst>
            <p14:sldId id="271"/>
            <p14:sldId id="272"/>
            <p14:sldId id="273"/>
            <p14:sldId id="274"/>
            <p14:sldId id="292"/>
            <p14:sldId id="293"/>
            <p14:sldId id="294"/>
          </p14:sldIdLst>
        </p14:section>
        <p14:section name="Emancipation Proclamation" id="{99F07720-3F82-EA46-B99D-B45FF8094234}">
          <p14:sldIdLst>
            <p14:sldId id="323"/>
            <p14:sldId id="295"/>
            <p14:sldId id="259"/>
            <p14:sldId id="297"/>
            <p14:sldId id="296"/>
            <p14:sldId id="298"/>
          </p14:sldIdLst>
        </p14:section>
        <p14:section name="Phase 2: France takes lead 62-65" id="{4F4DFDF5-F3FB-4342-B803-1FD2D4CB1E65}">
          <p14:sldIdLst>
            <p14:sldId id="289"/>
            <p14:sldId id="314"/>
          </p14:sldIdLst>
        </p14:section>
        <p14:section name="Conclusion" id="{4A2AD11E-53DB-8B4A-A86D-5529434CFA4E}">
          <p14:sldIdLst>
            <p14:sldId id="277"/>
          </p14:sldIdLst>
        </p14:section>
        <p14:section name="Imperialism Introduction" id="{BDB2CCA7-73B7-D14D-8A20-CEBD5BB330C9}">
          <p14:sldIdLst>
            <p14:sldId id="275"/>
            <p14:sldId id="278"/>
            <p14:sldId id="299"/>
            <p14:sldId id="301"/>
            <p14:sldId id="302"/>
            <p14:sldId id="300"/>
            <p14:sldId id="315"/>
            <p14:sldId id="280"/>
            <p14:sldId id="303"/>
            <p14:sldId id="281"/>
            <p14:sldId id="316"/>
            <p14:sldId id="317"/>
            <p14:sldId id="318"/>
            <p14:sldId id="319"/>
          </p14:sldIdLst>
        </p14:section>
        <p14:section name="Venezuela -- Harbinger of Expansionism" id="{33B1E8EE-9295-D443-9D38-B5A510919237}">
          <p14:sldIdLst>
            <p14:sldId id="279"/>
            <p14:sldId id="284"/>
            <p14:sldId id="320"/>
            <p14:sldId id="305"/>
            <p14:sldId id="304"/>
          </p14:sldIdLst>
        </p14:section>
        <p14:section name="Cuba and the War of 1898" id="{F14814CD-F4A2-F245-A9F5-9853731AF8FB}">
          <p14:sldIdLst>
            <p14:sldId id="262"/>
            <p14:sldId id="306"/>
            <p14:sldId id="307"/>
            <p14:sldId id="263"/>
            <p14:sldId id="308"/>
            <p14:sldId id="309"/>
            <p14:sldId id="310"/>
          </p14:sldIdLst>
        </p14:section>
        <p14:section name="Consequences of the War of 1898" id="{AA44D3A4-AF44-B54B-A51B-5FAF18A0FFCB}">
          <p14:sldIdLst>
            <p14:sldId id="286"/>
            <p14:sldId id="321"/>
            <p14:sldId id="31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21" autoAdjust="0"/>
  </p:normalViewPr>
  <p:slideViewPr>
    <p:cSldViewPr snapToGrid="0" snapToObjects="1">
      <p:cViewPr varScale="1">
        <p:scale>
          <a:sx n="109" d="100"/>
          <a:sy n="109" d="100"/>
        </p:scale>
        <p:origin x="-32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BDBD03-01B0-3344-A02E-A4E35F5953FC}" type="datetimeFigureOut">
              <a:rPr lang="en-US" smtClean="0"/>
              <a:t>10/5/13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C4E977-2D4F-6048-A86C-E59F3B0876D4}" type="slidenum">
              <a:rPr lang="en-US" smtClean="0"/>
              <a:t>‹#›</a:t>
            </a:fld>
            <a:endParaRPr lang="en-US"/>
          </a:p>
        </p:txBody>
      </p:sp>
    </p:spTree>
    <p:extLst>
      <p:ext uri="{BB962C8B-B14F-4D97-AF65-F5344CB8AC3E}">
        <p14:creationId xmlns:p14="http://schemas.microsoft.com/office/powerpoint/2010/main" val="26326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3FCD1-900E-AA46-9966-FF052059ABB0}" type="datetimeFigureOut">
              <a:rPr lang="en-US" smtClean="0"/>
              <a:t>10/5/13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5F2B8-AB2E-8449-8F99-0D184FCC704B}" type="slidenum">
              <a:rPr lang="en-US" smtClean="0"/>
              <a:t>‹#›</a:t>
            </a:fld>
            <a:endParaRPr lang="en-US"/>
          </a:p>
        </p:txBody>
      </p:sp>
    </p:spTree>
    <p:extLst>
      <p:ext uri="{BB962C8B-B14F-4D97-AF65-F5344CB8AC3E}">
        <p14:creationId xmlns:p14="http://schemas.microsoft.com/office/powerpoint/2010/main" val="20662592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Punch,</a:t>
            </a:r>
            <a:r>
              <a:rPr lang="en-US" baseline="0" dirty="0" smtClean="0"/>
              <a:t> October 18, 1862</a:t>
            </a:r>
          </a:p>
          <a:p>
            <a:endParaRPr lang="en-US" baseline="0" dirty="0" smtClean="0"/>
          </a:p>
          <a:p>
            <a:r>
              <a:rPr lang="en-US" baseline="0" dirty="0" smtClean="0"/>
              <a:t>Rouge et noir – a game of solitaire using two decks of cards</a:t>
            </a:r>
            <a:endParaRPr lang="en-US" dirty="0"/>
          </a:p>
        </p:txBody>
      </p:sp>
      <p:sp>
        <p:nvSpPr>
          <p:cNvPr id="4" name="Slide Number Placeholder 3"/>
          <p:cNvSpPr>
            <a:spLocks noGrp="1"/>
          </p:cNvSpPr>
          <p:nvPr>
            <p:ph type="sldNum" sz="quarter" idx="10"/>
          </p:nvPr>
        </p:nvSpPr>
        <p:spPr/>
        <p:txBody>
          <a:bodyPr/>
          <a:lstStyle/>
          <a:p>
            <a:fld id="{5505F2B8-AB2E-8449-8F99-0D184FCC704B}" type="slidenum">
              <a:rPr lang="en-US" smtClean="0"/>
              <a:t>22</a:t>
            </a:fld>
            <a:endParaRPr lang="en-US"/>
          </a:p>
        </p:txBody>
      </p:sp>
    </p:spTree>
    <p:extLst>
      <p:ext uri="{BB962C8B-B14F-4D97-AF65-F5344CB8AC3E}">
        <p14:creationId xmlns:p14="http://schemas.microsoft.com/office/powerpoint/2010/main" val="52610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Punch,</a:t>
            </a:r>
            <a:r>
              <a:rPr lang="en-US" baseline="0" dirty="0" smtClean="0"/>
              <a:t> October 18, 1862</a:t>
            </a:r>
          </a:p>
          <a:p>
            <a:endParaRPr lang="en-US" baseline="0" dirty="0" smtClean="0"/>
          </a:p>
          <a:p>
            <a:r>
              <a:rPr lang="en-US" baseline="0" dirty="0" smtClean="0"/>
              <a:t>Rouge et noir – a game of solitaire using two decks </a:t>
            </a:r>
            <a:r>
              <a:rPr lang="en-US" baseline="0" smtClean="0"/>
              <a:t>of cards</a:t>
            </a:r>
            <a:endParaRPr lang="en-US" dirty="0"/>
          </a:p>
        </p:txBody>
      </p:sp>
      <p:sp>
        <p:nvSpPr>
          <p:cNvPr id="4" name="Slide Number Placeholder 3"/>
          <p:cNvSpPr>
            <a:spLocks noGrp="1"/>
          </p:cNvSpPr>
          <p:nvPr>
            <p:ph type="sldNum" sz="quarter" idx="10"/>
          </p:nvPr>
        </p:nvSpPr>
        <p:spPr/>
        <p:txBody>
          <a:bodyPr/>
          <a:lstStyle/>
          <a:p>
            <a:fld id="{5505F2B8-AB2E-8449-8F99-0D184FCC704B}" type="slidenum">
              <a:rPr lang="en-US" smtClean="0"/>
              <a:t>23</a:t>
            </a:fld>
            <a:endParaRPr lang="en-US"/>
          </a:p>
        </p:txBody>
      </p:sp>
    </p:spTree>
    <p:extLst>
      <p:ext uri="{BB962C8B-B14F-4D97-AF65-F5344CB8AC3E}">
        <p14:creationId xmlns:p14="http://schemas.microsoft.com/office/powerpoint/2010/main" val="52610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0025D508-BB5F-CF49-828B-B71B9E1D2F8F}" type="datetimeFigureOut">
              <a:rPr lang="en-US" smtClean="0"/>
              <a:t>10/5/13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0025D508-BB5F-CF49-828B-B71B9E1D2F8F}" type="datetimeFigureOut">
              <a:rPr lang="en-US" smtClean="0"/>
              <a:t>10/5/13</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C3F9BC64-7CDA-CE44-A411-09CFAC22E6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025D508-BB5F-CF49-828B-B71B9E1D2F8F}" type="datetimeFigureOut">
              <a:rPr lang="en-US" smtClean="0"/>
              <a:t>10/5/13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9BC64-7CDA-CE44-A411-09CFAC22E6C5}"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25D508-BB5F-CF49-828B-B71B9E1D2F8F}" type="datetimeFigureOut">
              <a:rPr lang="en-US" smtClean="0"/>
              <a:t>10/5/13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9BC64-7CDA-CE44-A411-09CFAC22E6C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25D508-BB5F-CF49-828B-B71B9E1D2F8F}"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9BC64-7CDA-CE44-A411-09CFAC22E6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25D508-BB5F-CF49-828B-B71B9E1D2F8F}"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9BC64-7CDA-CE44-A411-09CFAC22E6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25D508-BB5F-CF49-828B-B71B9E1D2F8F}" type="datetimeFigureOut">
              <a:rPr lang="en-US" smtClean="0"/>
              <a:t>10/5/13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9BC64-7CDA-CE44-A411-09CFAC22E6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0025D508-BB5F-CF49-828B-B71B9E1D2F8F}" type="datetimeFigureOut">
              <a:rPr lang="en-US" smtClean="0"/>
              <a:t>10/5/13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0025D508-BB5F-CF49-828B-B71B9E1D2F8F}" type="datetimeFigureOut">
              <a:rPr lang="en-US" smtClean="0"/>
              <a:t>10/5/13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025D508-BB5F-CF49-828B-B71B9E1D2F8F}" type="datetimeFigureOut">
              <a:rPr lang="en-US" smtClean="0"/>
              <a:t>10/5/13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9BC64-7CDA-CE44-A411-09CFAC22E6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025D508-BB5F-CF49-828B-B71B9E1D2F8F}" type="datetimeFigureOut">
              <a:rPr lang="en-US" smtClean="0"/>
              <a:t>10/5/13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9BC64-7CDA-CE44-A411-09CFAC22E6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025D508-BB5F-CF49-828B-B71B9E1D2F8F}" type="datetimeFigureOut">
              <a:rPr lang="en-US" smtClean="0"/>
              <a:t>10/5/13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9BC64-7CDA-CE44-A411-09CFAC22E6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025D508-BB5F-CF49-828B-B71B9E1D2F8F}" type="datetimeFigureOut">
              <a:rPr lang="en-US" smtClean="0"/>
              <a:t>10/5/13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9BC64-7CDA-CE44-A411-09CFAC22E6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0025D508-BB5F-CF49-828B-B71B9E1D2F8F}" type="datetimeFigureOut">
              <a:rPr lang="en-US" smtClean="0"/>
              <a:t>10/5/13</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C3F9BC64-7CDA-CE44-A411-09CFAC22E6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0025D508-BB5F-CF49-828B-B71B9E1D2F8F}" type="datetimeFigureOut">
              <a:rPr lang="en-US" smtClean="0"/>
              <a:t>10/5/13</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C3F9BC64-7CDA-CE44-A411-09CFAC22E6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36104" y="2653553"/>
            <a:ext cx="6746637" cy="1472184"/>
          </a:xfrm>
        </p:spPr>
        <p:txBody>
          <a:bodyPr>
            <a:normAutofit fontScale="90000"/>
          </a:bodyPr>
          <a:lstStyle/>
          <a:p>
            <a:r>
              <a:rPr lang="en-US" dirty="0" smtClean="0"/>
              <a:t>The Union and Confederacy Engage Europe</a:t>
            </a:r>
            <a:endParaRPr lang="en-US" dirty="0"/>
          </a:p>
        </p:txBody>
      </p:sp>
      <p:sp>
        <p:nvSpPr>
          <p:cNvPr id="5" name="Text Placeholder 4"/>
          <p:cNvSpPr>
            <a:spLocks noGrp="1"/>
          </p:cNvSpPr>
          <p:nvPr>
            <p:ph type="body" idx="1"/>
          </p:nvPr>
        </p:nvSpPr>
        <p:spPr/>
        <p:txBody>
          <a:bodyPr>
            <a:normAutofit/>
          </a:bodyPr>
          <a:lstStyle/>
          <a:p>
            <a:r>
              <a:rPr lang="en-US" sz="2000" dirty="0" smtClean="0"/>
              <a:t>American Entanglements in the Civil War Era</a:t>
            </a:r>
            <a:endParaRPr lang="en-US" sz="2000" dirty="0"/>
          </a:p>
        </p:txBody>
      </p:sp>
    </p:spTree>
    <p:extLst>
      <p:ext uri="{BB962C8B-B14F-4D97-AF65-F5344CB8AC3E}">
        <p14:creationId xmlns:p14="http://schemas.microsoft.com/office/powerpoint/2010/main" val="30438224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 from Europe: Confederate Obstacles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Both Great Britain and France were long-time opponents of slavery</a:t>
            </a:r>
          </a:p>
          <a:p>
            <a:pPr lvl="1"/>
            <a:r>
              <a:rPr lang="en-US" dirty="0" smtClean="0"/>
              <a:t>Britain outlawed slavery in its entire empire in 1833</a:t>
            </a:r>
          </a:p>
          <a:p>
            <a:r>
              <a:rPr lang="en-US" dirty="0" smtClean="0"/>
              <a:t>European political situation not optimal for intervention in 1860s</a:t>
            </a:r>
          </a:p>
          <a:p>
            <a:pPr lvl="1"/>
            <a:r>
              <a:rPr lang="en-US" dirty="0" smtClean="0"/>
              <a:t>Great Britain concerned about Napoleon III</a:t>
            </a:r>
          </a:p>
          <a:p>
            <a:pPr lvl="1"/>
            <a:r>
              <a:rPr lang="en-US" dirty="0" smtClean="0"/>
              <a:t>Napoleon III interested in Mexico and Latin America</a:t>
            </a:r>
          </a:p>
          <a:p>
            <a:pPr marL="0" indent="0">
              <a:buNone/>
            </a:pPr>
            <a:endParaRPr lang="en-US" dirty="0"/>
          </a:p>
        </p:txBody>
      </p:sp>
      <p:pic>
        <p:nvPicPr>
          <p:cNvPr id="5" name="Content Placeholder 4" descr="Franz_Xaver_Winterhalter_Napoleon_III.jpg"/>
          <p:cNvPicPr>
            <a:picLocks noGrp="1" noChangeAspect="1"/>
          </p:cNvPicPr>
          <p:nvPr>
            <p:ph sz="half" idx="2"/>
          </p:nvPr>
        </p:nvPicPr>
        <p:blipFill>
          <a:blip r:embed="rId2">
            <a:extLst>
              <a:ext uri="{28A0092B-C50C-407E-A947-70E740481C1C}">
                <a14:useLocalDpi xmlns:a14="http://schemas.microsoft.com/office/drawing/2010/main" val="0"/>
              </a:ext>
            </a:extLst>
          </a:blip>
          <a:srcRect t="15145" b="15145"/>
          <a:stretch>
            <a:fillRect/>
          </a:stretch>
        </p:blipFill>
        <p:spPr/>
      </p:pic>
    </p:spTree>
    <p:extLst>
      <p:ext uri="{BB962C8B-B14F-4D97-AF65-F5344CB8AC3E}">
        <p14:creationId xmlns:p14="http://schemas.microsoft.com/office/powerpoint/2010/main" val="569850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9" y="295832"/>
            <a:ext cx="9135261" cy="1486753"/>
          </a:xfrm>
        </p:spPr>
        <p:txBody>
          <a:bodyPr>
            <a:normAutofit fontScale="90000"/>
          </a:bodyPr>
          <a:lstStyle/>
          <a:p>
            <a:r>
              <a:rPr lang="en-US" dirty="0" smtClean="0"/>
              <a:t>Obstacle: Confederate </a:t>
            </a:r>
            <a:r>
              <a:rPr lang="en-US" dirty="0"/>
              <a:t>Overestimation of Ability to Bully Europe with Cotton</a:t>
            </a:r>
            <a:br>
              <a:rPr lang="en-US" dirty="0"/>
            </a:br>
            <a:r>
              <a:rPr lang="en-US" dirty="0" smtClean="0"/>
              <a:t> </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Senator </a:t>
            </a:r>
            <a:r>
              <a:rPr lang="en-US" dirty="0"/>
              <a:t>James Hammond (SC) in 1858: if the South withheld cotton, “England would topple headlong and carry the whole civilized world with her, save the South. No, you dare not make war on cotton. No power on earth dared make war upon it. Cotton is King!”</a:t>
            </a:r>
          </a:p>
          <a:p>
            <a:r>
              <a:rPr lang="en-US" dirty="0"/>
              <a:t>Senator Louis </a:t>
            </a:r>
            <a:r>
              <a:rPr lang="en-US" dirty="0" err="1"/>
              <a:t>Wigfall</a:t>
            </a:r>
            <a:r>
              <a:rPr lang="en-US" dirty="0"/>
              <a:t> (TX) in Dec. 1860: “I say that cotton is King, that he waves his scepter not only over these thirty-three states, but over the island of Great Britain and over continental Europe.”</a:t>
            </a:r>
          </a:p>
          <a:p>
            <a:r>
              <a:rPr lang="en-US" i="1" dirty="0"/>
              <a:t>Richmond Whig</a:t>
            </a:r>
            <a:r>
              <a:rPr lang="en-US" dirty="0"/>
              <a:t>: Confederacy had “its hand on the mane of the British lion, and that beast, so formidable to all the rest of the world, must crouch at her bidding.</a:t>
            </a:r>
            <a:r>
              <a:rPr lang="en-US" dirty="0" smtClean="0"/>
              <a:t>”</a:t>
            </a:r>
          </a:p>
          <a:p>
            <a:r>
              <a:rPr lang="en-US" dirty="0" smtClean="0"/>
              <a:t>But in </a:t>
            </a:r>
            <a:r>
              <a:rPr lang="en-US" dirty="0"/>
              <a:t>1861, Both Europe and France had a two-year surplus of imported cotton – would not run out until late 1862 (estimate)</a:t>
            </a:r>
          </a:p>
          <a:p>
            <a:pPr lvl="2"/>
            <a:endParaRPr lang="en-US" dirty="0"/>
          </a:p>
          <a:p>
            <a:endParaRPr lang="en-US" dirty="0" smtClean="0"/>
          </a:p>
          <a:p>
            <a:endParaRPr lang="en-US" dirty="0"/>
          </a:p>
        </p:txBody>
      </p:sp>
    </p:spTree>
    <p:extLst>
      <p:ext uri="{BB962C8B-B14F-4D97-AF65-F5344CB8AC3E}">
        <p14:creationId xmlns:p14="http://schemas.microsoft.com/office/powerpoint/2010/main" val="2707859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Help from Europe: Confederate Obstacles</a:t>
            </a:r>
          </a:p>
        </p:txBody>
      </p:sp>
      <p:pic>
        <p:nvPicPr>
          <p:cNvPr id="5" name="Content Placeholder 4" descr="William_h_seward.jpg"/>
          <p:cNvPicPr>
            <a:picLocks noGrp="1" noChangeAspect="1"/>
          </p:cNvPicPr>
          <p:nvPr>
            <p:ph sz="half" idx="1"/>
          </p:nvPr>
        </p:nvPicPr>
        <p:blipFill>
          <a:blip r:embed="rId2">
            <a:extLst>
              <a:ext uri="{28A0092B-C50C-407E-A947-70E740481C1C}">
                <a14:useLocalDpi xmlns:a14="http://schemas.microsoft.com/office/drawing/2010/main" val="0"/>
              </a:ext>
            </a:extLst>
          </a:blip>
          <a:srcRect t="5863" b="5863"/>
          <a:stretch>
            <a:fillRect/>
          </a:stretch>
        </p:blipFill>
        <p:spPr/>
      </p:pic>
      <p:sp>
        <p:nvSpPr>
          <p:cNvPr id="4" name="Content Placeholder 3"/>
          <p:cNvSpPr>
            <a:spLocks noGrp="1"/>
          </p:cNvSpPr>
          <p:nvPr>
            <p:ph sz="half" idx="2"/>
          </p:nvPr>
        </p:nvSpPr>
        <p:spPr/>
        <p:txBody>
          <a:bodyPr>
            <a:normAutofit/>
          </a:bodyPr>
          <a:lstStyle/>
          <a:p>
            <a:r>
              <a:rPr lang="en-US" dirty="0" smtClean="0"/>
              <a:t>Secretary of State William H. Seward</a:t>
            </a:r>
          </a:p>
          <a:p>
            <a:pPr lvl="1"/>
            <a:r>
              <a:rPr lang="en-US" dirty="0" smtClean="0"/>
              <a:t>Repeatedly threatened war for simple recognition of the </a:t>
            </a:r>
          </a:p>
          <a:p>
            <a:pPr lvl="1"/>
            <a:r>
              <a:rPr lang="en-US" dirty="0" smtClean="0"/>
              <a:t>Neither Great Britain nor France relished a war with the Union</a:t>
            </a:r>
            <a:endParaRPr lang="en-US" dirty="0"/>
          </a:p>
        </p:txBody>
      </p:sp>
    </p:spTree>
    <p:extLst>
      <p:ext uri="{BB962C8B-B14F-4D97-AF65-F5344CB8AC3E}">
        <p14:creationId xmlns:p14="http://schemas.microsoft.com/office/powerpoint/2010/main" val="14725043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Confederate Pursuit of British Recognition</a:t>
            </a:r>
            <a:endParaRPr lang="en-US" dirty="0"/>
          </a:p>
        </p:txBody>
      </p:sp>
      <p:sp>
        <p:nvSpPr>
          <p:cNvPr id="3" name="Content Placeholder 2"/>
          <p:cNvSpPr>
            <a:spLocks noGrp="1"/>
          </p:cNvSpPr>
          <p:nvPr>
            <p:ph sz="half" idx="1"/>
          </p:nvPr>
        </p:nvSpPr>
        <p:spPr/>
        <p:txBody>
          <a:bodyPr/>
          <a:lstStyle/>
          <a:p>
            <a:r>
              <a:rPr lang="en-US" dirty="0" smtClean="0"/>
              <a:t>March 1861 – Confederacy appoints William L. Yancey to lead delegation to Europe</a:t>
            </a:r>
          </a:p>
          <a:p>
            <a:pPr lvl="1"/>
            <a:r>
              <a:rPr lang="en-US" dirty="0" smtClean="0"/>
              <a:t>To seek “friendly recognition” and treaties of “amity and commerce”</a:t>
            </a:r>
          </a:p>
          <a:p>
            <a:r>
              <a:rPr lang="en-US" dirty="0" smtClean="0"/>
              <a:t>One full month before Fort Sumter attack (April 1861)</a:t>
            </a:r>
            <a:endParaRPr lang="en-US" dirty="0"/>
          </a:p>
        </p:txBody>
      </p:sp>
      <p:pic>
        <p:nvPicPr>
          <p:cNvPr id="5" name="Content Placeholder 4" descr="WmLYancey.jpg"/>
          <p:cNvPicPr>
            <a:picLocks noGrp="1" noChangeAspect="1"/>
          </p:cNvPicPr>
          <p:nvPr>
            <p:ph sz="half" idx="2"/>
          </p:nvPr>
        </p:nvPicPr>
        <p:blipFill>
          <a:blip r:embed="rId2">
            <a:extLst>
              <a:ext uri="{28A0092B-C50C-407E-A947-70E740481C1C}">
                <a14:useLocalDpi xmlns:a14="http://schemas.microsoft.com/office/drawing/2010/main" val="0"/>
              </a:ext>
            </a:extLst>
          </a:blip>
          <a:srcRect l="-5490" r="-5490"/>
          <a:stretch>
            <a:fillRect/>
          </a:stretch>
        </p:blipFill>
        <p:spPr/>
      </p:pic>
    </p:spTree>
    <p:extLst>
      <p:ext uri="{BB962C8B-B14F-4D97-AF65-F5344CB8AC3E}">
        <p14:creationId xmlns:p14="http://schemas.microsoft.com/office/powerpoint/2010/main" val="525764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Union Engages Britain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May 1861 – Charles Francis Adams, Sr. (grandson of John) appointed to represent Union in London</a:t>
            </a:r>
          </a:p>
          <a:p>
            <a:r>
              <a:rPr lang="en-US" dirty="0" smtClean="0"/>
              <a:t>On the day of his arrival, Queen Victoria issued a formal proclamation of neutrality</a:t>
            </a:r>
          </a:p>
          <a:p>
            <a:pPr lvl="1"/>
            <a:r>
              <a:rPr lang="en-US" dirty="0" smtClean="0"/>
              <a:t>Elevated Confederacy to status of “belligerent” rather than domestic rebellion</a:t>
            </a:r>
          </a:p>
          <a:p>
            <a:r>
              <a:rPr lang="en-US" dirty="0" smtClean="0"/>
              <a:t>France declared neutrality in June</a:t>
            </a:r>
            <a:endParaRPr lang="en-US" dirty="0"/>
          </a:p>
        </p:txBody>
      </p:sp>
      <p:pic>
        <p:nvPicPr>
          <p:cNvPr id="5" name="Content Placeholder 4" descr="Charles_Francis_Adams_Sr_by_William_Morris_Hunt_1867.jpeg"/>
          <p:cNvPicPr>
            <a:picLocks noGrp="1" noChangeAspect="1"/>
          </p:cNvPicPr>
          <p:nvPr>
            <p:ph sz="half" idx="2"/>
          </p:nvPr>
        </p:nvPicPr>
        <p:blipFill>
          <a:blip r:embed="rId2">
            <a:extLst>
              <a:ext uri="{28A0092B-C50C-407E-A947-70E740481C1C}">
                <a14:useLocalDpi xmlns:a14="http://schemas.microsoft.com/office/drawing/2010/main" val="0"/>
              </a:ext>
            </a:extLst>
          </a:blip>
          <a:srcRect l="-31345" r="-31345"/>
          <a:stretch>
            <a:fillRect/>
          </a:stretch>
        </p:blipFill>
        <p:spPr/>
      </p:pic>
    </p:spTree>
    <p:extLst>
      <p:ext uri="{BB962C8B-B14F-4D97-AF65-F5344CB8AC3E}">
        <p14:creationId xmlns:p14="http://schemas.microsoft.com/office/powerpoint/2010/main" val="4103241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Battle of Bull Run (July 1861) – Near Disaster for Union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July 1861 - the most significant foreign threat to the U.S. since 1812</a:t>
            </a:r>
          </a:p>
          <a:p>
            <a:r>
              <a:rPr lang="en-US" dirty="0" smtClean="0"/>
              <a:t>Lord </a:t>
            </a:r>
            <a:r>
              <a:rPr lang="en-US" dirty="0" err="1" smtClean="0"/>
              <a:t>Palmerston</a:t>
            </a:r>
            <a:r>
              <a:rPr lang="en-US" dirty="0" smtClean="0"/>
              <a:t> – snidely refers to the Union retreat as the “Bull’s Run Races”</a:t>
            </a:r>
          </a:p>
          <a:p>
            <a:r>
              <a:rPr lang="en-US" dirty="0" smtClean="0"/>
              <a:t>Confederate Secret Agent James Bulloch suddenly was able to obtain British contracts for “commercial” ships</a:t>
            </a:r>
          </a:p>
          <a:p>
            <a:pPr lvl="1"/>
            <a:r>
              <a:rPr lang="en-US" dirty="0" smtClean="0"/>
              <a:t> legal as long as they weren’t outfitted for war in Britain</a:t>
            </a:r>
            <a:endParaRPr lang="en-US" dirty="0"/>
          </a:p>
        </p:txBody>
      </p:sp>
      <p:pic>
        <p:nvPicPr>
          <p:cNvPr id="6" name="Content Placeholder 5" descr="First_Battle_of_Bull_Run_Kurz_&amp;_Allison.jpg"/>
          <p:cNvPicPr>
            <a:picLocks noGrp="1" noChangeAspect="1"/>
          </p:cNvPicPr>
          <p:nvPr>
            <p:ph sz="half" idx="2"/>
          </p:nvPr>
        </p:nvPicPr>
        <p:blipFill>
          <a:blip r:embed="rId2">
            <a:extLst>
              <a:ext uri="{28A0092B-C50C-407E-A947-70E740481C1C}">
                <a14:useLocalDpi xmlns:a14="http://schemas.microsoft.com/office/drawing/2010/main" val="0"/>
              </a:ext>
            </a:extLst>
          </a:blip>
          <a:srcRect l="16449" r="16449"/>
          <a:stretch>
            <a:fillRect/>
          </a:stretch>
        </p:blipFill>
        <p:spPr/>
      </p:pic>
    </p:spTree>
    <p:extLst>
      <p:ext uri="{BB962C8B-B14F-4D97-AF65-F5344CB8AC3E}">
        <p14:creationId xmlns:p14="http://schemas.microsoft.com/office/powerpoint/2010/main" val="358931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Battle of Bull Run (July 1861) – Near Disaster for Union</a:t>
            </a:r>
          </a:p>
        </p:txBody>
      </p:sp>
      <p:sp>
        <p:nvSpPr>
          <p:cNvPr id="3" name="Content Placeholder 2"/>
          <p:cNvSpPr>
            <a:spLocks noGrp="1"/>
          </p:cNvSpPr>
          <p:nvPr>
            <p:ph idx="1"/>
          </p:nvPr>
        </p:nvSpPr>
        <p:spPr/>
        <p:txBody>
          <a:bodyPr>
            <a:normAutofit fontScale="92500" lnSpcReduction="20000"/>
          </a:bodyPr>
          <a:lstStyle/>
          <a:p>
            <a:r>
              <a:rPr lang="en-US" dirty="0" smtClean="0"/>
              <a:t>British Foreign Minister Lord Russell </a:t>
            </a:r>
            <a:r>
              <a:rPr lang="en-US" dirty="0"/>
              <a:t>found a loophole in international law – a neutral nation could legally intervene in an ongoing war to stave off “disaster and ruin” and/or if the neutral nation’s own welfare was threatened.</a:t>
            </a:r>
          </a:p>
          <a:p>
            <a:r>
              <a:rPr lang="en-US" dirty="0" smtClean="0"/>
              <a:t>In </a:t>
            </a:r>
            <a:r>
              <a:rPr lang="en-US" dirty="0" smtClean="0"/>
              <a:t>October 1861, British and French ministers met to discuss joint intervention in the Civil War</a:t>
            </a:r>
          </a:p>
          <a:p>
            <a:pPr lvl="1"/>
            <a:r>
              <a:rPr lang="en-US" dirty="0" smtClean="0"/>
              <a:t>Proposed that the two sides should recognize the Confederacy and then warn the Union not to interfere with Atlantic trade</a:t>
            </a:r>
          </a:p>
          <a:p>
            <a:pPr lvl="1"/>
            <a:r>
              <a:rPr lang="en-US" dirty="0" smtClean="0"/>
              <a:t>Both agreed that this would need to enforced with (at the least) naval force</a:t>
            </a:r>
          </a:p>
          <a:p>
            <a:pPr lvl="1"/>
            <a:r>
              <a:rPr lang="en-US" dirty="0" smtClean="0"/>
              <a:t>Due to the Union’s rebound from Bull Run, though, the time was not right – the Union had regained confidence and would not submit</a:t>
            </a:r>
            <a:endParaRPr lang="en-US" dirty="0"/>
          </a:p>
        </p:txBody>
      </p:sp>
    </p:spTree>
    <p:extLst>
      <p:ext uri="{BB962C8B-B14F-4D97-AF65-F5344CB8AC3E}">
        <p14:creationId xmlns:p14="http://schemas.microsoft.com/office/powerpoint/2010/main" val="2853441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295833"/>
            <a:ext cx="6305025" cy="1143000"/>
          </a:xfrm>
        </p:spPr>
        <p:txBody>
          <a:bodyPr>
            <a:normAutofit fontScale="90000"/>
          </a:bodyPr>
          <a:lstStyle/>
          <a:p>
            <a:r>
              <a:rPr lang="en-US" dirty="0"/>
              <a:t>The Battle of Bull Run (July 1861) – Near Disaster for Union</a:t>
            </a:r>
          </a:p>
        </p:txBody>
      </p:sp>
      <p:sp>
        <p:nvSpPr>
          <p:cNvPr id="3" name="Content Placeholder 2"/>
          <p:cNvSpPr>
            <a:spLocks noGrp="1"/>
          </p:cNvSpPr>
          <p:nvPr>
            <p:ph idx="1"/>
          </p:nvPr>
        </p:nvSpPr>
        <p:spPr/>
        <p:txBody>
          <a:bodyPr>
            <a:normAutofit lnSpcReduction="10000"/>
          </a:bodyPr>
          <a:lstStyle/>
          <a:p>
            <a:r>
              <a:rPr lang="en-US" dirty="0" err="1" smtClean="0"/>
              <a:t>Palmerston</a:t>
            </a:r>
            <a:r>
              <a:rPr lang="en-US" dirty="0" smtClean="0"/>
              <a:t> Letter, October 1861</a:t>
            </a:r>
          </a:p>
          <a:p>
            <a:pPr lvl="1"/>
            <a:r>
              <a:rPr lang="en-US" dirty="0" smtClean="0"/>
              <a:t>“This cotton question will most certainly assume a serious character by the beginning of next year; and if the American civil war has not by that time come to an end, I suspect that we shall be obliged either singly or </a:t>
            </a:r>
            <a:r>
              <a:rPr lang="en-US" dirty="0" err="1" smtClean="0"/>
              <a:t>conjoinly</a:t>
            </a:r>
            <a:r>
              <a:rPr lang="en-US" dirty="0" smtClean="0"/>
              <a:t> with France to tell the northerners that we cannot allow some millions of our people to perish to please the Northern States and that the blockade of the South must be so far relaxed as to [allow] cotton loaded ships to come out.”</a:t>
            </a:r>
          </a:p>
          <a:p>
            <a:pPr lvl="1"/>
            <a:r>
              <a:rPr lang="en-US" dirty="0" smtClean="0"/>
              <a:t>On the other hand, “A Rupture with the United States would at all times be evil.” The war’s battles “have as yet been to indecisive to warrant an acknowledgement of the Southern Union.”</a:t>
            </a:r>
            <a:endParaRPr lang="en-US" dirty="0"/>
          </a:p>
        </p:txBody>
      </p:sp>
      <p:pic>
        <p:nvPicPr>
          <p:cNvPr id="2" name="Picture 1" descr="Lord_Palmerston_18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617" y="94721"/>
            <a:ext cx="1593427" cy="2006835"/>
          </a:xfrm>
          <a:prstGeom prst="rect">
            <a:avLst/>
          </a:prstGeom>
        </p:spPr>
      </p:pic>
    </p:spTree>
    <p:extLst>
      <p:ext uri="{BB962C8B-B14F-4D97-AF65-F5344CB8AC3E}">
        <p14:creationId xmlns:p14="http://schemas.microsoft.com/office/powerpoint/2010/main" val="2601751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and Mexico after Bull Run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In late 1861, France invaded Mexico using the </a:t>
            </a:r>
            <a:r>
              <a:rPr lang="en-US" dirty="0" smtClean="0"/>
              <a:t>government’s </a:t>
            </a:r>
            <a:r>
              <a:rPr lang="en-US" dirty="0" smtClean="0"/>
              <a:t>suspension of debt payments as excuse</a:t>
            </a:r>
          </a:p>
          <a:p>
            <a:r>
              <a:rPr lang="en-US" dirty="0" smtClean="0"/>
              <a:t>Part of Napoleon III’s Grand American Strategy</a:t>
            </a:r>
          </a:p>
          <a:p>
            <a:pPr lvl="1"/>
            <a:r>
              <a:rPr lang="en-US" dirty="0" smtClean="0"/>
              <a:t>Install a sympathetic emperor in Mexico</a:t>
            </a:r>
          </a:p>
          <a:p>
            <a:pPr lvl="1"/>
            <a:r>
              <a:rPr lang="en-US" dirty="0" smtClean="0"/>
              <a:t>Recognize and support the Confederacy</a:t>
            </a:r>
          </a:p>
          <a:p>
            <a:pPr lvl="1"/>
            <a:r>
              <a:rPr lang="en-US" dirty="0" smtClean="0"/>
              <a:t>Build and control an isthmus canal and thus dominate trade with Asia</a:t>
            </a:r>
            <a:endParaRPr lang="en-US" dirty="0"/>
          </a:p>
        </p:txBody>
      </p:sp>
      <p:pic>
        <p:nvPicPr>
          <p:cNvPr id="5" name="Content Placeholder 4" descr="Napoleon-III-9420342-1-402.jpg"/>
          <p:cNvPicPr>
            <a:picLocks noGrp="1" noChangeAspect="1"/>
          </p:cNvPicPr>
          <p:nvPr>
            <p:ph sz="half" idx="2"/>
          </p:nvPr>
        </p:nvPicPr>
        <p:blipFill>
          <a:blip r:embed="rId2">
            <a:extLst>
              <a:ext uri="{28A0092B-C50C-407E-A947-70E740481C1C}">
                <a14:useLocalDpi xmlns:a14="http://schemas.microsoft.com/office/drawing/2010/main" val="0"/>
              </a:ext>
            </a:extLst>
          </a:blip>
          <a:srcRect l="3994" r="3994"/>
          <a:stretch>
            <a:fillRect/>
          </a:stretch>
        </p:blipFill>
        <p:spPr/>
      </p:pic>
    </p:spTree>
    <p:extLst>
      <p:ext uri="{BB962C8B-B14F-4D97-AF65-F5344CB8AC3E}">
        <p14:creationId xmlns:p14="http://schemas.microsoft.com/office/powerpoint/2010/main" val="1416910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Battle of Bull Run (July 1861) – Near Disaster for Union</a:t>
            </a:r>
          </a:p>
        </p:txBody>
      </p:sp>
      <p:sp>
        <p:nvSpPr>
          <p:cNvPr id="3" name="Content Placeholder 2"/>
          <p:cNvSpPr>
            <a:spLocks noGrp="1"/>
          </p:cNvSpPr>
          <p:nvPr>
            <p:ph idx="1"/>
          </p:nvPr>
        </p:nvSpPr>
        <p:spPr/>
        <p:txBody>
          <a:bodyPr>
            <a:normAutofit lnSpcReduction="10000"/>
          </a:bodyPr>
          <a:lstStyle/>
          <a:p>
            <a:r>
              <a:rPr lang="en-US" dirty="0" smtClean="0"/>
              <a:t>All of the elements were present for European intervention except a decisive show of Confederate strength and competence after the Battle of Bull Run</a:t>
            </a:r>
          </a:p>
          <a:p>
            <a:r>
              <a:rPr lang="en-US" dirty="0" smtClean="0"/>
              <a:t>But the Union responded with several victories, in particular Fort </a:t>
            </a:r>
            <a:r>
              <a:rPr lang="en-US" dirty="0" err="1" smtClean="0"/>
              <a:t>Donelson</a:t>
            </a:r>
            <a:r>
              <a:rPr lang="en-US" dirty="0" smtClean="0"/>
              <a:t> (Feb. 1862) and the capture of New Orleans (April 1862)</a:t>
            </a:r>
          </a:p>
          <a:p>
            <a:r>
              <a:rPr lang="en-US" dirty="0" smtClean="0"/>
              <a:t>These victories discouraged talk of European intervention</a:t>
            </a:r>
          </a:p>
          <a:p>
            <a:r>
              <a:rPr lang="en-US" dirty="0" smtClean="0"/>
              <a:t>Nonetheless, assumption of Southern victory continued, and a string of Confederate military success could have (would have?) brought European intervention</a:t>
            </a:r>
            <a:r>
              <a:rPr lang="en-US" dirty="0"/>
              <a:t>	</a:t>
            </a:r>
          </a:p>
        </p:txBody>
      </p:sp>
    </p:spTree>
    <p:extLst>
      <p:ext uri="{BB962C8B-B14F-4D97-AF65-F5344CB8AC3E}">
        <p14:creationId xmlns:p14="http://schemas.microsoft.com/office/powerpoint/2010/main" val="2934508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a:t>
            </a:r>
            <a:r>
              <a:rPr lang="en-US" i="1" dirty="0" smtClean="0"/>
              <a:t>Morning Herald </a:t>
            </a:r>
            <a:r>
              <a:rPr lang="en-US" dirty="0" smtClean="0"/>
              <a:t>(9-16-1862)</a:t>
            </a:r>
            <a:endParaRPr lang="en-US" dirty="0"/>
          </a:p>
        </p:txBody>
      </p:sp>
      <p:sp>
        <p:nvSpPr>
          <p:cNvPr id="3" name="Content Placeholder 2"/>
          <p:cNvSpPr>
            <a:spLocks noGrp="1"/>
          </p:cNvSpPr>
          <p:nvPr>
            <p:ph sz="half" idx="1"/>
          </p:nvPr>
        </p:nvSpPr>
        <p:spPr>
          <a:xfrm>
            <a:off x="477738" y="1981201"/>
            <a:ext cx="4253022" cy="3975100"/>
          </a:xfrm>
        </p:spPr>
        <p:txBody>
          <a:bodyPr>
            <a:normAutofit fontScale="92500"/>
          </a:bodyPr>
          <a:lstStyle/>
          <a:p>
            <a:r>
              <a:rPr lang="en-US" dirty="0" smtClean="0"/>
              <a:t>“Let us do something as we are Christian men. Be it arbitration, intervention, diplomatic action, recognition of the South, remonstrance with the North, friendly interference or forcible pressure of some sort . . </a:t>
            </a:r>
            <a:r>
              <a:rPr lang="en-US" b="1" dirty="0" smtClean="0"/>
              <a:t>.          </a:t>
            </a:r>
            <a:r>
              <a:rPr lang="en-US" sz="4000" b="1" dirty="0" smtClean="0"/>
              <a:t>Let us do something to stop this carnage.” </a:t>
            </a:r>
            <a:endParaRPr lang="en-US" sz="4000" b="1" dirty="0"/>
          </a:p>
        </p:txBody>
      </p:sp>
      <p:pic>
        <p:nvPicPr>
          <p:cNvPr id="5" name="Content Placeholder 4" descr="Second_Battle_of_Bull_Run.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074" t="6686" r="4744" b="14982"/>
          <a:stretch/>
        </p:blipFill>
        <p:spPr>
          <a:xfrm>
            <a:off x="4893890" y="2469987"/>
            <a:ext cx="3763634" cy="2388430"/>
          </a:xfrm>
        </p:spPr>
      </p:pic>
    </p:spTree>
    <p:extLst>
      <p:ext uri="{BB962C8B-B14F-4D97-AF65-F5344CB8AC3E}">
        <p14:creationId xmlns:p14="http://schemas.microsoft.com/office/powerpoint/2010/main" val="35518285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36104" y="2653553"/>
            <a:ext cx="7131157" cy="1472184"/>
          </a:xfrm>
        </p:spPr>
        <p:txBody>
          <a:bodyPr>
            <a:normAutofit fontScale="90000"/>
          </a:bodyPr>
          <a:lstStyle/>
          <a:p>
            <a:r>
              <a:rPr lang="en-US" dirty="0"/>
              <a:t>The Emancipation Proclamation and European Intervention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2112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Emancipation Proclamation and European Intervention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Fear of Foreign Intervention was one of several motives for Lincoln’s increasing focus on slavery</a:t>
            </a:r>
          </a:p>
          <a:p>
            <a:pPr marL="342900" lvl="1" indent="-342900">
              <a:spcBef>
                <a:spcPts val="2000"/>
              </a:spcBef>
            </a:pPr>
            <a:r>
              <a:rPr lang="en-US" dirty="0" smtClean="0"/>
              <a:t>Lincoln to Seward, January 1862: </a:t>
            </a:r>
            <a:r>
              <a:rPr lang="en-US" dirty="0"/>
              <a:t>“You may be right. Probably you are. I have been thinking so myself. I cannot imagine that any European power would dare to recognize and aid the Southern Confederacy if it became clear that the Confederacy stands for slavery and the Union for slavery.</a:t>
            </a:r>
            <a:r>
              <a:rPr lang="en-US" dirty="0" smtClean="0"/>
              <a:t>”</a:t>
            </a:r>
          </a:p>
          <a:p>
            <a:pPr marL="342900" lvl="1" indent="-342900">
              <a:spcBef>
                <a:spcPts val="2000"/>
              </a:spcBef>
            </a:pPr>
            <a:r>
              <a:rPr lang="en-US" dirty="0" smtClean="0"/>
              <a:t>Lincoln Administration did not fully understand Europe’s position on slavery</a:t>
            </a:r>
          </a:p>
          <a:p>
            <a:pPr marL="692150" lvl="2" indent="-342900">
              <a:spcBef>
                <a:spcPts val="2000"/>
              </a:spcBef>
            </a:pPr>
            <a:r>
              <a:rPr lang="en-US" dirty="0" smtClean="0"/>
              <a:t>Slavery not a factor for either Great Britain or France</a:t>
            </a:r>
          </a:p>
          <a:p>
            <a:pPr marL="692150" lvl="2" indent="-342900">
              <a:spcBef>
                <a:spcPts val="2000"/>
              </a:spcBef>
            </a:pPr>
            <a:r>
              <a:rPr lang="en-US" dirty="0" smtClean="0"/>
              <a:t>In fact, Great Britain’s cabinet meetings show great fear of an inevitable “race war” that would follow Lincoln’s reckless policies.</a:t>
            </a:r>
          </a:p>
          <a:p>
            <a:pPr marL="692150" lvl="2" indent="-342900">
              <a:spcBef>
                <a:spcPts val="2000"/>
              </a:spcBef>
            </a:pPr>
            <a:endParaRPr lang="en-US" dirty="0"/>
          </a:p>
          <a:p>
            <a:endParaRPr lang="en-US" dirty="0"/>
          </a:p>
        </p:txBody>
      </p:sp>
    </p:spTree>
    <p:extLst>
      <p:ext uri="{BB962C8B-B14F-4D97-AF65-F5344CB8AC3E}">
        <p14:creationId xmlns:p14="http://schemas.microsoft.com/office/powerpoint/2010/main" val="2774005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stcardM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254" y="1569080"/>
            <a:ext cx="6513219" cy="4907920"/>
          </a:xfrm>
          <a:prstGeom prst="rect">
            <a:avLst/>
          </a:prstGeom>
        </p:spPr>
      </p:pic>
      <p:sp>
        <p:nvSpPr>
          <p:cNvPr id="2" name="Title 1"/>
          <p:cNvSpPr>
            <a:spLocks noGrp="1"/>
          </p:cNvSpPr>
          <p:nvPr>
            <p:ph type="title"/>
          </p:nvPr>
        </p:nvSpPr>
        <p:spPr/>
        <p:txBody>
          <a:bodyPr/>
          <a:lstStyle/>
          <a:p>
            <a:r>
              <a:rPr lang="en-US" i="1" dirty="0" smtClean="0"/>
              <a:t>Punch</a:t>
            </a:r>
            <a:r>
              <a:rPr lang="en-US" dirty="0" smtClean="0"/>
              <a:t> magazine, Oct. 18, 1862</a:t>
            </a:r>
            <a:endParaRPr lang="en-US" i="1" dirty="0"/>
          </a:p>
        </p:txBody>
      </p:sp>
    </p:spTree>
    <p:extLst>
      <p:ext uri="{BB962C8B-B14F-4D97-AF65-F5344CB8AC3E}">
        <p14:creationId xmlns:p14="http://schemas.microsoft.com/office/powerpoint/2010/main" val="29853014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stcardM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11" y="181563"/>
            <a:ext cx="8354569" cy="6295437"/>
          </a:xfrm>
          <a:prstGeom prst="rect">
            <a:avLst/>
          </a:prstGeom>
        </p:spPr>
      </p:pic>
    </p:spTree>
    <p:extLst>
      <p:ext uri="{BB962C8B-B14F-4D97-AF65-F5344CB8AC3E}">
        <p14:creationId xmlns:p14="http://schemas.microsoft.com/office/powerpoint/2010/main" val="30716757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Document Exercise</a:t>
            </a:r>
            <a:endParaRPr lang="en-US" dirty="0"/>
          </a:p>
        </p:txBody>
      </p:sp>
      <p:sp>
        <p:nvSpPr>
          <p:cNvPr id="3" name="Content Placeholder 2"/>
          <p:cNvSpPr>
            <a:spLocks noGrp="1"/>
          </p:cNvSpPr>
          <p:nvPr>
            <p:ph idx="1"/>
          </p:nvPr>
        </p:nvSpPr>
        <p:spPr/>
        <p:txBody>
          <a:bodyPr/>
          <a:lstStyle/>
          <a:p>
            <a:r>
              <a:rPr lang="en-US" dirty="0" smtClean="0"/>
              <a:t>Examine the editorial in the London </a:t>
            </a:r>
            <a:r>
              <a:rPr lang="en-US" i="1" dirty="0" smtClean="0"/>
              <a:t>Evening Herald</a:t>
            </a:r>
            <a:endParaRPr lang="en-US" dirty="0" smtClean="0"/>
          </a:p>
          <a:p>
            <a:pPr lvl="1"/>
            <a:r>
              <a:rPr lang="en-US" dirty="0" smtClean="0"/>
              <a:t>What motives does it ascribe to the Lincoln Administration?</a:t>
            </a:r>
          </a:p>
          <a:p>
            <a:pPr lvl="1"/>
            <a:r>
              <a:rPr lang="en-US" dirty="0" smtClean="0"/>
              <a:t>What does the article reveal about British thoughts about race?</a:t>
            </a:r>
          </a:p>
          <a:p>
            <a:pPr lvl="1"/>
            <a:r>
              <a:rPr lang="en-US" dirty="0" smtClean="0"/>
              <a:t>What does the tone of the article reveal about British opinion of Abraham Lincoln?</a:t>
            </a:r>
            <a:endParaRPr lang="en-US" dirty="0"/>
          </a:p>
        </p:txBody>
      </p:sp>
    </p:spTree>
    <p:extLst>
      <p:ext uri="{BB962C8B-B14F-4D97-AF65-F5344CB8AC3E}">
        <p14:creationId xmlns:p14="http://schemas.microsoft.com/office/powerpoint/2010/main" val="23138987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Emancipation Proclamation in Britain</a:t>
            </a:r>
            <a:endParaRPr lang="en-US" dirty="0"/>
          </a:p>
        </p:txBody>
      </p:sp>
      <p:sp>
        <p:nvSpPr>
          <p:cNvPr id="3" name="Content Placeholder 2"/>
          <p:cNvSpPr>
            <a:spLocks noGrp="1"/>
          </p:cNvSpPr>
          <p:nvPr>
            <p:ph sz="half" idx="1"/>
          </p:nvPr>
        </p:nvSpPr>
        <p:spPr/>
        <p:txBody>
          <a:bodyPr/>
          <a:lstStyle/>
          <a:p>
            <a:r>
              <a:rPr lang="en-US" dirty="0" smtClean="0"/>
              <a:t>Opinion softened over the next year as the anticipated slave rebellion/race war did not occur</a:t>
            </a:r>
          </a:p>
          <a:p>
            <a:r>
              <a:rPr lang="en-US" dirty="0" smtClean="0"/>
              <a:t>August, 1863 – Jefferson Davis removed envoys from Britain and moved them to Paris, essentially giving up on British assistance</a:t>
            </a:r>
            <a:endParaRPr lang="en-US" dirty="0"/>
          </a:p>
        </p:txBody>
      </p:sp>
      <p:pic>
        <p:nvPicPr>
          <p:cNvPr id="5" name="Content Placeholder 4" descr="emancipation_01.jpg"/>
          <p:cNvPicPr>
            <a:picLocks noGrp="1" noChangeAspect="1"/>
          </p:cNvPicPr>
          <p:nvPr>
            <p:ph sz="half" idx="2"/>
          </p:nvPr>
        </p:nvPicPr>
        <p:blipFill>
          <a:blip r:embed="rId2">
            <a:extLst>
              <a:ext uri="{28A0092B-C50C-407E-A947-70E740481C1C}">
                <a14:useLocalDpi xmlns:a14="http://schemas.microsoft.com/office/drawing/2010/main" val="0"/>
              </a:ext>
            </a:extLst>
          </a:blip>
          <a:srcRect t="15239" b="15239"/>
          <a:stretch>
            <a:fillRect/>
          </a:stretch>
        </p:blipFill>
        <p:spPr/>
      </p:pic>
    </p:spTree>
    <p:extLst>
      <p:ext uri="{BB962C8B-B14F-4D97-AF65-F5344CB8AC3E}">
        <p14:creationId xmlns:p14="http://schemas.microsoft.com/office/powerpoint/2010/main" val="38389924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France and Recognition of Confederacy, 1863-64</a:t>
            </a:r>
            <a:endParaRPr lang="en-US" dirty="0"/>
          </a:p>
        </p:txBody>
      </p:sp>
      <p:sp>
        <p:nvSpPr>
          <p:cNvPr id="3" name="Content Placeholder 2"/>
          <p:cNvSpPr>
            <a:spLocks noGrp="1"/>
          </p:cNvSpPr>
          <p:nvPr>
            <p:ph idx="1"/>
          </p:nvPr>
        </p:nvSpPr>
        <p:spPr/>
        <p:txBody>
          <a:bodyPr>
            <a:normAutofit lnSpcReduction="10000"/>
          </a:bodyPr>
          <a:lstStyle/>
          <a:p>
            <a:r>
              <a:rPr lang="en-US" dirty="0" smtClean="0"/>
              <a:t>Late 1862, France emerged as the most likely to intervene</a:t>
            </a:r>
          </a:p>
          <a:p>
            <a:pPr lvl="1"/>
            <a:r>
              <a:rPr lang="en-US" dirty="0"/>
              <a:t> </a:t>
            </a:r>
            <a:r>
              <a:rPr lang="en-US" dirty="0" smtClean="0"/>
              <a:t>A confidential agent reported to Davis that French intervention was almost certain</a:t>
            </a:r>
          </a:p>
          <a:p>
            <a:r>
              <a:rPr lang="en-US" dirty="0" smtClean="0"/>
              <a:t>Napoleon III met with Confederate envoy to propose</a:t>
            </a:r>
          </a:p>
          <a:p>
            <a:pPr lvl="1"/>
            <a:r>
              <a:rPr lang="en-US" dirty="0" smtClean="0"/>
              <a:t>Six-month </a:t>
            </a:r>
            <a:r>
              <a:rPr lang="en-US" dirty="0" smtClean="0"/>
              <a:t>Armistice</a:t>
            </a:r>
            <a:endParaRPr lang="en-US" dirty="0" smtClean="0"/>
          </a:p>
          <a:p>
            <a:pPr lvl="2"/>
            <a:r>
              <a:rPr lang="en-US" dirty="0" smtClean="0"/>
              <a:t>If Union declined, he suggested “more active intervention”</a:t>
            </a:r>
          </a:p>
          <a:p>
            <a:pPr lvl="1"/>
            <a:r>
              <a:rPr lang="en-US" dirty="0" smtClean="0"/>
              <a:t>Ports opened during </a:t>
            </a:r>
            <a:r>
              <a:rPr lang="en-US" dirty="0" smtClean="0"/>
              <a:t>Armistice</a:t>
            </a:r>
            <a:endParaRPr lang="en-US" dirty="0" smtClean="0"/>
          </a:p>
          <a:p>
            <a:pPr lvl="1"/>
            <a:r>
              <a:rPr lang="en-US" dirty="0" smtClean="0"/>
              <a:t>Building ships for Confederates in France</a:t>
            </a:r>
          </a:p>
          <a:p>
            <a:r>
              <a:rPr lang="en-US" dirty="0" smtClean="0"/>
              <a:t>January 1863, Confederate victory at </a:t>
            </a:r>
            <a:r>
              <a:rPr lang="en-US" dirty="0" smtClean="0"/>
              <a:t>Fredericksburg </a:t>
            </a:r>
            <a:r>
              <a:rPr lang="en-US" dirty="0" smtClean="0"/>
              <a:t>further encouraged France</a:t>
            </a:r>
          </a:p>
        </p:txBody>
      </p:sp>
    </p:spTree>
    <p:extLst>
      <p:ext uri="{BB962C8B-B14F-4D97-AF65-F5344CB8AC3E}">
        <p14:creationId xmlns:p14="http://schemas.microsoft.com/office/powerpoint/2010/main" val="369606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Once Again, Union Victories Discourage Intervention</a:t>
            </a:r>
            <a:endParaRPr lang="en-US" dirty="0"/>
          </a:p>
        </p:txBody>
      </p:sp>
      <p:sp>
        <p:nvSpPr>
          <p:cNvPr id="3" name="Content Placeholder 2"/>
          <p:cNvSpPr>
            <a:spLocks noGrp="1"/>
          </p:cNvSpPr>
          <p:nvPr>
            <p:ph idx="1"/>
          </p:nvPr>
        </p:nvSpPr>
        <p:spPr/>
        <p:txBody>
          <a:bodyPr/>
          <a:lstStyle/>
          <a:p>
            <a:r>
              <a:rPr lang="en-US" dirty="0"/>
              <a:t>Union wins in Gettysburg and Vicksburg </a:t>
            </a:r>
            <a:r>
              <a:rPr lang="en-US" dirty="0" smtClean="0"/>
              <a:t>(July 1863) cooled </a:t>
            </a:r>
            <a:r>
              <a:rPr lang="en-US" dirty="0"/>
              <a:t>French interest</a:t>
            </a:r>
          </a:p>
          <a:p>
            <a:r>
              <a:rPr lang="en-US" dirty="0"/>
              <a:t>By March 1864, Napoleon III Administration stopped talking to Confederate envoys</a:t>
            </a:r>
          </a:p>
          <a:p>
            <a:pPr lvl="1"/>
            <a:r>
              <a:rPr lang="en-US" dirty="0"/>
              <a:t>Ships </a:t>
            </a:r>
            <a:r>
              <a:rPr lang="en-US" dirty="0" smtClean="0"/>
              <a:t>built for Confederates were </a:t>
            </a:r>
            <a:r>
              <a:rPr lang="en-US" dirty="0"/>
              <a:t>sold elsewhere</a:t>
            </a:r>
          </a:p>
          <a:p>
            <a:r>
              <a:rPr lang="en-US" dirty="0"/>
              <a:t>Early 1865, Louisiana Congressman Duncan Kenner to Britain and France with instructions to offer emancipation of slaves in return for recognition</a:t>
            </a:r>
          </a:p>
          <a:p>
            <a:pPr lvl="1"/>
            <a:r>
              <a:rPr lang="en-US" dirty="0"/>
              <a:t>Rebuffed everywhere</a:t>
            </a:r>
          </a:p>
          <a:p>
            <a:endParaRPr lang="en-US" dirty="0"/>
          </a:p>
        </p:txBody>
      </p:sp>
    </p:spTree>
    <p:extLst>
      <p:ext uri="{BB962C8B-B14F-4D97-AF65-F5344CB8AC3E}">
        <p14:creationId xmlns:p14="http://schemas.microsoft.com/office/powerpoint/2010/main" val="2610165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the Confederacy fail to win recognition?</a:t>
            </a:r>
            <a:endParaRPr lang="en-US" dirty="0"/>
          </a:p>
        </p:txBody>
      </p:sp>
      <p:sp>
        <p:nvSpPr>
          <p:cNvPr id="5" name="Content Placeholder 4"/>
          <p:cNvSpPr>
            <a:spLocks noGrp="1"/>
          </p:cNvSpPr>
          <p:nvPr>
            <p:ph idx="1"/>
          </p:nvPr>
        </p:nvSpPr>
        <p:spPr/>
        <p:txBody>
          <a:bodyPr>
            <a:normAutofit fontScale="77500" lnSpcReduction="20000"/>
          </a:bodyPr>
          <a:lstStyle/>
          <a:p>
            <a:r>
              <a:rPr lang="en-US" dirty="0"/>
              <a:t>Davis was a poor </a:t>
            </a:r>
            <a:r>
              <a:rPr lang="en-US" dirty="0" smtClean="0"/>
              <a:t>diplomat </a:t>
            </a:r>
            <a:endParaRPr lang="en-US" dirty="0"/>
          </a:p>
          <a:p>
            <a:r>
              <a:rPr lang="en-US" dirty="0" smtClean="0"/>
              <a:t>Lincoln’s </a:t>
            </a:r>
            <a:r>
              <a:rPr lang="en-US" dirty="0"/>
              <a:t>flexibility and </a:t>
            </a:r>
            <a:r>
              <a:rPr lang="en-US" dirty="0" smtClean="0"/>
              <a:t>ability </a:t>
            </a:r>
            <a:r>
              <a:rPr lang="en-US" dirty="0"/>
              <a:t>to make meaningful public </a:t>
            </a:r>
            <a:r>
              <a:rPr lang="en-US" dirty="0" smtClean="0"/>
              <a:t>pronouncements</a:t>
            </a:r>
            <a:endParaRPr lang="en-US" dirty="0"/>
          </a:p>
          <a:p>
            <a:r>
              <a:rPr lang="en-US" dirty="0" smtClean="0"/>
              <a:t>Overestimated importance of Cotton (and ability to control flow of cotton)</a:t>
            </a:r>
          </a:p>
          <a:p>
            <a:r>
              <a:rPr lang="en-US" dirty="0" smtClean="0"/>
              <a:t>Russia </a:t>
            </a:r>
            <a:r>
              <a:rPr lang="en-US" dirty="0"/>
              <a:t>was consistently pro-Union and would not join any Anglo-French intervention</a:t>
            </a:r>
          </a:p>
          <a:p>
            <a:r>
              <a:rPr lang="en-US" dirty="0"/>
              <a:t>The great majority of French and British workers did not support the Confederacy because of the slavery issue</a:t>
            </a:r>
          </a:p>
          <a:p>
            <a:r>
              <a:rPr lang="en-US" dirty="0"/>
              <a:t>Seward’s repeated threats of war deterred intervention	</a:t>
            </a:r>
          </a:p>
          <a:p>
            <a:pPr lvl="0"/>
            <a:r>
              <a:rPr lang="en-US" dirty="0"/>
              <a:t>The risks of war with the Union were always greater than what Europe stood to gain from </a:t>
            </a:r>
            <a:r>
              <a:rPr lang="en-US" dirty="0" smtClean="0"/>
              <a:t>intervention</a:t>
            </a:r>
            <a:endParaRPr lang="en-US" dirty="0"/>
          </a:p>
        </p:txBody>
      </p:sp>
    </p:spTree>
    <p:extLst>
      <p:ext uri="{BB962C8B-B14F-4D97-AF65-F5344CB8AC3E}">
        <p14:creationId xmlns:p14="http://schemas.microsoft.com/office/powerpoint/2010/main" val="2291320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Imperialism and the Dawn of the American Century</a:t>
            </a:r>
            <a:endParaRPr lang="en-US" dirty="0"/>
          </a:p>
        </p:txBody>
      </p:sp>
    </p:spTree>
    <p:extLst>
      <p:ext uri="{BB962C8B-B14F-4D97-AF65-F5344CB8AC3E}">
        <p14:creationId xmlns:p14="http://schemas.microsoft.com/office/powerpoint/2010/main" val="16174833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Union and Confederacy Seek European Assistance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Union sought loans to assist with war costs</a:t>
            </a:r>
          </a:p>
          <a:p>
            <a:r>
              <a:rPr lang="en-US" dirty="0" smtClean="0"/>
              <a:t>The Confederacy sought</a:t>
            </a:r>
          </a:p>
          <a:p>
            <a:pPr lvl="1"/>
            <a:r>
              <a:rPr lang="en-US" dirty="0" smtClean="0"/>
              <a:t>Simple recognition as a nation</a:t>
            </a:r>
          </a:p>
          <a:p>
            <a:pPr lvl="1"/>
            <a:r>
              <a:rPr lang="en-US" dirty="0" smtClean="0"/>
              <a:t>Loans</a:t>
            </a:r>
          </a:p>
          <a:p>
            <a:pPr lvl="1"/>
            <a:r>
              <a:rPr lang="en-US" dirty="0" smtClean="0"/>
              <a:t>War Ships</a:t>
            </a:r>
          </a:p>
          <a:p>
            <a:r>
              <a:rPr lang="en-US" dirty="0" smtClean="0"/>
              <a:t>Union’s </a:t>
            </a:r>
            <a:r>
              <a:rPr lang="en-US" dirty="0"/>
              <a:t>Most Important Diplomatic Task: Prevent Recognition of the Confederacy</a:t>
            </a:r>
          </a:p>
          <a:p>
            <a:pPr lvl="1"/>
            <a:endParaRPr lang="en-US" dirty="0"/>
          </a:p>
        </p:txBody>
      </p:sp>
      <p:pic>
        <p:nvPicPr>
          <p:cNvPr id="5" name="Content Placeholder 4" descr="Untitled.png"/>
          <p:cNvPicPr>
            <a:picLocks noGrp="1" noChangeAspect="1"/>
          </p:cNvPicPr>
          <p:nvPr>
            <p:ph sz="half" idx="2"/>
          </p:nvPr>
        </p:nvPicPr>
        <p:blipFill>
          <a:blip r:embed="rId2">
            <a:extLst>
              <a:ext uri="{28A0092B-C50C-407E-A947-70E740481C1C}">
                <a14:useLocalDpi xmlns:a14="http://schemas.microsoft.com/office/drawing/2010/main" val="0"/>
              </a:ext>
            </a:extLst>
          </a:blip>
          <a:srcRect l="20865" r="20865"/>
          <a:stretch>
            <a:fillRect/>
          </a:stretch>
        </p:blipFill>
        <p:spPr/>
      </p:pic>
    </p:spTree>
    <p:extLst>
      <p:ext uri="{BB962C8B-B14F-4D97-AF65-F5344CB8AC3E}">
        <p14:creationId xmlns:p14="http://schemas.microsoft.com/office/powerpoint/2010/main" val="2948180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Frederick Douglass Goes to Haiti</a:t>
            </a:r>
            <a:endParaRPr lang="en-US" dirty="0"/>
          </a:p>
        </p:txBody>
      </p:sp>
      <p:sp>
        <p:nvSpPr>
          <p:cNvPr id="5" name="Content Placeholder 4"/>
          <p:cNvSpPr>
            <a:spLocks noGrp="1"/>
          </p:cNvSpPr>
          <p:nvPr>
            <p:ph sz="half" idx="1"/>
          </p:nvPr>
        </p:nvSpPr>
        <p:spPr/>
        <p:txBody>
          <a:bodyPr/>
          <a:lstStyle/>
          <a:p>
            <a:r>
              <a:rPr lang="en-US" dirty="0" smtClean="0"/>
              <a:t>1889 – Douglass appointed as minister to Haiti</a:t>
            </a:r>
          </a:p>
          <a:p>
            <a:r>
              <a:rPr lang="en-US" dirty="0" smtClean="0"/>
              <a:t>Asked to negotiate with Haiti’s unstable government for a naval base on Haiti</a:t>
            </a:r>
          </a:p>
          <a:p>
            <a:r>
              <a:rPr lang="en-US" dirty="0" smtClean="0"/>
              <a:t>Why Douglass?</a:t>
            </a:r>
          </a:p>
          <a:p>
            <a:pPr lvl="1"/>
            <a:r>
              <a:rPr lang="en-US" dirty="0" smtClean="0"/>
              <a:t>An ardent expansionist</a:t>
            </a:r>
            <a:endParaRPr lang="en-US" dirty="0"/>
          </a:p>
        </p:txBody>
      </p:sp>
      <p:pic>
        <p:nvPicPr>
          <p:cNvPr id="2" name="Content Placeholder 1" descr="Frederick-Douglass-9278324-1-402.jpg"/>
          <p:cNvPicPr>
            <a:picLocks noGrp="1" noChangeAspect="1"/>
          </p:cNvPicPr>
          <p:nvPr>
            <p:ph sz="half" idx="2"/>
          </p:nvPr>
        </p:nvPicPr>
        <p:blipFill>
          <a:blip r:embed="rId2">
            <a:extLst>
              <a:ext uri="{28A0092B-C50C-407E-A947-70E740481C1C}">
                <a14:useLocalDpi xmlns:a14="http://schemas.microsoft.com/office/drawing/2010/main" val="0"/>
              </a:ext>
            </a:extLst>
          </a:blip>
          <a:srcRect l="3994" r="3994"/>
          <a:stretch>
            <a:fillRect/>
          </a:stretch>
        </p:blipFill>
        <p:spPr/>
      </p:pic>
    </p:spTree>
    <p:extLst>
      <p:ext uri="{BB962C8B-B14F-4D97-AF65-F5344CB8AC3E}">
        <p14:creationId xmlns:p14="http://schemas.microsoft.com/office/powerpoint/2010/main" val="3210485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Frederick Douglass on Santo Domingo</a:t>
            </a:r>
            <a:endParaRPr lang="en-US" dirty="0"/>
          </a:p>
        </p:txBody>
      </p:sp>
      <p:sp>
        <p:nvSpPr>
          <p:cNvPr id="6" name="Content Placeholder 5"/>
          <p:cNvSpPr>
            <a:spLocks noGrp="1"/>
          </p:cNvSpPr>
          <p:nvPr>
            <p:ph sz="half" idx="1"/>
          </p:nvPr>
        </p:nvSpPr>
        <p:spPr/>
        <p:txBody>
          <a:bodyPr/>
          <a:lstStyle/>
          <a:p>
            <a:r>
              <a:rPr lang="en-US" dirty="0" smtClean="0"/>
              <a:t>“The United States needs land just as [much as] any despotic government . . . Nations must be able to exist either by love or fear and Santo Domingo can win neither love nor fear . . . Small and weak nations are plainly out of joint with our times and are going out of fashion”</a:t>
            </a:r>
            <a:endParaRPr lang="en-US" dirty="0"/>
          </a:p>
        </p:txBody>
      </p:sp>
      <p:pic>
        <p:nvPicPr>
          <p:cNvPr id="8" name="Content Placeholder 7" descr="dougl503.jpg"/>
          <p:cNvPicPr>
            <a:picLocks noGrp="1" noChangeAspect="1"/>
          </p:cNvPicPr>
          <p:nvPr>
            <p:ph sz="half" idx="2"/>
          </p:nvPr>
        </p:nvPicPr>
        <p:blipFill>
          <a:blip r:embed="rId2">
            <a:extLst>
              <a:ext uri="{28A0092B-C50C-407E-A947-70E740481C1C}">
                <a14:useLocalDpi xmlns:a14="http://schemas.microsoft.com/office/drawing/2010/main" val="0"/>
              </a:ext>
            </a:extLst>
          </a:blip>
          <a:srcRect t="19307" b="19307"/>
          <a:stretch>
            <a:fillRect/>
          </a:stretch>
        </p:blipFill>
        <p:spPr>
          <a:xfrm>
            <a:off x="4705350" y="1981200"/>
            <a:ext cx="3657600" cy="3975100"/>
          </a:xfrm>
        </p:spPr>
      </p:pic>
    </p:spTree>
    <p:extLst>
      <p:ext uri="{BB962C8B-B14F-4D97-AF65-F5344CB8AC3E}">
        <p14:creationId xmlns:p14="http://schemas.microsoft.com/office/powerpoint/2010/main" val="22907784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in Haiti, 1889</a:t>
            </a:r>
            <a:endParaRPr lang="en-US" dirty="0"/>
          </a:p>
        </p:txBody>
      </p:sp>
      <p:sp>
        <p:nvSpPr>
          <p:cNvPr id="3" name="Content Placeholder 2"/>
          <p:cNvSpPr>
            <a:spLocks noGrp="1"/>
          </p:cNvSpPr>
          <p:nvPr>
            <p:ph sz="half" idx="1"/>
          </p:nvPr>
        </p:nvSpPr>
        <p:spPr/>
        <p:txBody>
          <a:bodyPr>
            <a:normAutofit fontScale="92500"/>
          </a:bodyPr>
          <a:lstStyle/>
          <a:p>
            <a:r>
              <a:rPr lang="en-US" dirty="0" smtClean="0"/>
              <a:t>A War between two </a:t>
            </a:r>
            <a:r>
              <a:rPr lang="en-US" dirty="0" smtClean="0"/>
              <a:t>factions </a:t>
            </a:r>
            <a:r>
              <a:rPr lang="en-US" dirty="0" smtClean="0"/>
              <a:t>broke out with France supporting the existing government</a:t>
            </a:r>
          </a:p>
          <a:p>
            <a:r>
              <a:rPr lang="en-US" dirty="0" smtClean="0"/>
              <a:t>The U.S. North Atlantic Squadron broke the government’s blockade and allowed rebel government to receive arms shipments</a:t>
            </a:r>
          </a:p>
          <a:p>
            <a:r>
              <a:rPr lang="en-US" dirty="0" smtClean="0"/>
              <a:t>As a reward, they hoped to win lease of Mole St. Nicholas</a:t>
            </a:r>
            <a:endParaRPr lang="en-US" dirty="0"/>
          </a:p>
        </p:txBody>
      </p:sp>
      <p:pic>
        <p:nvPicPr>
          <p:cNvPr id="5" name="Content Placeholder 4" descr="Haiti_relief_location_map.jpg"/>
          <p:cNvPicPr>
            <a:picLocks noGrp="1" noChangeAspect="1"/>
          </p:cNvPicPr>
          <p:nvPr>
            <p:ph sz="half" idx="2"/>
          </p:nvPr>
        </p:nvPicPr>
        <p:blipFill>
          <a:blip r:embed="rId2">
            <a:extLst>
              <a:ext uri="{28A0092B-C50C-407E-A947-70E740481C1C}">
                <a14:useLocalDpi xmlns:a14="http://schemas.microsoft.com/office/drawing/2010/main" val="0"/>
              </a:ext>
            </a:extLst>
          </a:blip>
          <a:srcRect t="-19853" b="-19853"/>
          <a:stretch>
            <a:fillRect/>
          </a:stretch>
        </p:blipFill>
        <p:spPr/>
      </p:pic>
      <p:sp>
        <p:nvSpPr>
          <p:cNvPr id="6" name="Down Arrow 5"/>
          <p:cNvSpPr/>
          <p:nvPr/>
        </p:nvSpPr>
        <p:spPr>
          <a:xfrm>
            <a:off x="6105710" y="1981201"/>
            <a:ext cx="349564" cy="8849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891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4-1-caribbean-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5" y="368300"/>
            <a:ext cx="9144000" cy="6110868"/>
          </a:xfrm>
          <a:prstGeom prst="rect">
            <a:avLst/>
          </a:prstGeom>
        </p:spPr>
      </p:pic>
      <p:sp>
        <p:nvSpPr>
          <p:cNvPr id="6" name="Down Arrow 5"/>
          <p:cNvSpPr/>
          <p:nvPr/>
        </p:nvSpPr>
        <p:spPr>
          <a:xfrm>
            <a:off x="4299631" y="1071881"/>
            <a:ext cx="652519" cy="13398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3845198" y="2551543"/>
            <a:ext cx="722431" cy="171268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20686" y="4264224"/>
            <a:ext cx="2178945" cy="369332"/>
          </a:xfrm>
          <a:prstGeom prst="rect">
            <a:avLst/>
          </a:prstGeom>
          <a:noFill/>
        </p:spPr>
        <p:txBody>
          <a:bodyPr wrap="square" rtlCol="0">
            <a:spAutoFit/>
          </a:bodyPr>
          <a:lstStyle/>
          <a:p>
            <a:r>
              <a:rPr lang="en-US" b="1" dirty="0" smtClean="0">
                <a:solidFill>
                  <a:schemeClr val="bg1"/>
                </a:solidFill>
              </a:rPr>
              <a:t>Guantanamo Bay</a:t>
            </a:r>
            <a:endParaRPr lang="en-US" b="1" dirty="0">
              <a:solidFill>
                <a:schemeClr val="bg1"/>
              </a:solidFill>
            </a:endParaRPr>
          </a:p>
        </p:txBody>
      </p:sp>
    </p:spTree>
    <p:extLst>
      <p:ext uri="{BB962C8B-B14F-4D97-AF65-F5344CB8AC3E}">
        <p14:creationId xmlns:p14="http://schemas.microsoft.com/office/powerpoint/2010/main" val="135463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Douglass in Haiti</a:t>
            </a:r>
            <a:endParaRPr lang="en-US" dirty="0"/>
          </a:p>
        </p:txBody>
      </p:sp>
      <p:pic>
        <p:nvPicPr>
          <p:cNvPr id="5" name="Content Placeholder 4" descr="frdo157_frederickDouglass_M.jpg"/>
          <p:cNvPicPr>
            <a:picLocks noGrp="1" noChangeAspect="1"/>
          </p:cNvPicPr>
          <p:nvPr>
            <p:ph sz="half" idx="1"/>
          </p:nvPr>
        </p:nvPicPr>
        <p:blipFill>
          <a:blip r:embed="rId2">
            <a:extLst>
              <a:ext uri="{28A0092B-C50C-407E-A947-70E740481C1C}">
                <a14:useLocalDpi xmlns:a14="http://schemas.microsoft.com/office/drawing/2010/main" val="0"/>
              </a:ext>
            </a:extLst>
          </a:blip>
          <a:srcRect l="17611" r="17611"/>
          <a:stretch>
            <a:fillRect/>
          </a:stretch>
        </p:blipFill>
        <p:spPr/>
      </p:pic>
      <p:sp>
        <p:nvSpPr>
          <p:cNvPr id="4" name="Content Placeholder 3"/>
          <p:cNvSpPr>
            <a:spLocks noGrp="1"/>
          </p:cNvSpPr>
          <p:nvPr>
            <p:ph sz="half" idx="2"/>
          </p:nvPr>
        </p:nvSpPr>
        <p:spPr/>
        <p:txBody>
          <a:bodyPr/>
          <a:lstStyle/>
          <a:p>
            <a:r>
              <a:rPr lang="en-US" dirty="0" smtClean="0"/>
              <a:t>Douglass supported the idea of a naval base in Haiti, but he balked at the Administration’s insistence that it be a 99-year lease for U.S. use only</a:t>
            </a:r>
          </a:p>
          <a:p>
            <a:pPr lvl="1"/>
            <a:r>
              <a:rPr lang="en-US" dirty="0" smtClean="0"/>
              <a:t>This seemed to deny Haitian sovereignty over their own land</a:t>
            </a:r>
          </a:p>
          <a:p>
            <a:pPr lvl="1"/>
            <a:r>
              <a:rPr lang="en-US" dirty="0" smtClean="0"/>
              <a:t>Haiti government ultimately rejected offer</a:t>
            </a:r>
            <a:endParaRPr lang="en-US" dirty="0"/>
          </a:p>
        </p:txBody>
      </p:sp>
    </p:spTree>
    <p:extLst>
      <p:ext uri="{BB962C8B-B14F-4D97-AF65-F5344CB8AC3E}">
        <p14:creationId xmlns:p14="http://schemas.microsoft.com/office/powerpoint/2010/main" val="27160671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Douglass in Haiti</a:t>
            </a:r>
            <a:endParaRPr lang="en-US" dirty="0"/>
          </a:p>
        </p:txBody>
      </p:sp>
      <p:pic>
        <p:nvPicPr>
          <p:cNvPr id="5" name="Content Placeholder 4" descr="frdo157_frederickDouglass_M.jpg"/>
          <p:cNvPicPr>
            <a:picLocks noGrp="1" noChangeAspect="1"/>
          </p:cNvPicPr>
          <p:nvPr>
            <p:ph sz="half" idx="1"/>
          </p:nvPr>
        </p:nvPicPr>
        <p:blipFill>
          <a:blip r:embed="rId2">
            <a:extLst>
              <a:ext uri="{28A0092B-C50C-407E-A947-70E740481C1C}">
                <a14:useLocalDpi xmlns:a14="http://schemas.microsoft.com/office/drawing/2010/main" val="0"/>
              </a:ext>
            </a:extLst>
          </a:blip>
          <a:srcRect l="17611" r="17611"/>
          <a:stretch>
            <a:fillRect/>
          </a:stretch>
        </p:blipFill>
        <p:spPr/>
      </p:pic>
      <p:sp>
        <p:nvSpPr>
          <p:cNvPr id="4" name="Content Placeholder 3"/>
          <p:cNvSpPr>
            <a:spLocks noGrp="1"/>
          </p:cNvSpPr>
          <p:nvPr>
            <p:ph sz="half" idx="2"/>
          </p:nvPr>
        </p:nvSpPr>
        <p:spPr/>
        <p:txBody>
          <a:bodyPr/>
          <a:lstStyle/>
          <a:p>
            <a:r>
              <a:rPr lang="en-US" dirty="0" smtClean="0"/>
              <a:t>Douglass straddled the line between American ideals and expansionist desires</a:t>
            </a:r>
          </a:p>
          <a:p>
            <a:r>
              <a:rPr lang="en-US" dirty="0" smtClean="0"/>
              <a:t>His refusal to compromise support for self-determination placed him in the minority in an increasingly expansionist Republican Party</a:t>
            </a:r>
            <a:endParaRPr lang="en-US" dirty="0"/>
          </a:p>
        </p:txBody>
      </p:sp>
    </p:spTree>
    <p:extLst>
      <p:ext uri="{BB962C8B-B14F-4D97-AF65-F5344CB8AC3E}">
        <p14:creationId xmlns:p14="http://schemas.microsoft.com/office/powerpoint/2010/main" val="2885969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 Goes Overseas</a:t>
            </a:r>
            <a:endParaRPr lang="en-US" dirty="0"/>
          </a:p>
        </p:txBody>
      </p:sp>
      <p:sp>
        <p:nvSpPr>
          <p:cNvPr id="3" name="Content Placeholder 2"/>
          <p:cNvSpPr>
            <a:spLocks noGrp="1"/>
          </p:cNvSpPr>
          <p:nvPr>
            <p:ph sz="half" idx="1"/>
          </p:nvPr>
        </p:nvSpPr>
        <p:spPr/>
        <p:txBody>
          <a:bodyPr/>
          <a:lstStyle/>
          <a:p>
            <a:r>
              <a:rPr lang="en-US" dirty="0" smtClean="0"/>
              <a:t>Conventional View – Cuba (and especially </a:t>
            </a:r>
            <a:r>
              <a:rPr lang="en-US" i="1" dirty="0" smtClean="0"/>
              <a:t>Maine</a:t>
            </a:r>
            <a:r>
              <a:rPr lang="en-US" dirty="0" smtClean="0"/>
              <a:t>) Draws U.S. into an unexpected war</a:t>
            </a:r>
          </a:p>
          <a:p>
            <a:r>
              <a:rPr lang="en-US" dirty="0" smtClean="0"/>
              <a:t>Reality: The War of 1898 was a logical expression of a vigorous expansionist viewpoint, especially within a wing of the Republican Party</a:t>
            </a:r>
            <a:endParaRPr lang="en-US" dirty="0"/>
          </a:p>
        </p:txBody>
      </p:sp>
      <p:pic>
        <p:nvPicPr>
          <p:cNvPr id="5" name="Content Placeholder 4" descr="USS_Olympia_art_NH_91881-KN_cropped.jpg"/>
          <p:cNvPicPr>
            <a:picLocks noGrp="1" noChangeAspect="1"/>
          </p:cNvPicPr>
          <p:nvPr>
            <p:ph sz="half" idx="2"/>
          </p:nvPr>
        </p:nvPicPr>
        <p:blipFill>
          <a:blip r:embed="rId2">
            <a:extLst>
              <a:ext uri="{28A0092B-C50C-407E-A947-70E740481C1C}">
                <a14:useLocalDpi xmlns:a14="http://schemas.microsoft.com/office/drawing/2010/main" val="0"/>
              </a:ext>
            </a:extLst>
          </a:blip>
          <a:srcRect l="14563" r="14563"/>
          <a:stretch>
            <a:fillRect/>
          </a:stretch>
        </p:blipFill>
        <p:spPr/>
      </p:pic>
    </p:spTree>
    <p:extLst>
      <p:ext uri="{BB962C8B-B14F-4D97-AF65-F5344CB8AC3E}">
        <p14:creationId xmlns:p14="http://schemas.microsoft.com/office/powerpoint/2010/main" val="2274952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Aggressive Foreign Policy Before 1898</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Haiti incident just one aspect of the expansionist foreign policy initiated in the 1880s during the Harrison Administration</a:t>
            </a:r>
          </a:p>
          <a:p>
            <a:pPr lvl="1"/>
            <a:r>
              <a:rPr lang="en-US" dirty="0" smtClean="0"/>
              <a:t>James “Jingo Jim” Blaine – Secretary of State</a:t>
            </a:r>
          </a:p>
          <a:p>
            <a:r>
              <a:rPr lang="en-US" dirty="0" smtClean="0"/>
              <a:t>Encouraged coup in Hawaii</a:t>
            </a:r>
          </a:p>
          <a:p>
            <a:r>
              <a:rPr lang="en-US" dirty="0" smtClean="0"/>
              <a:t>Threatened war against Chile for arrest of two sailors for drunken brawl</a:t>
            </a:r>
          </a:p>
          <a:p>
            <a:r>
              <a:rPr lang="en-US" dirty="0" smtClean="0"/>
              <a:t>The aggressive policies of the late 1890s were an extension fruition of the expansionist policies of a wing of the Republican Party in the 1880s/1890s</a:t>
            </a:r>
            <a:endParaRPr lang="en-US" dirty="0"/>
          </a:p>
        </p:txBody>
      </p:sp>
      <p:pic>
        <p:nvPicPr>
          <p:cNvPr id="5" name="Content Placeholder 4" descr="James_G._Blaine_-_Brady-Handy.jpg"/>
          <p:cNvPicPr>
            <a:picLocks noGrp="1" noChangeAspect="1"/>
          </p:cNvPicPr>
          <p:nvPr>
            <p:ph sz="half" idx="2"/>
          </p:nvPr>
        </p:nvPicPr>
        <p:blipFill>
          <a:blip r:embed="rId2">
            <a:extLst>
              <a:ext uri="{28A0092B-C50C-407E-A947-70E740481C1C}">
                <a14:useLocalDpi xmlns:a14="http://schemas.microsoft.com/office/drawing/2010/main" val="0"/>
              </a:ext>
            </a:extLst>
          </a:blip>
          <a:srcRect t="4710" b="4710"/>
          <a:stretch>
            <a:fillRect/>
          </a:stretch>
        </p:blipFill>
        <p:spPr/>
      </p:pic>
    </p:spTree>
    <p:extLst>
      <p:ext uri="{BB962C8B-B14F-4D97-AF65-F5344CB8AC3E}">
        <p14:creationId xmlns:p14="http://schemas.microsoft.com/office/powerpoint/2010/main" val="3388077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Spur to Expansion: the Depression of 1893-97</a:t>
            </a:r>
            <a:endParaRPr lang="en-US" dirty="0"/>
          </a:p>
        </p:txBody>
      </p:sp>
      <p:sp>
        <p:nvSpPr>
          <p:cNvPr id="3" name="Content Placeholder 2"/>
          <p:cNvSpPr>
            <a:spLocks noGrp="1"/>
          </p:cNvSpPr>
          <p:nvPr>
            <p:ph idx="1"/>
          </p:nvPr>
        </p:nvSpPr>
        <p:spPr/>
        <p:txBody>
          <a:bodyPr>
            <a:normAutofit/>
          </a:bodyPr>
          <a:lstStyle/>
          <a:p>
            <a:r>
              <a:rPr lang="en-US" dirty="0" smtClean="0"/>
              <a:t>Shocks the Nation</a:t>
            </a:r>
          </a:p>
          <a:p>
            <a:pPr lvl="1"/>
            <a:r>
              <a:rPr lang="en-US" dirty="0" smtClean="0"/>
              <a:t>15,000 businesses fail in first year</a:t>
            </a:r>
          </a:p>
          <a:p>
            <a:pPr lvl="1"/>
            <a:r>
              <a:rPr lang="en-US" dirty="0" smtClean="0"/>
              <a:t>Persistent 17% unemployment with no social safety net</a:t>
            </a:r>
          </a:p>
          <a:p>
            <a:r>
              <a:rPr lang="en-US" dirty="0" smtClean="0"/>
              <a:t>Fuels Expansionism</a:t>
            </a:r>
          </a:p>
          <a:p>
            <a:pPr marL="692150" lvl="2" indent="-342900">
              <a:spcBef>
                <a:spcPts val="2000"/>
              </a:spcBef>
            </a:pPr>
            <a:r>
              <a:rPr lang="en-US" dirty="0" smtClean="0"/>
              <a:t>Henry Cabot Lodge </a:t>
            </a:r>
            <a:r>
              <a:rPr lang="en-US" dirty="0"/>
              <a:t>– an aggressive foreign policy could “knock on the head . .  the matters which have embarrassed us at home.</a:t>
            </a:r>
            <a:r>
              <a:rPr lang="en-US" dirty="0" smtClean="0"/>
              <a:t>”</a:t>
            </a:r>
          </a:p>
          <a:p>
            <a:pPr marL="692150" lvl="2" indent="-342900">
              <a:spcBef>
                <a:spcPts val="2000"/>
              </a:spcBef>
            </a:pPr>
            <a:r>
              <a:rPr lang="en-US" dirty="0" smtClean="0"/>
              <a:t>Texas </a:t>
            </a:r>
            <a:r>
              <a:rPr lang="en-US" dirty="0"/>
              <a:t>Dem rep Thomas </a:t>
            </a:r>
            <a:r>
              <a:rPr lang="en-US" dirty="0" smtClean="0"/>
              <a:t>Paschal: </a:t>
            </a:r>
            <a:r>
              <a:rPr lang="en-US" dirty="0"/>
              <a:t>“One cannon shot across the bow of a </a:t>
            </a:r>
            <a:r>
              <a:rPr lang="en-US" dirty="0" smtClean="0"/>
              <a:t>British </a:t>
            </a:r>
            <a:r>
              <a:rPr lang="en-US" dirty="0"/>
              <a:t>boat in defense of this principle will knock more pus out of [anarchistic, socialistic, populist boil]  that would suffice to inoculate </a:t>
            </a:r>
            <a:r>
              <a:rPr lang="en-US" dirty="0" smtClean="0"/>
              <a:t>our </a:t>
            </a:r>
            <a:r>
              <a:rPr lang="en-US" dirty="0"/>
              <a:t>people for the next two centuries.” </a:t>
            </a:r>
          </a:p>
          <a:p>
            <a:endParaRPr lang="en-US" dirty="0"/>
          </a:p>
        </p:txBody>
      </p:sp>
    </p:spTree>
    <p:extLst>
      <p:ext uri="{BB962C8B-B14F-4D97-AF65-F5344CB8AC3E}">
        <p14:creationId xmlns:p14="http://schemas.microsoft.com/office/powerpoint/2010/main" val="2474355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6037026" cy="1143000"/>
          </a:xfrm>
        </p:spPr>
        <p:txBody>
          <a:bodyPr>
            <a:normAutofit fontScale="90000"/>
          </a:bodyPr>
          <a:lstStyle/>
          <a:p>
            <a:r>
              <a:rPr lang="en-US" dirty="0" smtClean="0"/>
              <a:t>Lodge, Mahan, and TR: The “Large Policy”</a:t>
            </a:r>
            <a:endParaRPr lang="en-US" dirty="0"/>
          </a:p>
        </p:txBody>
      </p:sp>
      <p:pic>
        <p:nvPicPr>
          <p:cNvPr id="7" name="Content Placeholder 6" descr="Alfred_Thayer_Mahan.jpeg"/>
          <p:cNvPicPr>
            <a:picLocks noGrp="1" noChangeAspect="1"/>
          </p:cNvPicPr>
          <p:nvPr>
            <p:ph sz="half" idx="1"/>
          </p:nvPr>
        </p:nvPicPr>
        <p:blipFill>
          <a:blip r:embed="rId2">
            <a:extLst>
              <a:ext uri="{28A0092B-C50C-407E-A947-70E740481C1C}">
                <a14:useLocalDpi xmlns:a14="http://schemas.microsoft.com/office/drawing/2010/main" val="0"/>
              </a:ext>
            </a:extLst>
          </a:blip>
          <a:srcRect t="4336" b="4336"/>
          <a:stretch>
            <a:fillRect/>
          </a:stretch>
        </p:blipFill>
        <p:spPr/>
      </p:pic>
      <p:pic>
        <p:nvPicPr>
          <p:cNvPr id="6" name="Content Placeholder 5" descr="HenryCabotLodgeSr.jpg"/>
          <p:cNvPicPr>
            <a:picLocks noGrp="1" noChangeAspect="1"/>
          </p:cNvPicPr>
          <p:nvPr>
            <p:ph sz="half" idx="2"/>
          </p:nvPr>
        </p:nvPicPr>
        <p:blipFill>
          <a:blip r:embed="rId3">
            <a:extLst>
              <a:ext uri="{28A0092B-C50C-407E-A947-70E740481C1C}">
                <a14:useLocalDpi xmlns:a14="http://schemas.microsoft.com/office/drawing/2010/main" val="0"/>
              </a:ext>
            </a:extLst>
          </a:blip>
          <a:srcRect t="5914" b="5914"/>
          <a:stretch>
            <a:fillRect/>
          </a:stretch>
        </p:blipFill>
        <p:spPr/>
      </p:pic>
      <p:pic>
        <p:nvPicPr>
          <p:cNvPr id="8" name="Picture 7" descr="TR.jpg"/>
          <p:cNvPicPr>
            <a:picLocks noChangeAspect="1"/>
          </p:cNvPicPr>
          <p:nvPr/>
        </p:nvPicPr>
        <p:blipFill rotWithShape="1">
          <a:blip r:embed="rId4">
            <a:extLst>
              <a:ext uri="{28A0092B-C50C-407E-A947-70E740481C1C}">
                <a14:useLocalDpi xmlns:a14="http://schemas.microsoft.com/office/drawing/2010/main" val="0"/>
              </a:ext>
            </a:extLst>
          </a:blip>
          <a:srcRect b="40393"/>
          <a:stretch/>
        </p:blipFill>
        <p:spPr>
          <a:xfrm>
            <a:off x="6953098" y="225553"/>
            <a:ext cx="2190902" cy="2092972"/>
          </a:xfrm>
          <a:prstGeom prst="rect">
            <a:avLst/>
          </a:prstGeom>
        </p:spPr>
      </p:pic>
    </p:spTree>
    <p:extLst>
      <p:ext uri="{BB962C8B-B14F-4D97-AF65-F5344CB8AC3E}">
        <p14:creationId xmlns:p14="http://schemas.microsoft.com/office/powerpoint/2010/main" val="18330363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Union and Confederacy Seek European </a:t>
            </a:r>
            <a:r>
              <a:rPr lang="en-US" dirty="0" smtClean="0"/>
              <a:t>Assistance</a:t>
            </a:r>
            <a:endParaRPr lang="en-US" dirty="0"/>
          </a:p>
        </p:txBody>
      </p:sp>
      <p:sp>
        <p:nvSpPr>
          <p:cNvPr id="3" name="Content Placeholder 2"/>
          <p:cNvSpPr>
            <a:spLocks noGrp="1"/>
          </p:cNvSpPr>
          <p:nvPr>
            <p:ph idx="1"/>
          </p:nvPr>
        </p:nvSpPr>
        <p:spPr/>
        <p:txBody>
          <a:bodyPr>
            <a:normAutofit/>
          </a:bodyPr>
          <a:lstStyle/>
          <a:p>
            <a:r>
              <a:rPr lang="en-US" dirty="0"/>
              <a:t>Both sides were </a:t>
            </a:r>
            <a:r>
              <a:rPr lang="en-US" u="sng" dirty="0"/>
              <a:t>consistently frustrated</a:t>
            </a:r>
          </a:p>
          <a:p>
            <a:r>
              <a:rPr lang="en-US" dirty="0" smtClean="0"/>
              <a:t>Union – could not get loans or any assistance because Europeans expected the Union to lose</a:t>
            </a:r>
          </a:p>
          <a:p>
            <a:pPr lvl="1"/>
            <a:r>
              <a:rPr lang="en-US" dirty="0" smtClean="0"/>
              <a:t>This didn’t change until the end of 1864</a:t>
            </a:r>
          </a:p>
          <a:p>
            <a:r>
              <a:rPr lang="en-US" dirty="0" smtClean="0"/>
              <a:t>The Confederacy couldn’t even get recognition as a nation</a:t>
            </a:r>
          </a:p>
          <a:p>
            <a:pPr lvl="1"/>
            <a:r>
              <a:rPr lang="en-US" dirty="0" smtClean="0"/>
              <a:t>Europe waited to see evidence that the South was capable of standing on its own</a:t>
            </a:r>
          </a:p>
          <a:p>
            <a:pPr lvl="1"/>
            <a:r>
              <a:rPr lang="en-US" dirty="0" smtClean="0"/>
              <a:t>Confederates sought recognition up to three months before the war’s end</a:t>
            </a:r>
            <a:endParaRPr lang="en-US" dirty="0"/>
          </a:p>
        </p:txBody>
      </p:sp>
    </p:spTree>
    <p:extLst>
      <p:ext uri="{BB962C8B-B14F-4D97-AF65-F5344CB8AC3E}">
        <p14:creationId xmlns:p14="http://schemas.microsoft.com/office/powerpoint/2010/main" val="2177358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“Large Policy” Defined</a:t>
            </a:r>
            <a:endParaRPr lang="en-US" dirty="0"/>
          </a:p>
        </p:txBody>
      </p:sp>
      <p:sp>
        <p:nvSpPr>
          <p:cNvPr id="6" name="Content Placeholder 5"/>
          <p:cNvSpPr>
            <a:spLocks noGrp="1"/>
          </p:cNvSpPr>
          <p:nvPr>
            <p:ph idx="1"/>
          </p:nvPr>
        </p:nvSpPr>
        <p:spPr/>
        <p:txBody>
          <a:bodyPr/>
          <a:lstStyle/>
          <a:p>
            <a:r>
              <a:rPr lang="en-US" dirty="0" smtClean="0"/>
              <a:t>The TR, Lodge, Mahan “Large Policy” sought to “make the United States the indisputably dominant power in the Western hemisphere, possessed of a great navy, owning and controlling an Isthmian canal, holding naval bases in the Caribbean and the Pacific, and contesting on at least even terms with the greatest powers, the naval and commercial supremacy of the Pacific Ocean and Far East</a:t>
            </a:r>
            <a:r>
              <a:rPr lang="en-US" dirty="0" smtClean="0"/>
              <a:t>.”  </a:t>
            </a:r>
            <a:r>
              <a:rPr lang="en-US" dirty="0" smtClean="0"/>
              <a:t>-- Julius Pratt, 1936</a:t>
            </a:r>
            <a:endParaRPr lang="en-US" dirty="0"/>
          </a:p>
        </p:txBody>
      </p:sp>
    </p:spTree>
    <p:extLst>
      <p:ext uri="{BB962C8B-B14F-4D97-AF65-F5344CB8AC3E}">
        <p14:creationId xmlns:p14="http://schemas.microsoft.com/office/powerpoint/2010/main" val="3939453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“Large Policy”</a:t>
            </a:r>
            <a:endParaRPr lang="en-US" dirty="0"/>
          </a:p>
        </p:txBody>
      </p:sp>
      <p:sp>
        <p:nvSpPr>
          <p:cNvPr id="3" name="Content Placeholder 2"/>
          <p:cNvSpPr>
            <a:spLocks noGrp="1"/>
          </p:cNvSpPr>
          <p:nvPr>
            <p:ph idx="1"/>
          </p:nvPr>
        </p:nvSpPr>
        <p:spPr/>
        <p:txBody>
          <a:bodyPr/>
          <a:lstStyle/>
          <a:p>
            <a:r>
              <a:rPr lang="en-US" dirty="0" smtClean="0"/>
              <a:t>Mahan’s books changed “ the landscape of America’s strategic policy by making the case for naval strength, the necessary bases, and the isthmian canal.”</a:t>
            </a:r>
          </a:p>
          <a:p>
            <a:r>
              <a:rPr lang="en-US" dirty="0" smtClean="0"/>
              <a:t>Lodge was the most powerful official advocate of these expansionist policies</a:t>
            </a:r>
          </a:p>
          <a:p>
            <a:r>
              <a:rPr lang="en-US" dirty="0" smtClean="0"/>
              <a:t>Roosevelt charmed, cajoled, and pressured the McKinley administration to go to war with Spain, annex Hawaii, and colonize the Philippines</a:t>
            </a:r>
          </a:p>
          <a:p>
            <a:pPr lvl="1"/>
            <a:r>
              <a:rPr lang="en-US" dirty="0" smtClean="0"/>
              <a:t>Lodge and TR seem to have sent the order to attack Manila</a:t>
            </a:r>
            <a:endParaRPr lang="en-US" dirty="0"/>
          </a:p>
        </p:txBody>
      </p:sp>
    </p:spTree>
    <p:extLst>
      <p:ext uri="{BB962C8B-B14F-4D97-AF65-F5344CB8AC3E}">
        <p14:creationId xmlns:p14="http://schemas.microsoft.com/office/powerpoint/2010/main" val="3858950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Theodore Roosevelt’s Review of Mahan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military approach does Roosevelt recommend?</a:t>
            </a:r>
          </a:p>
          <a:p>
            <a:pPr marL="457200" indent="-457200">
              <a:buFont typeface="+mj-lt"/>
              <a:buAutoNum type="arabicPeriod"/>
            </a:pPr>
            <a:r>
              <a:rPr lang="en-US" dirty="0" smtClean="0"/>
              <a:t>What (if any) parallels do you see with today’s United States defense posture?</a:t>
            </a:r>
            <a:endParaRPr lang="en-US" dirty="0"/>
          </a:p>
        </p:txBody>
      </p:sp>
    </p:spTree>
    <p:extLst>
      <p:ext uri="{BB962C8B-B14F-4D97-AF65-F5344CB8AC3E}">
        <p14:creationId xmlns:p14="http://schemas.microsoft.com/office/powerpoint/2010/main" val="137869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Venezuela Conflict and Partisan Pressure</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Grover Cleveland (D) – Second Term (1893-97)</a:t>
            </a:r>
          </a:p>
          <a:p>
            <a:r>
              <a:rPr lang="en-US" dirty="0" smtClean="0"/>
              <a:t>Puts a hold on annexation of Hawaii</a:t>
            </a:r>
          </a:p>
          <a:p>
            <a:r>
              <a:rPr lang="en-US" dirty="0" smtClean="0"/>
              <a:t>1894 Midterm Elections</a:t>
            </a:r>
          </a:p>
          <a:p>
            <a:pPr lvl="1"/>
            <a:r>
              <a:rPr lang="en-US" dirty="0" smtClean="0"/>
              <a:t>Republicans gain 111 seats – from 133/357 to 244/357</a:t>
            </a:r>
          </a:p>
          <a:p>
            <a:r>
              <a:rPr lang="en-US" dirty="0" smtClean="0"/>
              <a:t>Congress passes resolution to force British to arbitration in the case</a:t>
            </a:r>
          </a:p>
          <a:p>
            <a:r>
              <a:rPr lang="en-US" dirty="0" smtClean="0"/>
              <a:t>Cleveland administration invokes the Monroe Doctrine</a:t>
            </a:r>
          </a:p>
          <a:p>
            <a:pPr lvl="1"/>
            <a:endParaRPr lang="en-US" dirty="0"/>
          </a:p>
        </p:txBody>
      </p:sp>
      <p:pic>
        <p:nvPicPr>
          <p:cNvPr id="2" name="Content Placeholder 1" descr="StephenGroverCleveland.png"/>
          <p:cNvPicPr>
            <a:picLocks noGrp="1" noChangeAspect="1"/>
          </p:cNvPicPr>
          <p:nvPr>
            <p:ph sz="half" idx="2"/>
          </p:nvPr>
        </p:nvPicPr>
        <p:blipFill>
          <a:blip r:embed="rId2">
            <a:extLst>
              <a:ext uri="{28A0092B-C50C-407E-A947-70E740481C1C}">
                <a14:useLocalDpi xmlns:a14="http://schemas.microsoft.com/office/drawing/2010/main" val="0"/>
              </a:ext>
            </a:extLst>
          </a:blip>
          <a:srcRect t="8224" b="8224"/>
          <a:stretch>
            <a:fillRect/>
          </a:stretch>
        </p:blipFill>
        <p:spPr/>
      </p:pic>
    </p:spTree>
    <p:extLst>
      <p:ext uri="{BB962C8B-B14F-4D97-AF65-F5344CB8AC3E}">
        <p14:creationId xmlns:p14="http://schemas.microsoft.com/office/powerpoint/2010/main" val="1733566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Monroe Doctrine (1823)</a:t>
            </a:r>
            <a:endParaRPr lang="en-US" dirty="0"/>
          </a:p>
        </p:txBody>
      </p:sp>
      <p:sp>
        <p:nvSpPr>
          <p:cNvPr id="3" name="Content Placeholder 2"/>
          <p:cNvSpPr>
            <a:spLocks noGrp="1"/>
          </p:cNvSpPr>
          <p:nvPr>
            <p:ph idx="1"/>
          </p:nvPr>
        </p:nvSpPr>
        <p:spPr/>
        <p:txBody>
          <a:bodyPr>
            <a:normAutofit lnSpcReduction="10000"/>
          </a:bodyPr>
          <a:lstStyle/>
          <a:p>
            <a:r>
              <a:rPr lang="en-US" dirty="0" smtClean="0"/>
              <a:t>Stated in Monroe’s 1823 State of the Union Address</a:t>
            </a:r>
          </a:p>
          <a:p>
            <a:r>
              <a:rPr lang="en-US" dirty="0" smtClean="0"/>
              <a:t>“. . . we </a:t>
            </a:r>
            <a:r>
              <a:rPr lang="en-US" dirty="0"/>
              <a:t>should consider any attempt on their </a:t>
            </a:r>
            <a:r>
              <a:rPr lang="en-US" dirty="0"/>
              <a:t>[</a:t>
            </a:r>
            <a:r>
              <a:rPr lang="en-US" dirty="0" smtClean="0"/>
              <a:t>European </a:t>
            </a:r>
            <a:r>
              <a:rPr lang="en-US" dirty="0" smtClean="0"/>
              <a:t>powers] to </a:t>
            </a:r>
            <a:r>
              <a:rPr lang="en-US" dirty="0"/>
              <a:t>extend their system to any portion of this hemisphere as dangerous to our peace and safety. With the existing colonies or dependencies of any European power we have not interfered and shall not interfere. But with the Governments who have declared their independence and maintain </a:t>
            </a:r>
            <a:r>
              <a:rPr lang="en-US" dirty="0" smtClean="0"/>
              <a:t>it . . .  </a:t>
            </a:r>
            <a:r>
              <a:rPr lang="en-US" dirty="0"/>
              <a:t>we could not view any interposition for the purpose of oppressing them, or controlling in any other manner their destiny, by any European power in any other light than as the manifestation of an unfriendly disposition toward the United </a:t>
            </a:r>
            <a:r>
              <a:rPr lang="en-US" dirty="0" smtClean="0"/>
              <a:t>States.”</a:t>
            </a:r>
            <a:endParaRPr lang="en-US" dirty="0"/>
          </a:p>
        </p:txBody>
      </p:sp>
    </p:spTree>
    <p:extLst>
      <p:ext uri="{BB962C8B-B14F-4D97-AF65-F5344CB8AC3E}">
        <p14:creationId xmlns:p14="http://schemas.microsoft.com/office/powerpoint/2010/main" val="16029135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Monroe Doctrine (1823)</a:t>
            </a:r>
            <a:endParaRPr lang="en-US" dirty="0"/>
          </a:p>
        </p:txBody>
      </p:sp>
      <p:sp>
        <p:nvSpPr>
          <p:cNvPr id="3" name="Content Placeholder 2"/>
          <p:cNvSpPr>
            <a:spLocks noGrp="1"/>
          </p:cNvSpPr>
          <p:nvPr>
            <p:ph idx="1"/>
          </p:nvPr>
        </p:nvSpPr>
        <p:spPr/>
        <p:txBody>
          <a:bodyPr>
            <a:normAutofit lnSpcReduction="10000"/>
          </a:bodyPr>
          <a:lstStyle/>
          <a:p>
            <a:r>
              <a:rPr lang="en-US" dirty="0" smtClean="0"/>
              <a:t>Asserts American Hemisphere as separate sphere of influence</a:t>
            </a:r>
          </a:p>
          <a:p>
            <a:r>
              <a:rPr lang="en-US" dirty="0" smtClean="0"/>
              <a:t>Ignored internationally – U.S. too weak to enforce it</a:t>
            </a:r>
          </a:p>
          <a:p>
            <a:r>
              <a:rPr lang="en-US" dirty="0" smtClean="0"/>
              <a:t>British support it – they want to trade freely with newly independent Latin American nations</a:t>
            </a:r>
          </a:p>
          <a:p>
            <a:r>
              <a:rPr lang="en-US" dirty="0" smtClean="0"/>
              <a:t>Invoked in 1844 to tell Britain that Hawaii was part of U.S. sphere of influence</a:t>
            </a:r>
          </a:p>
          <a:p>
            <a:r>
              <a:rPr lang="en-US" dirty="0" smtClean="0"/>
              <a:t>Phrase “Monroe Doctrine” first used in 1853 when some began arguing for removal of Spain from Cuba</a:t>
            </a:r>
            <a:endParaRPr lang="en-US" dirty="0"/>
          </a:p>
          <a:p>
            <a:endParaRPr lang="en-US" dirty="0"/>
          </a:p>
        </p:txBody>
      </p:sp>
    </p:spTree>
    <p:extLst>
      <p:ext uri="{BB962C8B-B14F-4D97-AF65-F5344CB8AC3E}">
        <p14:creationId xmlns:p14="http://schemas.microsoft.com/office/powerpoint/2010/main" val="620168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Olney Memorandum</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Lines 11-21 – Does Olney fairly represent the meaning of Monroe’s Address?</a:t>
            </a:r>
          </a:p>
          <a:p>
            <a:pPr marL="457200" indent="-457200">
              <a:buFont typeface="+mj-lt"/>
              <a:buAutoNum type="arabicPeriod"/>
            </a:pPr>
            <a:r>
              <a:rPr lang="en-US" dirty="0" smtClean="0"/>
              <a:t>Lines 23-35 – How does Olney argue that the Monroe Doctrine applies to Venezuela?</a:t>
            </a:r>
          </a:p>
          <a:p>
            <a:pPr marL="457200" indent="-457200">
              <a:buFont typeface="+mj-lt"/>
              <a:buAutoNum type="arabicPeriod"/>
            </a:pPr>
            <a:r>
              <a:rPr lang="en-US" dirty="0" smtClean="0"/>
              <a:t>Lines 37-55 – What reason(s) does Olney give in this paragraph for invoking the Monroe Doctrine in this case?</a:t>
            </a:r>
          </a:p>
          <a:p>
            <a:pPr marL="457200" indent="-457200">
              <a:buFont typeface="+mj-lt"/>
              <a:buAutoNum type="arabicPeriod"/>
            </a:pPr>
            <a:r>
              <a:rPr lang="en-US" dirty="0" smtClean="0"/>
              <a:t>Lines 57-63 – This is the paragraph that makes this document famous. Why?</a:t>
            </a:r>
          </a:p>
          <a:p>
            <a:pPr marL="457200" indent="-457200">
              <a:buFont typeface="+mj-lt"/>
              <a:buAutoNum type="arabicPeriod"/>
            </a:pPr>
            <a:endParaRPr lang="en-US" dirty="0"/>
          </a:p>
        </p:txBody>
      </p:sp>
    </p:spTree>
    <p:extLst>
      <p:ext uri="{BB962C8B-B14F-4D97-AF65-F5344CB8AC3E}">
        <p14:creationId xmlns:p14="http://schemas.microsoft.com/office/powerpoint/2010/main" val="285721600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Venezuela Crisis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British Administration ignores Olney memo for four months, then sends dismissive reply</a:t>
            </a:r>
          </a:p>
          <a:p>
            <a:r>
              <a:rPr lang="en-US" dirty="0" smtClean="0"/>
              <a:t>Cleveland responded with ultimatum – a committee to investigate and arbitrate the issue or . . . </a:t>
            </a:r>
          </a:p>
          <a:p>
            <a:r>
              <a:rPr lang="en-US" dirty="0" smtClean="0"/>
              <a:t>British blink and agree to arbitration</a:t>
            </a:r>
          </a:p>
          <a:p>
            <a:r>
              <a:rPr lang="en-US" dirty="0" smtClean="0"/>
              <a:t>Three years later, committee splits the difference and no one notices</a:t>
            </a:r>
          </a:p>
          <a:p>
            <a:r>
              <a:rPr lang="en-US" dirty="0" smtClean="0"/>
              <a:t>Shows the emerging power of the expansionists (especially the expansionist Republicans)</a:t>
            </a:r>
          </a:p>
          <a:p>
            <a:pPr lvl="1"/>
            <a:r>
              <a:rPr lang="en-US" dirty="0" smtClean="0"/>
              <a:t>War threatened over a non-issue</a:t>
            </a:r>
            <a:endParaRPr lang="en-US" dirty="0"/>
          </a:p>
        </p:txBody>
      </p:sp>
    </p:spTree>
    <p:extLst>
      <p:ext uri="{BB962C8B-B14F-4D97-AF65-F5344CB8AC3E}">
        <p14:creationId xmlns:p14="http://schemas.microsoft.com/office/powerpoint/2010/main" val="1855013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War of 1898 (the war formerly known as the Spanish-American War)</a:t>
            </a:r>
            <a:endParaRPr lang="en-US" dirty="0"/>
          </a:p>
        </p:txBody>
      </p:sp>
      <p:sp>
        <p:nvSpPr>
          <p:cNvPr id="3" name="Content Placeholder 2"/>
          <p:cNvSpPr>
            <a:spLocks noGrp="1"/>
          </p:cNvSpPr>
          <p:nvPr>
            <p:ph sz="half" idx="1"/>
          </p:nvPr>
        </p:nvSpPr>
        <p:spPr>
          <a:xfrm>
            <a:off x="779461" y="1981201"/>
            <a:ext cx="2925913" cy="3975100"/>
          </a:xfrm>
        </p:spPr>
        <p:txBody>
          <a:bodyPr/>
          <a:lstStyle/>
          <a:p>
            <a:r>
              <a:rPr lang="en-US" dirty="0" smtClean="0"/>
              <a:t>Uses Spanish missteps in Cuba to rationalize and extraordinary land grab.</a:t>
            </a:r>
            <a:endParaRPr lang="en-US" dirty="0"/>
          </a:p>
        </p:txBody>
      </p:sp>
      <p:pic>
        <p:nvPicPr>
          <p:cNvPr id="7" name="Content Placeholder 6" descr="Uncle Sam cartoon.JPG"/>
          <p:cNvPicPr>
            <a:picLocks noGrp="1" noChangeAspect="1"/>
          </p:cNvPicPr>
          <p:nvPr>
            <p:ph sz="half" idx="2"/>
          </p:nvPr>
        </p:nvPicPr>
        <p:blipFill>
          <a:blip r:embed="rId2">
            <a:extLst>
              <a:ext uri="{28A0092B-C50C-407E-A947-70E740481C1C}">
                <a14:useLocalDpi xmlns:a14="http://schemas.microsoft.com/office/drawing/2010/main" val="0"/>
              </a:ext>
            </a:extLst>
          </a:blip>
          <a:srcRect l="10596" r="10596"/>
          <a:stretch>
            <a:fillRect/>
          </a:stretch>
        </p:blipFill>
        <p:spPr>
          <a:xfrm>
            <a:off x="4241371" y="1981201"/>
            <a:ext cx="4121580" cy="3975100"/>
          </a:xfrm>
        </p:spPr>
      </p:pic>
    </p:spTree>
    <p:extLst>
      <p:ext uri="{BB962C8B-B14F-4D97-AF65-F5344CB8AC3E}">
        <p14:creationId xmlns:p14="http://schemas.microsoft.com/office/powerpoint/2010/main" val="174805420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Imperialism</a:t>
            </a:r>
            <a:endParaRPr lang="en-US" dirty="0"/>
          </a:p>
        </p:txBody>
      </p:sp>
      <p:sp>
        <p:nvSpPr>
          <p:cNvPr id="3" name="Content Placeholder 2"/>
          <p:cNvSpPr>
            <a:spLocks noGrp="1"/>
          </p:cNvSpPr>
          <p:nvPr>
            <p:ph sz="half" idx="1"/>
          </p:nvPr>
        </p:nvSpPr>
        <p:spPr/>
        <p:txBody>
          <a:bodyPr/>
          <a:lstStyle/>
          <a:p>
            <a:r>
              <a:rPr lang="en-US" dirty="0" smtClean="0"/>
              <a:t>Imperialism: the imposition of power upon a foreign people (almost always involving coercion)</a:t>
            </a:r>
          </a:p>
          <a:p>
            <a:endParaRPr lang="en-US" dirty="0"/>
          </a:p>
        </p:txBody>
      </p:sp>
      <p:pic>
        <p:nvPicPr>
          <p:cNvPr id="5" name="Content Placeholder 4" descr="New-Imperialism-World-History.jpg"/>
          <p:cNvPicPr>
            <a:picLocks noGrp="1" noChangeAspect="1"/>
          </p:cNvPicPr>
          <p:nvPr>
            <p:ph sz="half" idx="2"/>
          </p:nvPr>
        </p:nvPicPr>
        <p:blipFill>
          <a:blip r:embed="rId2">
            <a:extLst>
              <a:ext uri="{28A0092B-C50C-407E-A947-70E740481C1C}">
                <a14:useLocalDpi xmlns:a14="http://schemas.microsoft.com/office/drawing/2010/main" val="0"/>
              </a:ext>
            </a:extLst>
          </a:blip>
          <a:srcRect t="8038" b="8038"/>
          <a:stretch>
            <a:fillRect/>
          </a:stretch>
        </p:blipFill>
        <p:spPr/>
      </p:pic>
    </p:spTree>
    <p:extLst>
      <p:ext uri="{BB962C8B-B14F-4D97-AF65-F5344CB8AC3E}">
        <p14:creationId xmlns:p14="http://schemas.microsoft.com/office/powerpoint/2010/main" val="15832118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Union and Confederacy Seek European </a:t>
            </a:r>
            <a:r>
              <a:rPr lang="en-US" dirty="0" smtClean="0"/>
              <a:t>Assistance</a:t>
            </a:r>
            <a:endParaRPr lang="en-US" dirty="0"/>
          </a:p>
        </p:txBody>
      </p:sp>
      <p:sp>
        <p:nvSpPr>
          <p:cNvPr id="5" name="Content Placeholder 4"/>
          <p:cNvSpPr>
            <a:spLocks noGrp="1"/>
          </p:cNvSpPr>
          <p:nvPr>
            <p:ph sz="half" idx="1"/>
          </p:nvPr>
        </p:nvSpPr>
        <p:spPr/>
        <p:txBody>
          <a:bodyPr/>
          <a:lstStyle/>
          <a:p>
            <a:r>
              <a:rPr lang="en-US" dirty="0" smtClean="0"/>
              <a:t>On one thing, both sides agreed</a:t>
            </a:r>
          </a:p>
          <a:p>
            <a:pPr lvl="1"/>
            <a:r>
              <a:rPr lang="en-US" b="1" u="sng" dirty="0" smtClean="0"/>
              <a:t>European intervention in the war would be decisive</a:t>
            </a:r>
          </a:p>
          <a:p>
            <a:pPr marL="0" indent="0">
              <a:buNone/>
            </a:pPr>
            <a:endParaRPr lang="en-US" dirty="0"/>
          </a:p>
        </p:txBody>
      </p:sp>
      <p:pic>
        <p:nvPicPr>
          <p:cNvPr id="4" name="Content Placeholder 3" descr="Untitled.png"/>
          <p:cNvPicPr>
            <a:picLocks noGrp="1" noChangeAspect="1"/>
          </p:cNvPicPr>
          <p:nvPr>
            <p:ph sz="half" idx="2"/>
          </p:nvPr>
        </p:nvPicPr>
        <p:blipFill>
          <a:blip r:embed="rId2">
            <a:extLst>
              <a:ext uri="{28A0092B-C50C-407E-A947-70E740481C1C}">
                <a14:useLocalDpi xmlns:a14="http://schemas.microsoft.com/office/drawing/2010/main" val="0"/>
              </a:ext>
            </a:extLst>
          </a:blip>
          <a:srcRect l="20865" r="20865"/>
          <a:stretch>
            <a:fillRect/>
          </a:stretch>
        </p:blipFill>
        <p:spPr/>
      </p:pic>
    </p:spTree>
    <p:extLst>
      <p:ext uri="{BB962C8B-B14F-4D97-AF65-F5344CB8AC3E}">
        <p14:creationId xmlns:p14="http://schemas.microsoft.com/office/powerpoint/2010/main" val="8966298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_1914_empires_colon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16100"/>
            <a:ext cx="7612061" cy="3201067"/>
          </a:xfrm>
          <a:prstGeom prst="rect">
            <a:avLst/>
          </a:prstGeom>
        </p:spPr>
      </p:pic>
    </p:spTree>
    <p:extLst>
      <p:ext uri="{BB962C8B-B14F-4D97-AF65-F5344CB8AC3E}">
        <p14:creationId xmlns:p14="http://schemas.microsoft.com/office/powerpoint/2010/main" val="33257678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frica.gif"/>
          <p:cNvPicPr>
            <a:picLocks noGrp="1" noChangeAspect="1"/>
          </p:cNvPicPr>
          <p:nvPr>
            <p:ph idx="4294967295"/>
          </p:nvPr>
        </p:nvPicPr>
        <p:blipFill>
          <a:blip r:embed="rId2">
            <a:extLst>
              <a:ext uri="{28A0092B-C50C-407E-A947-70E740481C1C}">
                <a14:useLocalDpi xmlns:a14="http://schemas.microsoft.com/office/drawing/2010/main" val="0"/>
              </a:ext>
            </a:extLst>
          </a:blip>
          <a:srcRect l="-11727" r="-11727"/>
          <a:stretch>
            <a:fillRect/>
          </a:stretch>
        </p:blipFill>
        <p:spPr>
          <a:xfrm>
            <a:off x="-1" y="932071"/>
            <a:ext cx="9509011" cy="5024229"/>
          </a:xfrm>
        </p:spPr>
      </p:pic>
    </p:spTree>
    <p:extLst>
      <p:ext uri="{BB962C8B-B14F-4D97-AF65-F5344CB8AC3E}">
        <p14:creationId xmlns:p14="http://schemas.microsoft.com/office/powerpoint/2010/main" val="240544903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rica-political-map.jpg"/>
          <p:cNvPicPr>
            <a:picLocks noChangeAspect="1"/>
          </p:cNvPicPr>
          <p:nvPr/>
        </p:nvPicPr>
        <p:blipFill rotWithShape="1">
          <a:blip r:embed="rId2">
            <a:extLst>
              <a:ext uri="{28A0092B-C50C-407E-A947-70E740481C1C}">
                <a14:useLocalDpi xmlns:a14="http://schemas.microsoft.com/office/drawing/2010/main" val="0"/>
              </a:ext>
            </a:extLst>
          </a:blip>
          <a:srcRect t="10193" b="4863"/>
          <a:stretch/>
        </p:blipFill>
        <p:spPr>
          <a:xfrm>
            <a:off x="1657636" y="175389"/>
            <a:ext cx="6056066" cy="6465615"/>
          </a:xfrm>
          <a:prstGeom prst="rect">
            <a:avLst/>
          </a:prstGeom>
        </p:spPr>
      </p:pic>
    </p:spTree>
    <p:extLst>
      <p:ext uri="{BB962C8B-B14F-4D97-AF65-F5344CB8AC3E}">
        <p14:creationId xmlns:p14="http://schemas.microsoft.com/office/powerpoint/2010/main" val="26419838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_1914_empires_colon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16100"/>
            <a:ext cx="7612061" cy="3201067"/>
          </a:xfrm>
          <a:prstGeom prst="rect">
            <a:avLst/>
          </a:prstGeom>
        </p:spPr>
      </p:pic>
    </p:spTree>
    <p:extLst>
      <p:ext uri="{BB962C8B-B14F-4D97-AF65-F5344CB8AC3E}">
        <p14:creationId xmlns:p14="http://schemas.microsoft.com/office/powerpoint/2010/main" val="21744175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Era of Imperialism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Cuba – despite Teller Amendment, becomes a U.S. “protectorate” (autonomous, but owes obligation to protecting power in exchange for defense)</a:t>
            </a:r>
          </a:p>
          <a:p>
            <a:pPr lvl="1"/>
            <a:r>
              <a:rPr lang="en-US" dirty="0" smtClean="0"/>
              <a:t>The lease on Guantanamo Bay – became “perpetual” in 1934</a:t>
            </a:r>
          </a:p>
          <a:p>
            <a:r>
              <a:rPr lang="en-US" dirty="0" smtClean="0"/>
              <a:t>Puerto Rico – taken after Spanish defeat in Cuba – colony established</a:t>
            </a:r>
          </a:p>
          <a:p>
            <a:r>
              <a:rPr lang="en-US" dirty="0" smtClean="0"/>
              <a:t>Philippines – attacked, subdued, colony established</a:t>
            </a:r>
          </a:p>
          <a:p>
            <a:r>
              <a:rPr lang="en-US" dirty="0" smtClean="0"/>
              <a:t>Hawaii – annexed – needed for protection of Philippines</a:t>
            </a:r>
          </a:p>
          <a:p>
            <a:r>
              <a:rPr lang="en-US" dirty="0" smtClean="0"/>
              <a:t>Wake Islands – needed for communication with Philippines</a:t>
            </a:r>
          </a:p>
          <a:p>
            <a:r>
              <a:rPr lang="en-US" dirty="0" smtClean="0"/>
              <a:t>Guam – needed as coaling station for ships on way to Philippines and Asia</a:t>
            </a:r>
            <a:endParaRPr lang="en-US" dirty="0"/>
          </a:p>
        </p:txBody>
      </p:sp>
    </p:spTree>
    <p:extLst>
      <p:ext uri="{BB962C8B-B14F-4D97-AF65-F5344CB8AC3E}">
        <p14:creationId xmlns:p14="http://schemas.microsoft.com/office/powerpoint/2010/main" val="2025724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War of 1898</a:t>
            </a:r>
            <a:endParaRPr lang="en-US" dirty="0"/>
          </a:p>
        </p:txBody>
      </p:sp>
      <p:sp>
        <p:nvSpPr>
          <p:cNvPr id="3" name="Content Placeholder 2"/>
          <p:cNvSpPr>
            <a:spLocks noGrp="1"/>
          </p:cNvSpPr>
          <p:nvPr>
            <p:ph idx="1"/>
          </p:nvPr>
        </p:nvSpPr>
        <p:spPr/>
        <p:txBody>
          <a:bodyPr>
            <a:normAutofit/>
          </a:bodyPr>
          <a:lstStyle/>
          <a:p>
            <a:r>
              <a:rPr lang="en-US" dirty="0"/>
              <a:t>For Cuba, Puerto Rico, and the </a:t>
            </a:r>
            <a:r>
              <a:rPr lang="en-US" dirty="0" smtClean="0"/>
              <a:t>Philippines, </a:t>
            </a:r>
            <a:r>
              <a:rPr lang="en-US" dirty="0"/>
              <a:t>it exchanged one master for another</a:t>
            </a:r>
          </a:p>
          <a:p>
            <a:r>
              <a:rPr lang="en-US" dirty="0"/>
              <a:t>For Spanish it was “the </a:t>
            </a:r>
            <a:r>
              <a:rPr lang="en-US" dirty="0" smtClean="0"/>
              <a:t>disaster”</a:t>
            </a:r>
            <a:r>
              <a:rPr lang="en-US" dirty="0"/>
              <a:t>.  “Everything is broken in this unhappy country”</a:t>
            </a:r>
          </a:p>
          <a:p>
            <a:r>
              <a:rPr lang="en-US" dirty="0"/>
              <a:t>Woodrow Wilson: “No war ever transformed us quite as the war with Spain transformed us. The nation has stepped forth into the open arena of the world.”</a:t>
            </a:r>
          </a:p>
          <a:p>
            <a:pPr lvl="1"/>
            <a:r>
              <a:rPr lang="en-US" dirty="0"/>
              <a:t>Hyperbole, but more than a grain of truth</a:t>
            </a:r>
          </a:p>
          <a:p>
            <a:endParaRPr lang="en-US" dirty="0"/>
          </a:p>
        </p:txBody>
      </p:sp>
    </p:spTree>
    <p:extLst>
      <p:ext uri="{BB962C8B-B14F-4D97-AF65-F5344CB8AC3E}">
        <p14:creationId xmlns:p14="http://schemas.microsoft.com/office/powerpoint/2010/main" val="2114670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War of 1898</a:t>
            </a:r>
            <a:endParaRPr lang="en-US" dirty="0"/>
          </a:p>
        </p:txBody>
      </p:sp>
      <p:sp>
        <p:nvSpPr>
          <p:cNvPr id="3" name="Content Placeholder 2"/>
          <p:cNvSpPr>
            <a:spLocks noGrp="1"/>
          </p:cNvSpPr>
          <p:nvPr>
            <p:ph idx="1"/>
          </p:nvPr>
        </p:nvSpPr>
        <p:spPr/>
        <p:txBody>
          <a:bodyPr>
            <a:normAutofit/>
          </a:bodyPr>
          <a:lstStyle/>
          <a:p>
            <a:r>
              <a:rPr lang="en-US" dirty="0" smtClean="0"/>
              <a:t>US </a:t>
            </a:r>
            <a:r>
              <a:rPr lang="en-US" dirty="0"/>
              <a:t>became full-blown member of the imperial club</a:t>
            </a:r>
          </a:p>
          <a:p>
            <a:pPr lvl="1"/>
            <a:r>
              <a:rPr lang="en-US" dirty="0"/>
              <a:t>Protectorate over Cuba</a:t>
            </a:r>
          </a:p>
          <a:p>
            <a:pPr lvl="1"/>
            <a:r>
              <a:rPr lang="en-US" dirty="0"/>
              <a:t>Colonial control over Hawaii, Puerto Rico, and the </a:t>
            </a:r>
            <a:r>
              <a:rPr lang="en-US" dirty="0" smtClean="0"/>
              <a:t>Philippines.</a:t>
            </a:r>
            <a:endParaRPr lang="en-US" dirty="0"/>
          </a:p>
          <a:p>
            <a:r>
              <a:rPr lang="en-US" dirty="0"/>
              <a:t>“The War of 1898 </a:t>
            </a:r>
            <a:r>
              <a:rPr lang="en-US" dirty="0" smtClean="0"/>
              <a:t>reinforced </a:t>
            </a:r>
            <a:r>
              <a:rPr lang="en-US" dirty="0"/>
              <a:t>Americans’ sense of their rising greatness and reaffirmed their traditional convictions of national destiny.”</a:t>
            </a:r>
          </a:p>
          <a:p>
            <a:r>
              <a:rPr lang="en-US" dirty="0"/>
              <a:t>It sealed the post-Civil War reconciliation with the South – South eagerly accepted the War with Spain as a chance to show its loyalty</a:t>
            </a:r>
          </a:p>
          <a:p>
            <a:endParaRPr lang="en-US" dirty="0"/>
          </a:p>
        </p:txBody>
      </p:sp>
    </p:spTree>
    <p:extLst>
      <p:ext uri="{BB962C8B-B14F-4D97-AF65-F5344CB8AC3E}">
        <p14:creationId xmlns:p14="http://schemas.microsoft.com/office/powerpoint/2010/main" val="2829258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War of 1898</a:t>
            </a:r>
          </a:p>
        </p:txBody>
      </p:sp>
      <p:sp>
        <p:nvSpPr>
          <p:cNvPr id="3" name="Content Placeholder 2"/>
          <p:cNvSpPr>
            <a:spLocks noGrp="1"/>
          </p:cNvSpPr>
          <p:nvPr>
            <p:ph idx="1"/>
          </p:nvPr>
        </p:nvSpPr>
        <p:spPr/>
        <p:txBody>
          <a:bodyPr/>
          <a:lstStyle/>
          <a:p>
            <a:r>
              <a:rPr lang="en-US" dirty="0"/>
              <a:t>Marked the onset of a new era in world politics</a:t>
            </a:r>
          </a:p>
          <a:p>
            <a:pPr lvl="2"/>
            <a:r>
              <a:rPr lang="en-US" dirty="0"/>
              <a:t>The revolts in Cuba and the </a:t>
            </a:r>
            <a:r>
              <a:rPr lang="en-US" dirty="0" smtClean="0"/>
              <a:t>Philippines </a:t>
            </a:r>
            <a:r>
              <a:rPr lang="en-US" dirty="0"/>
              <a:t>and the conflicts that followed set the tone for a struggle between colonizers and colonized that was one of the major phenomena of the twentieth century. </a:t>
            </a:r>
          </a:p>
          <a:p>
            <a:pPr lvl="2"/>
            <a:r>
              <a:rPr lang="en-US" dirty="0"/>
              <a:t>Sealed demise of Spain</a:t>
            </a:r>
          </a:p>
          <a:p>
            <a:pPr lvl="2"/>
            <a:r>
              <a:rPr lang="en-US" dirty="0"/>
              <a:t>Symbolically and tangibly the emergence of US as a world power</a:t>
            </a:r>
          </a:p>
          <a:p>
            <a:r>
              <a:rPr lang="en-US" dirty="0"/>
              <a:t>Although not at all clear at the time</a:t>
            </a:r>
            <a:r>
              <a:rPr lang="en-US" dirty="0" smtClean="0"/>
              <a:t>, the </a:t>
            </a:r>
            <a:r>
              <a:rPr lang="en-US" dirty="0"/>
              <a:t>War of 1898 marked the beginning of the American Century</a:t>
            </a:r>
          </a:p>
          <a:p>
            <a:endParaRPr lang="en-US" dirty="0"/>
          </a:p>
        </p:txBody>
      </p:sp>
    </p:spTree>
    <p:extLst>
      <p:ext uri="{BB962C8B-B14F-4D97-AF65-F5344CB8AC3E}">
        <p14:creationId xmlns:p14="http://schemas.microsoft.com/office/powerpoint/2010/main" val="663954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“Intervention”</a:t>
            </a:r>
            <a:endParaRPr lang="en-US" dirty="0"/>
          </a:p>
        </p:txBody>
      </p:sp>
      <p:sp>
        <p:nvSpPr>
          <p:cNvPr id="3" name="Content Placeholder 2"/>
          <p:cNvSpPr>
            <a:spLocks noGrp="1"/>
          </p:cNvSpPr>
          <p:nvPr>
            <p:ph idx="1"/>
          </p:nvPr>
        </p:nvSpPr>
        <p:spPr/>
        <p:txBody>
          <a:bodyPr/>
          <a:lstStyle/>
          <a:p>
            <a:r>
              <a:rPr lang="en-US" dirty="0" smtClean="0"/>
              <a:t>Troops – “boots on the ground</a:t>
            </a:r>
            <a:r>
              <a:rPr lang="en-US" dirty="0" smtClean="0"/>
              <a:t>”</a:t>
            </a:r>
          </a:p>
          <a:p>
            <a:r>
              <a:rPr lang="en-US" dirty="0" smtClean="0"/>
              <a:t>Naval Assistance </a:t>
            </a:r>
          </a:p>
          <a:p>
            <a:pPr lvl="1"/>
            <a:r>
              <a:rPr lang="en-US" dirty="0" smtClean="0"/>
              <a:t>Breaking blockades in particular</a:t>
            </a:r>
          </a:p>
          <a:p>
            <a:r>
              <a:rPr lang="en-US" dirty="0" smtClean="0"/>
              <a:t>Loans </a:t>
            </a:r>
            <a:r>
              <a:rPr lang="en-US" dirty="0"/>
              <a:t>and/or </a:t>
            </a:r>
            <a:r>
              <a:rPr lang="en-US" dirty="0" smtClean="0"/>
              <a:t>Supplies</a:t>
            </a:r>
            <a:endParaRPr lang="en-US" dirty="0" smtClean="0"/>
          </a:p>
          <a:p>
            <a:r>
              <a:rPr lang="en-US" dirty="0" smtClean="0"/>
              <a:t>“Recognition”</a:t>
            </a:r>
          </a:p>
          <a:p>
            <a:r>
              <a:rPr lang="en-US" dirty="0" smtClean="0"/>
              <a:t>“</a:t>
            </a:r>
            <a:r>
              <a:rPr lang="en-US" dirty="0" smtClean="0"/>
              <a:t>Arbitration”</a:t>
            </a:r>
          </a:p>
          <a:p>
            <a:r>
              <a:rPr lang="en-US" dirty="0" smtClean="0"/>
              <a:t>“Mediation”</a:t>
            </a:r>
            <a:endParaRPr lang="en-US" dirty="0"/>
          </a:p>
        </p:txBody>
      </p:sp>
    </p:spTree>
    <p:extLst>
      <p:ext uri="{BB962C8B-B14F-4D97-AF65-F5344CB8AC3E}">
        <p14:creationId xmlns:p14="http://schemas.microsoft.com/office/powerpoint/2010/main" val="587606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06" y="295833"/>
            <a:ext cx="8005005" cy="1143000"/>
          </a:xfrm>
        </p:spPr>
        <p:txBody>
          <a:bodyPr>
            <a:normAutofit fontScale="90000"/>
          </a:bodyPr>
          <a:lstStyle/>
          <a:p>
            <a:r>
              <a:rPr lang="en-US" dirty="0" smtClean="0"/>
              <a:t>Confederate </a:t>
            </a:r>
            <a:r>
              <a:rPr lang="en-US" dirty="0" smtClean="0"/>
              <a:t>Advantages </a:t>
            </a:r>
            <a:r>
              <a:rPr lang="en-US" dirty="0" smtClean="0"/>
              <a:t> -- Cotton, Cotton, Cotton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20</a:t>
            </a:r>
            <a:r>
              <a:rPr lang="en-US" dirty="0" smtClean="0"/>
              <a:t>% of the entire workforce of Great Britain made a living from the imported </a:t>
            </a:r>
            <a:r>
              <a:rPr lang="en-US" dirty="0" smtClean="0"/>
              <a:t>cotton</a:t>
            </a:r>
          </a:p>
          <a:p>
            <a:r>
              <a:rPr lang="en-US" dirty="0" smtClean="0"/>
              <a:t>85</a:t>
            </a:r>
            <a:r>
              <a:rPr lang="en-US" dirty="0"/>
              <a:t>% of that cotton came from U.S. </a:t>
            </a:r>
            <a:r>
              <a:rPr lang="en-US" dirty="0" smtClean="0"/>
              <a:t>South</a:t>
            </a:r>
            <a:endParaRPr lang="en-US" dirty="0" smtClean="0"/>
          </a:p>
          <a:p>
            <a:r>
              <a:rPr lang="en-US" dirty="0"/>
              <a:t>93% of France’s cotton came from </a:t>
            </a:r>
            <a:r>
              <a:rPr lang="en-US" dirty="0" smtClean="0"/>
              <a:t>Confederacy</a:t>
            </a:r>
          </a:p>
          <a:p>
            <a:r>
              <a:rPr lang="en-US" dirty="0"/>
              <a:t>Cotton from other parts of the world was more difficult to process and thus much more expensive</a:t>
            </a:r>
          </a:p>
          <a:p>
            <a:endParaRPr lang="en-US" dirty="0" smtClean="0"/>
          </a:p>
        </p:txBody>
      </p:sp>
      <p:pic>
        <p:nvPicPr>
          <p:cNvPr id="5" name="Content Placeholder 4" descr="textile.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199" r="12199" b="8861"/>
          <a:stretch/>
        </p:blipFill>
        <p:spPr>
          <a:xfrm>
            <a:off x="4705351" y="1981201"/>
            <a:ext cx="3657600" cy="3622873"/>
          </a:xfrm>
        </p:spPr>
      </p:pic>
    </p:spTree>
    <p:extLst>
      <p:ext uri="{BB962C8B-B14F-4D97-AF65-F5344CB8AC3E}">
        <p14:creationId xmlns:p14="http://schemas.microsoft.com/office/powerpoint/2010/main" val="1558487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06" y="295833"/>
            <a:ext cx="8005005" cy="1143000"/>
          </a:xfrm>
        </p:spPr>
        <p:txBody>
          <a:bodyPr>
            <a:normAutofit fontScale="90000"/>
          </a:bodyPr>
          <a:lstStyle/>
          <a:p>
            <a:r>
              <a:rPr lang="en-US" dirty="0" smtClean="0"/>
              <a:t>Confederate </a:t>
            </a:r>
            <a:r>
              <a:rPr lang="en-US" dirty="0" smtClean="0"/>
              <a:t>Advantages </a:t>
            </a:r>
            <a:r>
              <a:rPr lang="en-US" dirty="0" smtClean="0"/>
              <a:t> -- Cotton, Cotton, Cotton</a:t>
            </a:r>
            <a:endParaRPr lang="en-US" dirty="0"/>
          </a:p>
        </p:txBody>
      </p:sp>
      <p:sp>
        <p:nvSpPr>
          <p:cNvPr id="3" name="Content Placeholder 2"/>
          <p:cNvSpPr>
            <a:spLocks noGrp="1"/>
          </p:cNvSpPr>
          <p:nvPr>
            <p:ph sz="half" idx="1"/>
          </p:nvPr>
        </p:nvSpPr>
        <p:spPr/>
        <p:txBody>
          <a:bodyPr>
            <a:normAutofit/>
          </a:bodyPr>
          <a:lstStyle/>
          <a:p>
            <a:r>
              <a:rPr lang="en-US" dirty="0" smtClean="0"/>
              <a:t>Cotton from India “yields more wast</a:t>
            </a:r>
            <a:r>
              <a:rPr lang="en-US" dirty="0" smtClean="0"/>
              <a:t>e, that is, loses more in the process of spinning. . . . . the same machinery will give out from 10 to 20% more American yarn than [Indian] yarn.” </a:t>
            </a:r>
          </a:p>
          <a:p>
            <a:pPr marL="0" indent="0">
              <a:buNone/>
            </a:pPr>
            <a:r>
              <a:rPr lang="en-US" dirty="0"/>
              <a:t> </a:t>
            </a:r>
            <a:r>
              <a:rPr lang="en-US" dirty="0" smtClean="0"/>
              <a:t>-- </a:t>
            </a:r>
            <a:r>
              <a:rPr lang="en-US" i="1" dirty="0" smtClean="0"/>
              <a:t>The Economist</a:t>
            </a:r>
            <a:r>
              <a:rPr lang="en-US" dirty="0" smtClean="0"/>
              <a:t>, 1861</a:t>
            </a:r>
            <a:endParaRPr lang="en-US" dirty="0" smtClean="0"/>
          </a:p>
        </p:txBody>
      </p:sp>
      <p:pic>
        <p:nvPicPr>
          <p:cNvPr id="6" name="Content Placeholder 5" descr="Armenian_cotton.jpg"/>
          <p:cNvPicPr>
            <a:picLocks noGrp="1" noChangeAspect="1"/>
          </p:cNvPicPr>
          <p:nvPr>
            <p:ph sz="half" idx="2"/>
          </p:nvPr>
        </p:nvPicPr>
        <p:blipFill>
          <a:blip r:embed="rId2">
            <a:extLst>
              <a:ext uri="{28A0092B-C50C-407E-A947-70E740481C1C}">
                <a14:useLocalDpi xmlns:a14="http://schemas.microsoft.com/office/drawing/2010/main" val="0"/>
              </a:ext>
            </a:extLst>
          </a:blip>
          <a:srcRect l="17780" r="17780"/>
          <a:stretch>
            <a:fillRect/>
          </a:stretch>
        </p:blipFill>
        <p:spPr/>
      </p:pic>
    </p:spTree>
    <p:extLst>
      <p:ext uri="{BB962C8B-B14F-4D97-AF65-F5344CB8AC3E}">
        <p14:creationId xmlns:p14="http://schemas.microsoft.com/office/powerpoint/2010/main" val="21769252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Help from Europe: Confederate Advantages </a:t>
            </a:r>
          </a:p>
        </p:txBody>
      </p:sp>
      <p:sp>
        <p:nvSpPr>
          <p:cNvPr id="3" name="Content Placeholder 2"/>
          <p:cNvSpPr>
            <a:spLocks noGrp="1"/>
          </p:cNvSpPr>
          <p:nvPr>
            <p:ph idx="1"/>
          </p:nvPr>
        </p:nvSpPr>
        <p:spPr/>
        <p:txBody>
          <a:bodyPr/>
          <a:lstStyle/>
          <a:p>
            <a:r>
              <a:rPr lang="en-US" dirty="0" smtClean="0"/>
              <a:t>First and foremost, both Great Britain and France assumed Confederate victory until late 1864</a:t>
            </a:r>
          </a:p>
          <a:p>
            <a:r>
              <a:rPr lang="en-US" dirty="0" smtClean="0"/>
              <a:t>Lord John Russell, Minister of Foreign Affairs, January 1861</a:t>
            </a:r>
          </a:p>
          <a:p>
            <a:pPr lvl="1"/>
            <a:r>
              <a:rPr lang="en-US" dirty="0" smtClean="0"/>
              <a:t>The Union could not be “cobbled together again” and will need to be divided into “one republic constituted on the principle of freedom and personal liberty – the other on the principle of slavery and the mutual surrender of fugitives.” </a:t>
            </a:r>
            <a:endParaRPr lang="en-US" dirty="0"/>
          </a:p>
        </p:txBody>
      </p:sp>
    </p:spTree>
    <p:extLst>
      <p:ext uri="{BB962C8B-B14F-4D97-AF65-F5344CB8AC3E}">
        <p14:creationId xmlns:p14="http://schemas.microsoft.com/office/powerpoint/2010/main" val="18714910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1685</TotalTime>
  <Words>3249</Words>
  <Application>Microsoft Macintosh PowerPoint</Application>
  <PresentationFormat>On-screen Show (4:3)</PresentationFormat>
  <Paragraphs>243</Paragraphs>
  <Slides>57</Slides>
  <Notes>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Pixel</vt:lpstr>
      <vt:lpstr>The Union and Confederacy Engage Europe</vt:lpstr>
      <vt:lpstr>London Morning Herald (9-16-1862)</vt:lpstr>
      <vt:lpstr>Union and Confederacy Seek European Assistance</vt:lpstr>
      <vt:lpstr>Union and Confederacy Seek European Assistance</vt:lpstr>
      <vt:lpstr>Union and Confederacy Seek European Assistance</vt:lpstr>
      <vt:lpstr>Types of “Intervention”</vt:lpstr>
      <vt:lpstr>Confederate Advantages  -- Cotton, Cotton, Cotton</vt:lpstr>
      <vt:lpstr>Confederate Advantages  -- Cotton, Cotton, Cotton</vt:lpstr>
      <vt:lpstr>Help from Europe: Confederate Advantages </vt:lpstr>
      <vt:lpstr>Help from Europe: Confederate Obstacles</vt:lpstr>
      <vt:lpstr>Obstacle: Confederate Overestimation of Ability to Bully Europe with Cotton  </vt:lpstr>
      <vt:lpstr>Help from Europe: Confederate Obstacles</vt:lpstr>
      <vt:lpstr>Confederate Pursuit of British Recognition</vt:lpstr>
      <vt:lpstr>The Union Engages Britain</vt:lpstr>
      <vt:lpstr>The Battle of Bull Run (July 1861) – Near Disaster for Union</vt:lpstr>
      <vt:lpstr>The Battle of Bull Run (July 1861) – Near Disaster for Union</vt:lpstr>
      <vt:lpstr>The Battle of Bull Run (July 1861) – Near Disaster for Union</vt:lpstr>
      <vt:lpstr>France and Mexico after Bull Run</vt:lpstr>
      <vt:lpstr>The Battle of Bull Run (July 1861) – Near Disaster for Union</vt:lpstr>
      <vt:lpstr>The Emancipation Proclamation and European Intervention</vt:lpstr>
      <vt:lpstr>The Emancipation Proclamation and European Intervention</vt:lpstr>
      <vt:lpstr>Punch magazine, Oct. 18, 1862</vt:lpstr>
      <vt:lpstr>PowerPoint Presentation</vt:lpstr>
      <vt:lpstr>Primary Document Exercise</vt:lpstr>
      <vt:lpstr>Emancipation Proclamation in Britain</vt:lpstr>
      <vt:lpstr>France and Recognition of Confederacy, 1863-64</vt:lpstr>
      <vt:lpstr>Once Again, Union Victories Discourage Intervention</vt:lpstr>
      <vt:lpstr>Why did the Confederacy fail to win recognition?</vt:lpstr>
      <vt:lpstr>American Imperialism and the Dawn of the American Century</vt:lpstr>
      <vt:lpstr>Frederick Douglass Goes to Haiti</vt:lpstr>
      <vt:lpstr>Frederick Douglass on Santo Domingo</vt:lpstr>
      <vt:lpstr>The U.S. in Haiti, 1889</vt:lpstr>
      <vt:lpstr>PowerPoint Presentation</vt:lpstr>
      <vt:lpstr>Douglass in Haiti</vt:lpstr>
      <vt:lpstr>Douglass in Haiti</vt:lpstr>
      <vt:lpstr>Manifest Destiny Goes Overseas</vt:lpstr>
      <vt:lpstr>Aggressive Foreign Policy Before 1898</vt:lpstr>
      <vt:lpstr>Spur to Expansion: the Depression of 1893-97</vt:lpstr>
      <vt:lpstr>Lodge, Mahan, and TR: The “Large Policy”</vt:lpstr>
      <vt:lpstr>The “Large Policy” Defined</vt:lpstr>
      <vt:lpstr>The “Large Policy”</vt:lpstr>
      <vt:lpstr>Theodore Roosevelt’s Review of Mahan</vt:lpstr>
      <vt:lpstr>Venezuela Conflict and Partisan Pressure</vt:lpstr>
      <vt:lpstr>Monroe Doctrine (1823)</vt:lpstr>
      <vt:lpstr>Monroe Doctrine (1823)</vt:lpstr>
      <vt:lpstr>The Olney Memorandum</vt:lpstr>
      <vt:lpstr>Result of Venezuela Crisis</vt:lpstr>
      <vt:lpstr>The War of 1898 (the war formerly known as the Spanish-American War)</vt:lpstr>
      <vt:lpstr>Context: Imperialism</vt:lpstr>
      <vt:lpstr>PowerPoint Presentation</vt:lpstr>
      <vt:lpstr>PowerPoint Presentation</vt:lpstr>
      <vt:lpstr>PowerPoint Presentation</vt:lpstr>
      <vt:lpstr>PowerPoint Presentation</vt:lpstr>
      <vt:lpstr>United States’ Era of Imperialism</vt:lpstr>
      <vt:lpstr>Consequences of War of 1898</vt:lpstr>
      <vt:lpstr>Consequences of War of 1898</vt:lpstr>
      <vt:lpstr>Consequences of War of 1898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Reid</dc:creator>
  <cp:lastModifiedBy>John Reid</cp:lastModifiedBy>
  <cp:revision>70</cp:revision>
  <cp:lastPrinted>2013-10-04T21:47:34Z</cp:lastPrinted>
  <dcterms:created xsi:type="dcterms:W3CDTF">2013-09-28T15:33:27Z</dcterms:created>
  <dcterms:modified xsi:type="dcterms:W3CDTF">2013-10-05T15:17:10Z</dcterms:modified>
</cp:coreProperties>
</file>