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70" r:id="rId4"/>
    <p:sldId id="261" r:id="rId5"/>
    <p:sldId id="267" r:id="rId6"/>
    <p:sldId id="268" r:id="rId7"/>
    <p:sldId id="269" r:id="rId8"/>
    <p:sldId id="262" r:id="rId9"/>
    <p:sldId id="263" r:id="rId10"/>
    <p:sldId id="264" r:id="rId11"/>
    <p:sldId id="265" r:id="rId12"/>
    <p:sldId id="271" r:id="rId13"/>
    <p:sldId id="272" r:id="rId14"/>
    <p:sldId id="273" r:id="rId15"/>
    <p:sldId id="274" r:id="rId16"/>
    <p:sldId id="275" r:id="rId17"/>
    <p:sldId id="277" r:id="rId18"/>
    <p:sldId id="276"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2" r:id="rId33"/>
    <p:sldId id="295" r:id="rId34"/>
    <p:sldId id="293" r:id="rId35"/>
    <p:sldId id="294" r:id="rId36"/>
    <p:sldId id="296" r:id="rId37"/>
    <p:sldId id="297" r:id="rId38"/>
    <p:sldId id="298" r:id="rId39"/>
    <p:sldId id="299" r:id="rId40"/>
    <p:sldId id="300" r:id="rId41"/>
    <p:sldId id="301" r:id="rId42"/>
    <p:sldId id="302" r:id="rId43"/>
    <p:sldId id="303" r:id="rId44"/>
    <p:sldId id="304" r:id="rId45"/>
    <p:sldId id="305" r:id="rId46"/>
    <p:sldId id="306" r:id="rId47"/>
    <p:sldId id="312" r:id="rId48"/>
    <p:sldId id="326" r:id="rId49"/>
    <p:sldId id="327" r:id="rId50"/>
    <p:sldId id="328" r:id="rId51"/>
    <p:sldId id="329" r:id="rId52"/>
    <p:sldId id="330" r:id="rId53"/>
    <p:sldId id="331" r:id="rId54"/>
    <p:sldId id="332" r:id="rId55"/>
    <p:sldId id="324" r:id="rId56"/>
    <p:sldId id="334" r:id="rId57"/>
    <p:sldId id="335" r:id="rId58"/>
    <p:sldId id="336" r:id="rId59"/>
    <p:sldId id="337" r:id="rId60"/>
    <p:sldId id="339" r:id="rId61"/>
    <p:sldId id="341" r:id="rId62"/>
    <p:sldId id="342" r:id="rId63"/>
    <p:sldId id="343" r:id="rId64"/>
    <p:sldId id="325" r:id="rId6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5" d="100"/>
          <a:sy n="85" d="100"/>
        </p:scale>
        <p:origin x="-82" y="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6FBC251-FA05-9F43-A81F-32B25B758B97}" type="datetimeFigureOut">
              <a:rPr lang="en-US" smtClean="0"/>
              <a:t>11/2/2011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7C74747-059D-1A41-B962-7B390E7DFE32}"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FBC251-FA05-9F43-A81F-32B25B758B97}" type="datetimeFigureOut">
              <a:rPr lang="en-US" smtClean="0"/>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C74747-059D-1A41-B962-7B390E7DFE3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7C74747-059D-1A41-B962-7B390E7DFE32}"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FBC251-FA05-9F43-A81F-32B25B758B97}" type="datetimeFigureOut">
              <a:rPr lang="en-US" smtClean="0"/>
              <a:t>11/2/2011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6FBC251-FA05-9F43-A81F-32B25B758B97}" type="datetimeFigureOut">
              <a:rPr lang="en-US" smtClean="0"/>
              <a:t>11/2/2011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7C74747-059D-1A41-B962-7B390E7DFE32}"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6FBC251-FA05-9F43-A81F-32B25B758B97}" type="datetimeFigureOut">
              <a:rPr lang="en-US" smtClean="0"/>
              <a:t>11/2/2011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7C74747-059D-1A41-B962-7B390E7DFE32}"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6FBC251-FA05-9F43-A81F-32B25B758B97}" type="datetimeFigureOut">
              <a:rPr lang="en-US" smtClean="0"/>
              <a:t>11/2/2011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C74747-059D-1A41-B962-7B390E7DFE32}"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6FBC251-FA05-9F43-A81F-32B25B758B97}" type="datetimeFigureOut">
              <a:rPr lang="en-US" smtClean="0"/>
              <a:t>11/2/2011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7C74747-059D-1A41-B962-7B390E7DFE3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FBC251-FA05-9F43-A81F-32B25B758B97}" type="datetimeFigureOut">
              <a:rPr lang="en-US" smtClean="0"/>
              <a:t>11/2/2011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7C74747-059D-1A41-B962-7B390E7DFE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6FBC251-FA05-9F43-A81F-32B25B758B97}" type="datetimeFigureOut">
              <a:rPr lang="en-US" smtClean="0"/>
              <a:t>11/2/2011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7C74747-059D-1A41-B962-7B390E7DFE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7C74747-059D-1A41-B962-7B390E7DFE32}"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6FBC251-FA05-9F43-A81F-32B25B758B97}" type="datetimeFigureOut">
              <a:rPr lang="en-US" smtClean="0"/>
              <a:t>11/2/2011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7C74747-059D-1A41-B962-7B390E7DFE32}"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6FBC251-FA05-9F43-A81F-32B25B758B97}" type="datetimeFigureOut">
              <a:rPr lang="en-US" smtClean="0"/>
              <a:t>11/2/2011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6FBC251-FA05-9F43-A81F-32B25B758B97}" type="datetimeFigureOut">
              <a:rPr lang="en-US" smtClean="0"/>
              <a:t>11/2/2011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7C74747-059D-1A41-B962-7B390E7DFE32}"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solidFill>
                  <a:schemeClr val="tx1"/>
                </a:solidFill>
              </a:rPr>
              <a:t>Northern </a:t>
            </a:r>
            <a:r>
              <a:rPr lang="en-US" dirty="0" err="1" smtClean="0">
                <a:solidFill>
                  <a:schemeClr val="tx1"/>
                </a:solidFill>
              </a:rPr>
              <a:t>nevada</a:t>
            </a:r>
            <a:r>
              <a:rPr lang="en-US" dirty="0" smtClean="0">
                <a:solidFill>
                  <a:schemeClr val="tx1"/>
                </a:solidFill>
              </a:rPr>
              <a:t> teaching </a:t>
            </a:r>
            <a:r>
              <a:rPr lang="en-US" dirty="0" err="1" smtClean="0">
                <a:solidFill>
                  <a:schemeClr val="tx1"/>
                </a:solidFill>
              </a:rPr>
              <a:t>american</a:t>
            </a:r>
            <a:r>
              <a:rPr lang="en-US" dirty="0" smtClean="0">
                <a:solidFill>
                  <a:schemeClr val="tx1"/>
                </a:solidFill>
              </a:rPr>
              <a:t> history project</a:t>
            </a:r>
          </a:p>
          <a:p>
            <a:endParaRPr lang="en-US" dirty="0">
              <a:solidFill>
                <a:schemeClr val="tx1"/>
              </a:solidFill>
            </a:endParaRPr>
          </a:p>
          <a:p>
            <a:r>
              <a:rPr lang="en-US" dirty="0" smtClean="0">
                <a:solidFill>
                  <a:schemeClr val="tx1"/>
                </a:solidFill>
              </a:rPr>
              <a:t>November 2011</a:t>
            </a:r>
            <a:endParaRPr lang="en-US" dirty="0">
              <a:solidFill>
                <a:schemeClr val="tx1"/>
              </a:solidFill>
            </a:endParaRPr>
          </a:p>
        </p:txBody>
      </p:sp>
      <p:sp>
        <p:nvSpPr>
          <p:cNvPr id="2" name="Title 1"/>
          <p:cNvSpPr>
            <a:spLocks noGrp="1"/>
          </p:cNvSpPr>
          <p:nvPr>
            <p:ph type="ctrTitle"/>
          </p:nvPr>
        </p:nvSpPr>
        <p:spPr/>
        <p:txBody>
          <a:bodyPr>
            <a:normAutofit/>
          </a:bodyPr>
          <a:lstStyle/>
          <a:p>
            <a:r>
              <a:rPr lang="en-US" sz="3200" dirty="0" smtClean="0"/>
              <a:t>Defining Judicial and Executive Powers:</a:t>
            </a:r>
            <a:br>
              <a:rPr lang="en-US" sz="3200" dirty="0" smtClean="0"/>
            </a:br>
            <a:r>
              <a:rPr lang="en-US" sz="3200" dirty="0" smtClean="0"/>
              <a:t>from the Constitution to Today</a:t>
            </a:r>
            <a:endParaRPr lang="en-US" sz="3200" dirty="0"/>
          </a:p>
        </p:txBody>
      </p:sp>
    </p:spTree>
    <p:extLst>
      <p:ext uri="{BB962C8B-B14F-4D97-AF65-F5344CB8AC3E}">
        <p14:creationId xmlns:p14="http://schemas.microsoft.com/office/powerpoint/2010/main" val="3118252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96093" y="270819"/>
            <a:ext cx="8749480" cy="1120626"/>
          </a:xfrm>
        </p:spPr>
        <p:txBody>
          <a:bodyPr>
            <a:noAutofit/>
          </a:bodyPr>
          <a:lstStyle/>
          <a:p>
            <a:pPr eaLnBrk="1" hangingPunct="1"/>
            <a:r>
              <a:rPr lang="en-US" sz="2400" dirty="0" smtClean="0">
                <a:solidFill>
                  <a:srgbClr val="CC00CC"/>
                </a:solidFill>
                <a:latin typeface="+mn-lt"/>
              </a:rPr>
              <a:t>Q3</a:t>
            </a:r>
            <a:r>
              <a:rPr lang="en-US" sz="2400" dirty="0">
                <a:solidFill>
                  <a:srgbClr val="CC00CC"/>
                </a:solidFill>
                <a:latin typeface="+mn-lt"/>
              </a:rPr>
              <a:t>. </a:t>
            </a:r>
            <a:r>
              <a:rPr lang="en-US" sz="2400" i="1" dirty="0">
                <a:solidFill>
                  <a:srgbClr val="CC00CC"/>
                </a:solidFill>
                <a:latin typeface="+mn-lt"/>
              </a:rPr>
              <a:t>How</a:t>
            </a:r>
            <a:r>
              <a:rPr lang="en-US" sz="2400" dirty="0">
                <a:solidFill>
                  <a:srgbClr val="CC00CC"/>
                </a:solidFill>
                <a:latin typeface="+mn-lt"/>
              </a:rPr>
              <a:t> is it </a:t>
            </a:r>
            <a:r>
              <a:rPr lang="en-US" sz="2400" i="1" dirty="0">
                <a:solidFill>
                  <a:srgbClr val="CC00CC"/>
                </a:solidFill>
                <a:latin typeface="+mn-lt"/>
              </a:rPr>
              <a:t>connected to other parts</a:t>
            </a:r>
            <a:r>
              <a:rPr lang="en-US" sz="2400" dirty="0">
                <a:solidFill>
                  <a:srgbClr val="CC00CC"/>
                </a:solidFill>
                <a:latin typeface="+mn-lt"/>
              </a:rPr>
              <a:t> of the Constitution? </a:t>
            </a:r>
            <a:r>
              <a:rPr lang="en-US" sz="2400" dirty="0" smtClean="0">
                <a:solidFill>
                  <a:srgbClr val="CC00CC"/>
                </a:solidFill>
                <a:latin typeface="+mn-lt"/>
              </a:rPr>
              <a:t/>
            </a:r>
            <a:br>
              <a:rPr lang="en-US" sz="2400" dirty="0" smtClean="0">
                <a:solidFill>
                  <a:srgbClr val="CC00CC"/>
                </a:solidFill>
                <a:latin typeface="+mn-lt"/>
              </a:rPr>
            </a:br>
            <a:r>
              <a:rPr lang="en-US" sz="2000" dirty="0" smtClean="0">
                <a:solidFill>
                  <a:srgbClr val="CC00CC"/>
                </a:solidFill>
                <a:latin typeface="+mn-lt"/>
              </a:rPr>
              <a:t>(</a:t>
            </a:r>
            <a:r>
              <a:rPr lang="en-US" sz="2000" dirty="0">
                <a:solidFill>
                  <a:srgbClr val="CC00CC"/>
                </a:solidFill>
                <a:latin typeface="+mn-lt"/>
              </a:rPr>
              <a:t>In other words, look for linkages elsewhere in the document.)</a:t>
            </a:r>
            <a:r>
              <a:rPr lang="en-US" sz="2400" dirty="0">
                <a:solidFill>
                  <a:srgbClr val="CC00CC"/>
                </a:solidFill>
                <a:latin typeface="+mn-lt"/>
              </a:rPr>
              <a:t/>
            </a:r>
            <a:br>
              <a:rPr lang="en-US" sz="2400" dirty="0">
                <a:solidFill>
                  <a:srgbClr val="CC00CC"/>
                </a:solidFill>
                <a:latin typeface="+mn-lt"/>
              </a:rPr>
            </a:br>
            <a:endParaRPr lang="en-US" sz="2400" dirty="0">
              <a:solidFill>
                <a:srgbClr val="CC00CC"/>
              </a:solidFill>
              <a:latin typeface="+mn-lt"/>
            </a:endParaRPr>
          </a:p>
        </p:txBody>
      </p:sp>
      <p:sp>
        <p:nvSpPr>
          <p:cNvPr id="20483" name="Rectangle 3"/>
          <p:cNvSpPr>
            <a:spLocks noGrp="1" noChangeArrowheads="1"/>
          </p:cNvSpPr>
          <p:nvPr>
            <p:ph type="body" sz="half" idx="1"/>
          </p:nvPr>
        </p:nvSpPr>
        <p:spPr>
          <a:xfrm>
            <a:off x="301752" y="1600200"/>
            <a:ext cx="4348452" cy="4525963"/>
          </a:xfrm>
        </p:spPr>
        <p:txBody>
          <a:bodyPr>
            <a:normAutofit lnSpcReduction="10000"/>
          </a:bodyPr>
          <a:lstStyle/>
          <a:p>
            <a:pPr eaLnBrk="1" hangingPunct="1">
              <a:buFontTx/>
              <a:buNone/>
            </a:pPr>
            <a:r>
              <a:rPr lang="en-US" sz="1800" dirty="0"/>
              <a:t>The President shall be Commander in Chief of </a:t>
            </a:r>
            <a:r>
              <a:rPr lang="en-US" sz="1800" dirty="0">
                <a:solidFill>
                  <a:srgbClr val="CC00CC"/>
                </a:solidFill>
              </a:rPr>
              <a:t>the Army and Navy of the United States</a:t>
            </a:r>
            <a:r>
              <a:rPr lang="en-US" sz="1800" dirty="0"/>
              <a:t>, and of the </a:t>
            </a:r>
            <a:r>
              <a:rPr lang="en-US" sz="1800" dirty="0">
                <a:solidFill>
                  <a:srgbClr val="CC00CC"/>
                </a:solidFill>
              </a:rPr>
              <a:t>Militia of the several States, when called into the actual Service of the United States</a:t>
            </a:r>
            <a:r>
              <a:rPr lang="en-US" sz="1800" dirty="0"/>
              <a:t>; he may require the Opinion, in writing, of the principal Officer in each of the executive Departments, upon any subject relating to the Duties of their respective Offices, and he shall have Power to grant Reprieves and Pardons for Offenses against the United States, </a:t>
            </a:r>
            <a:r>
              <a:rPr lang="en-US" sz="1800" dirty="0">
                <a:solidFill>
                  <a:srgbClr val="CC00CC"/>
                </a:solidFill>
              </a:rPr>
              <a:t>except in Cases of Impeachment</a:t>
            </a:r>
            <a:r>
              <a:rPr lang="en-US" sz="1800" dirty="0"/>
              <a:t>.</a:t>
            </a:r>
          </a:p>
          <a:p>
            <a:pPr eaLnBrk="1" hangingPunct="1">
              <a:buFontTx/>
              <a:buNone/>
            </a:pPr>
            <a:r>
              <a:rPr lang="en-US" sz="1800" dirty="0"/>
              <a:t>He shall have Power, by and with the Advice and Consent of the Senate, to make Treaties, provided two thirds of the Senators present concur …</a:t>
            </a:r>
          </a:p>
        </p:txBody>
      </p:sp>
      <p:sp>
        <p:nvSpPr>
          <p:cNvPr id="20484" name="Rectangle 4"/>
          <p:cNvSpPr>
            <a:spLocks noGrp="1" noChangeArrowheads="1"/>
          </p:cNvSpPr>
          <p:nvPr>
            <p:ph type="body" sz="half" idx="2"/>
          </p:nvPr>
        </p:nvSpPr>
        <p:spPr>
          <a:xfrm>
            <a:off x="5638800" y="1600200"/>
            <a:ext cx="3048000" cy="4525963"/>
          </a:xfrm>
        </p:spPr>
        <p:txBody>
          <a:bodyPr/>
          <a:lstStyle/>
          <a:p>
            <a:pPr eaLnBrk="1" hangingPunct="1">
              <a:buFontTx/>
              <a:buNone/>
            </a:pPr>
            <a:r>
              <a:rPr lang="en-US" sz="1800" dirty="0">
                <a:solidFill>
                  <a:srgbClr val="CC00CC"/>
                </a:solidFill>
              </a:rPr>
              <a:t>Article I, section 8, </a:t>
            </a:r>
            <a:r>
              <a:rPr lang="en-US" sz="1800" dirty="0">
                <a:solidFill>
                  <a:srgbClr val="CC00CC"/>
                </a:solidFill>
                <a:cs typeface="Arial" charset="0"/>
              </a:rPr>
              <a:t>¶</a:t>
            </a:r>
            <a:r>
              <a:rPr lang="en-US" sz="1800" dirty="0">
                <a:solidFill>
                  <a:srgbClr val="CC00CC"/>
                </a:solidFill>
              </a:rPr>
              <a:t>11-16: Congress</a:t>
            </a:r>
            <a:r>
              <a:rPr lang="ja-JP" altLang="en-US" sz="1800" dirty="0">
                <a:solidFill>
                  <a:srgbClr val="CC00CC"/>
                </a:solidFill>
              </a:rPr>
              <a:t>’</a:t>
            </a:r>
            <a:r>
              <a:rPr lang="en-US" sz="1800" dirty="0">
                <a:solidFill>
                  <a:srgbClr val="CC00CC"/>
                </a:solidFill>
              </a:rPr>
              <a:t>s powers related to war, armies, navy, militia</a:t>
            </a:r>
          </a:p>
          <a:p>
            <a:pPr eaLnBrk="1" hangingPunct="1">
              <a:buFontTx/>
              <a:buNone/>
            </a:pPr>
            <a:endParaRPr lang="en-US" sz="1800" dirty="0">
              <a:solidFill>
                <a:srgbClr val="CC00CC"/>
              </a:solidFill>
            </a:endParaRPr>
          </a:p>
          <a:p>
            <a:pPr eaLnBrk="1" hangingPunct="1">
              <a:buFontTx/>
              <a:buNone/>
            </a:pPr>
            <a:r>
              <a:rPr lang="en-US" sz="1800" dirty="0">
                <a:solidFill>
                  <a:srgbClr val="CC00CC"/>
                </a:solidFill>
              </a:rPr>
              <a:t>Article I, section 2, </a:t>
            </a:r>
            <a:r>
              <a:rPr lang="en-US" sz="1800" dirty="0">
                <a:solidFill>
                  <a:srgbClr val="CC00CC"/>
                </a:solidFill>
                <a:cs typeface="Arial" charset="0"/>
              </a:rPr>
              <a:t>¶5; Article I, section 3, ¶6-7</a:t>
            </a:r>
            <a:r>
              <a:rPr lang="en-US" sz="1800" dirty="0">
                <a:solidFill>
                  <a:srgbClr val="CC00CC"/>
                </a:solidFill>
              </a:rPr>
              <a:t>: role of House and Senate in impeachment</a:t>
            </a:r>
          </a:p>
          <a:p>
            <a:pPr eaLnBrk="1" hangingPunct="1">
              <a:buFontTx/>
              <a:buNone/>
            </a:pPr>
            <a:endParaRPr lang="en-US" sz="1800" dirty="0">
              <a:solidFill>
                <a:srgbClr val="CC00CC"/>
              </a:solidFill>
            </a:endParaRPr>
          </a:p>
          <a:p>
            <a:pPr eaLnBrk="1" hangingPunct="1">
              <a:buFontTx/>
              <a:buNone/>
            </a:pPr>
            <a:endParaRPr lang="en-US" sz="1800" dirty="0">
              <a:solidFill>
                <a:srgbClr val="CC00CC"/>
              </a:solidFill>
            </a:endParaRPr>
          </a:p>
        </p:txBody>
      </p:sp>
      <p:sp>
        <p:nvSpPr>
          <p:cNvPr id="20485" name="AutoShape 5"/>
          <p:cNvSpPr>
            <a:spLocks noChangeArrowheads="1"/>
          </p:cNvSpPr>
          <p:nvPr/>
        </p:nvSpPr>
        <p:spPr bwMode="auto">
          <a:xfrm>
            <a:off x="4724400" y="1981200"/>
            <a:ext cx="1066800" cy="228600"/>
          </a:xfrm>
          <a:prstGeom prst="rightArrow">
            <a:avLst>
              <a:gd name="adj1" fmla="val 50000"/>
              <a:gd name="adj2" fmla="val 116667"/>
            </a:avLst>
          </a:prstGeom>
          <a:solidFill>
            <a:schemeClr val="accent1"/>
          </a:solidFill>
          <a:ln w="9525">
            <a:solidFill>
              <a:schemeClr val="tx1"/>
            </a:solidFill>
            <a:miter lim="800000"/>
            <a:headEnd/>
            <a:tailEnd/>
          </a:ln>
        </p:spPr>
        <p:txBody>
          <a:bodyPr wrap="none" anchor="ctr"/>
          <a:lstStyle/>
          <a:p>
            <a:endParaRPr lang="en-US"/>
          </a:p>
        </p:txBody>
      </p:sp>
      <p:sp>
        <p:nvSpPr>
          <p:cNvPr id="20486" name="AutoShape 6"/>
          <p:cNvSpPr>
            <a:spLocks noChangeArrowheads="1"/>
          </p:cNvSpPr>
          <p:nvPr/>
        </p:nvSpPr>
        <p:spPr bwMode="auto">
          <a:xfrm rot="-2612130">
            <a:off x="4373563" y="4192588"/>
            <a:ext cx="1600200" cy="228600"/>
          </a:xfrm>
          <a:prstGeom prst="rightArrow">
            <a:avLst>
              <a:gd name="adj1" fmla="val 50000"/>
              <a:gd name="adj2" fmla="val 175000"/>
            </a:avLst>
          </a:prstGeom>
          <a:solidFill>
            <a:schemeClr val="accent1"/>
          </a:solidFill>
          <a:ln w="9525">
            <a:solidFill>
              <a:schemeClr val="tx1"/>
            </a:solidFill>
            <a:miter lim="800000"/>
            <a:headEnd/>
            <a:tailEnd/>
          </a:ln>
        </p:spPr>
        <p:txBody>
          <a:bodyPr wrap="none" anchor="ctr"/>
          <a:lstStyle/>
          <a:p>
            <a:endParaRPr lang="en-US"/>
          </a:p>
        </p:txBody>
      </p:sp>
    </p:spTree>
    <p:extLst>
      <p:ext uri="{BB962C8B-B14F-4D97-AF65-F5344CB8AC3E}">
        <p14:creationId xmlns:p14="http://schemas.microsoft.com/office/powerpoint/2010/main" val="3964864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9"/>
            <a:ext cx="8229600" cy="1107468"/>
          </a:xfrm>
        </p:spPr>
        <p:txBody>
          <a:bodyPr>
            <a:normAutofit fontScale="90000"/>
          </a:bodyPr>
          <a:lstStyle/>
          <a:p>
            <a:pPr eaLnBrk="1" hangingPunct="1"/>
            <a:r>
              <a:rPr lang="en-US" sz="2400" dirty="0" smtClean="0">
                <a:solidFill>
                  <a:srgbClr val="6600FF"/>
                </a:solidFill>
                <a:latin typeface="+mn-lt"/>
              </a:rPr>
              <a:t>Q4</a:t>
            </a:r>
            <a:r>
              <a:rPr lang="en-US" sz="2400" dirty="0">
                <a:solidFill>
                  <a:srgbClr val="6600FF"/>
                </a:solidFill>
                <a:latin typeface="+mn-lt"/>
              </a:rPr>
              <a:t>. </a:t>
            </a:r>
            <a:r>
              <a:rPr lang="en-US" sz="2800" i="1" dirty="0">
                <a:solidFill>
                  <a:srgbClr val="6600FF"/>
                </a:solidFill>
                <a:latin typeface="+mn-lt"/>
              </a:rPr>
              <a:t>What additional action</a:t>
            </a:r>
            <a:r>
              <a:rPr lang="en-US" sz="2800" dirty="0">
                <a:solidFill>
                  <a:srgbClr val="6600FF"/>
                </a:solidFill>
                <a:latin typeface="+mn-lt"/>
              </a:rPr>
              <a:t> is contemplated—and by whom (branches), and at what level (federalism)?</a:t>
            </a:r>
            <a:br>
              <a:rPr lang="en-US" sz="2800" dirty="0">
                <a:solidFill>
                  <a:srgbClr val="6600FF"/>
                </a:solidFill>
                <a:latin typeface="+mn-lt"/>
              </a:rPr>
            </a:br>
            <a:endParaRPr lang="en-US" sz="2800" dirty="0">
              <a:solidFill>
                <a:srgbClr val="6600FF"/>
              </a:solidFill>
              <a:latin typeface="+mn-lt"/>
            </a:endParaRPr>
          </a:p>
        </p:txBody>
      </p:sp>
      <p:sp>
        <p:nvSpPr>
          <p:cNvPr id="21507" name="Rectangle 3"/>
          <p:cNvSpPr>
            <a:spLocks noGrp="1" noChangeArrowheads="1"/>
          </p:cNvSpPr>
          <p:nvPr>
            <p:ph type="body" idx="1"/>
          </p:nvPr>
        </p:nvSpPr>
        <p:spPr>
          <a:xfrm>
            <a:off x="457200" y="1690278"/>
            <a:ext cx="8229600" cy="4862922"/>
          </a:xfrm>
        </p:spPr>
        <p:txBody>
          <a:bodyPr/>
          <a:lstStyle/>
          <a:p>
            <a:pPr eaLnBrk="1" hangingPunct="1">
              <a:lnSpc>
                <a:spcPct val="90000"/>
              </a:lnSpc>
              <a:buFontTx/>
              <a:buNone/>
            </a:pPr>
            <a:r>
              <a:rPr lang="en-US" sz="2400" dirty="0"/>
              <a:t>The President shall be Commander in Chief of the Army and Navy of the United States, and of the </a:t>
            </a:r>
            <a:r>
              <a:rPr lang="en-US" sz="2400" dirty="0">
                <a:solidFill>
                  <a:srgbClr val="6600FF"/>
                </a:solidFill>
              </a:rPr>
              <a:t>Militia of the several States</a:t>
            </a:r>
            <a:r>
              <a:rPr lang="en-US" sz="2400" dirty="0"/>
              <a:t>, when called into the actual Service of the United States; he may require the Opinion, in writing, of </a:t>
            </a:r>
            <a:r>
              <a:rPr lang="en-US" sz="2400" dirty="0">
                <a:solidFill>
                  <a:srgbClr val="6600FF"/>
                </a:solidFill>
              </a:rPr>
              <a:t>the principal Officer in each of the executive Departments</a:t>
            </a:r>
            <a:r>
              <a:rPr lang="en-US" sz="2400" dirty="0"/>
              <a:t>, upon any subject relating to the Duties of their respective Offices, and he shall have Power to grant Reprieves and Pardons for Offenses against the United States, except in Cases of Impeachment.</a:t>
            </a:r>
          </a:p>
          <a:p>
            <a:pPr eaLnBrk="1" hangingPunct="1">
              <a:lnSpc>
                <a:spcPct val="90000"/>
              </a:lnSpc>
              <a:buFontTx/>
              <a:buNone/>
            </a:pPr>
            <a:r>
              <a:rPr lang="en-US" sz="2400" dirty="0"/>
              <a:t>He shall have Power, </a:t>
            </a:r>
            <a:r>
              <a:rPr lang="en-US" sz="2400" dirty="0">
                <a:solidFill>
                  <a:srgbClr val="6600FF"/>
                </a:solidFill>
              </a:rPr>
              <a:t>by and with the Advice and Consent of the Senate, to make Treaties, provided two thirds of the Senators present concur</a:t>
            </a:r>
            <a:r>
              <a:rPr lang="en-US" sz="2400" dirty="0"/>
              <a:t> …</a:t>
            </a:r>
          </a:p>
        </p:txBody>
      </p:sp>
    </p:spTree>
    <p:extLst>
      <p:ext uri="{BB962C8B-B14F-4D97-AF65-F5344CB8AC3E}">
        <p14:creationId xmlns:p14="http://schemas.microsoft.com/office/powerpoint/2010/main" val="1385774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6578"/>
          </a:xfrm>
        </p:spPr>
        <p:txBody>
          <a:bodyPr>
            <a:normAutofit/>
          </a:bodyPr>
          <a:lstStyle/>
          <a:p>
            <a:r>
              <a:rPr lang="en-US" sz="2800" dirty="0" smtClean="0"/>
              <a:t>Article III: the judicial branch</a:t>
            </a:r>
            <a:endParaRPr lang="en-US" sz="2800" dirty="0"/>
          </a:p>
        </p:txBody>
      </p:sp>
      <p:sp>
        <p:nvSpPr>
          <p:cNvPr id="3" name="Content Placeholder 2"/>
          <p:cNvSpPr>
            <a:spLocks noGrp="1"/>
          </p:cNvSpPr>
          <p:nvPr>
            <p:ph sz="quarter" idx="1"/>
          </p:nvPr>
        </p:nvSpPr>
        <p:spPr/>
        <p:txBody>
          <a:bodyPr>
            <a:normAutofit/>
          </a:bodyPr>
          <a:lstStyle/>
          <a:p>
            <a:r>
              <a:rPr lang="en-US" sz="2400" dirty="0" smtClean="0"/>
              <a:t>Hamilton, </a:t>
            </a:r>
            <a:r>
              <a:rPr lang="en-US" sz="2400" i="1" dirty="0" smtClean="0"/>
              <a:t>Federalist</a:t>
            </a:r>
            <a:r>
              <a:rPr lang="en-US" sz="2400" dirty="0" smtClean="0"/>
              <a:t> 78: what objections does he address?</a:t>
            </a:r>
          </a:p>
          <a:p>
            <a:endParaRPr lang="en-US" sz="2400" dirty="0" smtClean="0"/>
          </a:p>
          <a:p>
            <a:endParaRPr lang="en-US" sz="2400" dirty="0"/>
          </a:p>
        </p:txBody>
      </p:sp>
    </p:spTree>
    <p:extLst>
      <p:ext uri="{BB962C8B-B14F-4D97-AF65-F5344CB8AC3E}">
        <p14:creationId xmlns:p14="http://schemas.microsoft.com/office/powerpoint/2010/main" val="1355069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6578"/>
          </a:xfrm>
        </p:spPr>
        <p:txBody>
          <a:bodyPr>
            <a:normAutofit/>
          </a:bodyPr>
          <a:lstStyle/>
          <a:p>
            <a:r>
              <a:rPr lang="en-US" sz="2800" dirty="0" smtClean="0"/>
              <a:t>Article III: the judicial branch</a:t>
            </a:r>
            <a:endParaRPr lang="en-US" sz="2800" dirty="0"/>
          </a:p>
        </p:txBody>
      </p:sp>
      <p:sp>
        <p:nvSpPr>
          <p:cNvPr id="3" name="Content Placeholder 2"/>
          <p:cNvSpPr>
            <a:spLocks noGrp="1"/>
          </p:cNvSpPr>
          <p:nvPr>
            <p:ph sz="quarter" idx="1"/>
          </p:nvPr>
        </p:nvSpPr>
        <p:spPr/>
        <p:txBody>
          <a:bodyPr>
            <a:normAutofit/>
          </a:bodyPr>
          <a:lstStyle/>
          <a:p>
            <a:r>
              <a:rPr lang="en-US" sz="2400" dirty="0" smtClean="0"/>
              <a:t>Hamilton, </a:t>
            </a:r>
            <a:r>
              <a:rPr lang="en-US" sz="2400" i="1" dirty="0" smtClean="0"/>
              <a:t>Federalist</a:t>
            </a:r>
            <a:r>
              <a:rPr lang="en-US" sz="2400" dirty="0" smtClean="0"/>
              <a:t> 78: what objections does he address?</a:t>
            </a:r>
          </a:p>
          <a:p>
            <a:pPr lvl="1">
              <a:buFont typeface="Wingdings" charset="2"/>
              <a:buChar char="v"/>
            </a:pPr>
            <a:r>
              <a:rPr lang="en-US" sz="2000" dirty="0" smtClean="0"/>
              <a:t>Tenure “for good behavior” (a.k.a. life)—see </a:t>
            </a:r>
            <a:r>
              <a:rPr lang="en-US" sz="2000" dirty="0">
                <a:solidFill>
                  <a:srgbClr val="D16349"/>
                </a:solidFill>
              </a:rPr>
              <a:t>A</a:t>
            </a:r>
            <a:r>
              <a:rPr lang="en-US" sz="2000" dirty="0" smtClean="0">
                <a:solidFill>
                  <a:srgbClr val="D16349"/>
                </a:solidFill>
              </a:rPr>
              <a:t>rticle III, Section 1</a:t>
            </a:r>
          </a:p>
          <a:p>
            <a:pPr lvl="1">
              <a:buFont typeface="Wingdings" charset="2"/>
              <a:buChar char="v"/>
            </a:pPr>
            <a:r>
              <a:rPr lang="en-US" sz="2000" dirty="0" smtClean="0"/>
              <a:t>Possibility of over-powerful judiciary (where’s the real danger, according to Hamilton?)</a:t>
            </a:r>
          </a:p>
          <a:p>
            <a:pPr lvl="1">
              <a:buFont typeface="Wingdings" charset="2"/>
              <a:buChar char="v"/>
            </a:pPr>
            <a:r>
              <a:rPr lang="en-US" sz="2000" dirty="0" smtClean="0"/>
              <a:t>Fears of judicial review (what’s its purpose, according to Hamilton?)</a:t>
            </a:r>
          </a:p>
          <a:p>
            <a:endParaRPr lang="en-US" sz="2400" dirty="0" smtClean="0"/>
          </a:p>
          <a:p>
            <a:pPr marL="0" indent="0" algn="ctr">
              <a:buNone/>
            </a:pPr>
            <a:r>
              <a:rPr lang="en-US" sz="2400" dirty="0" smtClean="0"/>
              <a:t>Definition of “</a:t>
            </a:r>
            <a:r>
              <a:rPr lang="en-US" sz="2400" dirty="0" smtClean="0">
                <a:solidFill>
                  <a:srgbClr val="D16349"/>
                </a:solidFill>
              </a:rPr>
              <a:t>judicial review</a:t>
            </a:r>
            <a:r>
              <a:rPr lang="en-US" sz="2400" dirty="0" smtClean="0"/>
              <a:t>”</a:t>
            </a:r>
          </a:p>
          <a:p>
            <a:pPr marL="0" indent="0" algn="ctr">
              <a:buNone/>
            </a:pPr>
            <a:r>
              <a:rPr lang="en-US" sz="2000" dirty="0" smtClean="0"/>
              <a:t>(from Benedict, </a:t>
            </a:r>
            <a:r>
              <a:rPr lang="en-US" sz="2000" i="1" dirty="0" smtClean="0"/>
              <a:t>The Blessings of Liberty</a:t>
            </a:r>
            <a:r>
              <a:rPr lang="en-US" sz="2000" dirty="0" smtClean="0"/>
              <a:t>)</a:t>
            </a:r>
            <a:r>
              <a:rPr lang="en-US" sz="2400" dirty="0" smtClean="0"/>
              <a:t>:</a:t>
            </a:r>
          </a:p>
          <a:p>
            <a:pPr marL="0" indent="0" algn="ctr">
              <a:buNone/>
            </a:pPr>
            <a:r>
              <a:rPr lang="en-US" sz="2400" dirty="0" smtClean="0"/>
              <a:t>“treating the Constitution as law implied that courts must refuse to enforce state and federal laws that violated it.”</a:t>
            </a:r>
          </a:p>
          <a:p>
            <a:endParaRPr lang="en-US" sz="2400" dirty="0"/>
          </a:p>
        </p:txBody>
      </p:sp>
    </p:spTree>
    <p:extLst>
      <p:ext uri="{BB962C8B-B14F-4D97-AF65-F5344CB8AC3E}">
        <p14:creationId xmlns:p14="http://schemas.microsoft.com/office/powerpoint/2010/main" val="18321084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6578"/>
          </a:xfrm>
        </p:spPr>
        <p:txBody>
          <a:bodyPr>
            <a:normAutofit/>
          </a:bodyPr>
          <a:lstStyle/>
          <a:p>
            <a:r>
              <a:rPr lang="en-US" sz="2800" dirty="0" smtClean="0"/>
              <a:t>Article III: the judicial branch</a:t>
            </a:r>
            <a:endParaRPr lang="en-US" sz="2800" dirty="0"/>
          </a:p>
        </p:txBody>
      </p:sp>
      <p:sp>
        <p:nvSpPr>
          <p:cNvPr id="3" name="Content Placeholder 2"/>
          <p:cNvSpPr>
            <a:spLocks noGrp="1"/>
          </p:cNvSpPr>
          <p:nvPr>
            <p:ph sz="quarter" idx="1"/>
          </p:nvPr>
        </p:nvSpPr>
        <p:spPr/>
        <p:txBody>
          <a:bodyPr>
            <a:normAutofit/>
          </a:bodyPr>
          <a:lstStyle/>
          <a:p>
            <a:r>
              <a:rPr lang="en-US" sz="2400" dirty="0" smtClean="0"/>
              <a:t>Hamilton, </a:t>
            </a:r>
            <a:r>
              <a:rPr lang="en-US" sz="2400" i="1" dirty="0" smtClean="0"/>
              <a:t>Federalist</a:t>
            </a:r>
            <a:r>
              <a:rPr lang="en-US" sz="2400" dirty="0" smtClean="0"/>
              <a:t> 78: what objections does he address?</a:t>
            </a:r>
          </a:p>
          <a:p>
            <a:pPr lvl="1">
              <a:buFont typeface="Wingdings" charset="2"/>
              <a:buChar char="v"/>
            </a:pPr>
            <a:r>
              <a:rPr lang="en-US" sz="2000" dirty="0" smtClean="0"/>
              <a:t>Tenure “for good behavior” (a.k.a. life)—see </a:t>
            </a:r>
            <a:r>
              <a:rPr lang="en-US" sz="2000" dirty="0">
                <a:solidFill>
                  <a:srgbClr val="D16349"/>
                </a:solidFill>
              </a:rPr>
              <a:t>A</a:t>
            </a:r>
            <a:r>
              <a:rPr lang="en-US" sz="2000" dirty="0" smtClean="0">
                <a:solidFill>
                  <a:srgbClr val="D16349"/>
                </a:solidFill>
              </a:rPr>
              <a:t>rticle III, Section 1</a:t>
            </a:r>
          </a:p>
          <a:p>
            <a:pPr lvl="1">
              <a:buFont typeface="Wingdings" charset="2"/>
              <a:buChar char="v"/>
            </a:pPr>
            <a:r>
              <a:rPr lang="en-US" sz="2000" dirty="0" smtClean="0"/>
              <a:t>Possibility of over-powerful judiciary (where’s the real danger, according to Hamilton?)</a:t>
            </a:r>
          </a:p>
          <a:p>
            <a:pPr lvl="1">
              <a:buFont typeface="Wingdings" charset="2"/>
              <a:buChar char="v"/>
            </a:pPr>
            <a:r>
              <a:rPr lang="en-US" sz="2000" dirty="0" smtClean="0"/>
              <a:t>Fears of judicial review (what’s its purpose, according to Hamilton?)</a:t>
            </a:r>
          </a:p>
          <a:p>
            <a:r>
              <a:rPr lang="en-US" sz="2400" dirty="0" smtClean="0"/>
              <a:t>Article III, Sections 1 and 2</a:t>
            </a:r>
          </a:p>
          <a:p>
            <a:pPr lvl="1">
              <a:buFont typeface="Wingdings" charset="2"/>
              <a:buChar char="v"/>
            </a:pPr>
            <a:r>
              <a:rPr lang="en-US" sz="2000" dirty="0" smtClean="0"/>
              <a:t>Section 1: Creation of </a:t>
            </a:r>
            <a:r>
              <a:rPr lang="en-US" sz="2000" dirty="0" smtClean="0">
                <a:solidFill>
                  <a:srgbClr val="D16349"/>
                </a:solidFill>
              </a:rPr>
              <a:t>federal</a:t>
            </a:r>
            <a:r>
              <a:rPr lang="en-US" sz="2000" dirty="0" smtClean="0"/>
              <a:t> judiciary (but not very specific)</a:t>
            </a:r>
          </a:p>
          <a:p>
            <a:endParaRPr lang="en-US" sz="2400" dirty="0" smtClean="0"/>
          </a:p>
          <a:p>
            <a:endParaRPr lang="en-US" sz="2400" dirty="0"/>
          </a:p>
        </p:txBody>
      </p:sp>
    </p:spTree>
    <p:extLst>
      <p:ext uri="{BB962C8B-B14F-4D97-AF65-F5344CB8AC3E}">
        <p14:creationId xmlns:p14="http://schemas.microsoft.com/office/powerpoint/2010/main" val="18321084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6578"/>
          </a:xfrm>
        </p:spPr>
        <p:txBody>
          <a:bodyPr>
            <a:normAutofit/>
          </a:bodyPr>
          <a:lstStyle/>
          <a:p>
            <a:r>
              <a:rPr lang="en-US" sz="2800" dirty="0" smtClean="0"/>
              <a:t>Article III: the judicial branch</a:t>
            </a:r>
            <a:endParaRPr lang="en-US" sz="2800" dirty="0"/>
          </a:p>
        </p:txBody>
      </p:sp>
      <p:sp>
        <p:nvSpPr>
          <p:cNvPr id="3" name="Content Placeholder 2"/>
          <p:cNvSpPr>
            <a:spLocks noGrp="1"/>
          </p:cNvSpPr>
          <p:nvPr>
            <p:ph sz="quarter" idx="1"/>
          </p:nvPr>
        </p:nvSpPr>
        <p:spPr/>
        <p:txBody>
          <a:bodyPr>
            <a:normAutofit/>
          </a:bodyPr>
          <a:lstStyle/>
          <a:p>
            <a:r>
              <a:rPr lang="en-US" sz="2400" dirty="0" smtClean="0"/>
              <a:t>Hamilton, </a:t>
            </a:r>
            <a:r>
              <a:rPr lang="en-US" sz="2400" i="1" dirty="0" smtClean="0"/>
              <a:t>Federalist</a:t>
            </a:r>
            <a:r>
              <a:rPr lang="en-US" sz="2400" dirty="0" smtClean="0"/>
              <a:t> 78: what objections does he address?</a:t>
            </a:r>
          </a:p>
          <a:p>
            <a:pPr lvl="1">
              <a:buFont typeface="Wingdings" charset="2"/>
              <a:buChar char="v"/>
            </a:pPr>
            <a:r>
              <a:rPr lang="en-US" sz="2000" dirty="0" smtClean="0"/>
              <a:t>Tenure “for good behavior” (a.k.a. life)—see </a:t>
            </a:r>
            <a:r>
              <a:rPr lang="en-US" sz="2000" dirty="0">
                <a:solidFill>
                  <a:srgbClr val="D16349"/>
                </a:solidFill>
              </a:rPr>
              <a:t>A</a:t>
            </a:r>
            <a:r>
              <a:rPr lang="en-US" sz="2000" dirty="0" smtClean="0">
                <a:solidFill>
                  <a:srgbClr val="D16349"/>
                </a:solidFill>
              </a:rPr>
              <a:t>rticle III, Section 1</a:t>
            </a:r>
          </a:p>
          <a:p>
            <a:pPr lvl="1">
              <a:buFont typeface="Wingdings" charset="2"/>
              <a:buChar char="v"/>
            </a:pPr>
            <a:r>
              <a:rPr lang="en-US" sz="2000" dirty="0" smtClean="0"/>
              <a:t>Possibility of over-powerful judiciary (where’s the real danger, according to Hamilton?)</a:t>
            </a:r>
          </a:p>
          <a:p>
            <a:pPr lvl="1">
              <a:buFont typeface="Wingdings" charset="2"/>
              <a:buChar char="v"/>
            </a:pPr>
            <a:r>
              <a:rPr lang="en-US" sz="2000" dirty="0" smtClean="0"/>
              <a:t>Fears of judicial review (what’s its purpose, according to Hamilton?)</a:t>
            </a:r>
          </a:p>
          <a:p>
            <a:r>
              <a:rPr lang="en-US" sz="2400" dirty="0" smtClean="0"/>
              <a:t>Article III, Sections 1 and 2</a:t>
            </a:r>
          </a:p>
          <a:p>
            <a:pPr lvl="1">
              <a:buFont typeface="Wingdings" charset="2"/>
              <a:buChar char="v"/>
            </a:pPr>
            <a:r>
              <a:rPr lang="en-US" sz="2000" dirty="0" smtClean="0"/>
              <a:t>Section 1: Creation of </a:t>
            </a:r>
            <a:r>
              <a:rPr lang="en-US" sz="2000" dirty="0" smtClean="0">
                <a:solidFill>
                  <a:srgbClr val="D16349"/>
                </a:solidFill>
              </a:rPr>
              <a:t>federal</a:t>
            </a:r>
            <a:r>
              <a:rPr lang="en-US" sz="2000" dirty="0" smtClean="0"/>
              <a:t> judiciary (but not very specific)</a:t>
            </a:r>
          </a:p>
          <a:p>
            <a:pPr lvl="1">
              <a:buFont typeface="Wingdings" charset="2"/>
              <a:buChar char="v"/>
            </a:pPr>
            <a:r>
              <a:rPr lang="en-US" sz="2000" dirty="0" smtClean="0"/>
              <a:t>Section 2, </a:t>
            </a:r>
            <a:r>
              <a:rPr lang="en-US" sz="2000" dirty="0" err="1" smtClean="0"/>
              <a:t>para</a:t>
            </a:r>
            <a:r>
              <a:rPr lang="en-US" sz="2000" dirty="0" smtClean="0"/>
              <a:t> 1: Overview of federal judicial authority</a:t>
            </a:r>
          </a:p>
          <a:p>
            <a:endParaRPr lang="en-US" sz="2400" dirty="0" smtClean="0"/>
          </a:p>
          <a:p>
            <a:endParaRPr lang="en-US" sz="2400" dirty="0"/>
          </a:p>
        </p:txBody>
      </p:sp>
    </p:spTree>
    <p:extLst>
      <p:ext uri="{BB962C8B-B14F-4D97-AF65-F5344CB8AC3E}">
        <p14:creationId xmlns:p14="http://schemas.microsoft.com/office/powerpoint/2010/main" val="18321084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6578"/>
          </a:xfrm>
        </p:spPr>
        <p:txBody>
          <a:bodyPr>
            <a:normAutofit/>
          </a:bodyPr>
          <a:lstStyle/>
          <a:p>
            <a:r>
              <a:rPr lang="en-US" sz="2800" dirty="0" smtClean="0"/>
              <a:t>Article III: the judicial branch</a:t>
            </a:r>
            <a:endParaRPr lang="en-US" sz="2800" dirty="0"/>
          </a:p>
        </p:txBody>
      </p:sp>
      <p:sp>
        <p:nvSpPr>
          <p:cNvPr id="3" name="Content Placeholder 2"/>
          <p:cNvSpPr>
            <a:spLocks noGrp="1"/>
          </p:cNvSpPr>
          <p:nvPr>
            <p:ph sz="quarter" idx="1"/>
          </p:nvPr>
        </p:nvSpPr>
        <p:spPr/>
        <p:txBody>
          <a:bodyPr>
            <a:normAutofit/>
          </a:bodyPr>
          <a:lstStyle/>
          <a:p>
            <a:r>
              <a:rPr lang="en-US" sz="2400" dirty="0" smtClean="0"/>
              <a:t>Hamilton, </a:t>
            </a:r>
            <a:r>
              <a:rPr lang="en-US" sz="2400" i="1" dirty="0" smtClean="0"/>
              <a:t>Federalist</a:t>
            </a:r>
            <a:r>
              <a:rPr lang="en-US" sz="2400" dirty="0" smtClean="0"/>
              <a:t> 78: what objections does he address?</a:t>
            </a:r>
          </a:p>
          <a:p>
            <a:pPr lvl="1">
              <a:buFont typeface="Wingdings" charset="2"/>
              <a:buChar char="v"/>
            </a:pPr>
            <a:r>
              <a:rPr lang="en-US" sz="2000" dirty="0" smtClean="0"/>
              <a:t>Tenure “for good behavior” (a.k.a. life)—see </a:t>
            </a:r>
            <a:r>
              <a:rPr lang="en-US" sz="2000" dirty="0">
                <a:solidFill>
                  <a:srgbClr val="D16349"/>
                </a:solidFill>
              </a:rPr>
              <a:t>A</a:t>
            </a:r>
            <a:r>
              <a:rPr lang="en-US" sz="2000" dirty="0" smtClean="0">
                <a:solidFill>
                  <a:srgbClr val="D16349"/>
                </a:solidFill>
              </a:rPr>
              <a:t>rticle III, Section 1</a:t>
            </a:r>
          </a:p>
          <a:p>
            <a:pPr lvl="1">
              <a:buFont typeface="Wingdings" charset="2"/>
              <a:buChar char="v"/>
            </a:pPr>
            <a:r>
              <a:rPr lang="en-US" sz="2000" dirty="0" smtClean="0"/>
              <a:t>Possibility of over-powerful judiciary (where’s the real danger, according to Hamilton?)</a:t>
            </a:r>
          </a:p>
          <a:p>
            <a:pPr lvl="1">
              <a:buFont typeface="Wingdings" charset="2"/>
              <a:buChar char="v"/>
            </a:pPr>
            <a:r>
              <a:rPr lang="en-US" sz="2000" dirty="0" smtClean="0"/>
              <a:t>Fears of judicial review (what’s its purpose, according to Hamilton?)</a:t>
            </a:r>
          </a:p>
          <a:p>
            <a:r>
              <a:rPr lang="en-US" sz="2400" dirty="0" smtClean="0"/>
              <a:t>Article III, Sections 1 and 2</a:t>
            </a:r>
          </a:p>
          <a:p>
            <a:pPr lvl="1">
              <a:buFont typeface="Wingdings" charset="2"/>
              <a:buChar char="v"/>
            </a:pPr>
            <a:r>
              <a:rPr lang="en-US" sz="2000" dirty="0" smtClean="0"/>
              <a:t>Section 1: Creation of </a:t>
            </a:r>
            <a:r>
              <a:rPr lang="en-US" sz="2000" dirty="0" smtClean="0">
                <a:solidFill>
                  <a:srgbClr val="D16349"/>
                </a:solidFill>
              </a:rPr>
              <a:t>federal</a:t>
            </a:r>
            <a:r>
              <a:rPr lang="en-US" sz="2000" dirty="0" smtClean="0"/>
              <a:t> judiciary (but not very specific)</a:t>
            </a:r>
          </a:p>
          <a:p>
            <a:pPr lvl="1">
              <a:buFont typeface="Wingdings" charset="2"/>
              <a:buChar char="v"/>
            </a:pPr>
            <a:r>
              <a:rPr lang="en-US" sz="2000" dirty="0" smtClean="0"/>
              <a:t>Section 2, </a:t>
            </a:r>
            <a:r>
              <a:rPr lang="en-US" sz="2000" dirty="0" err="1" smtClean="0"/>
              <a:t>para</a:t>
            </a:r>
            <a:r>
              <a:rPr lang="en-US" sz="2000" dirty="0" smtClean="0"/>
              <a:t> 1: Overview of federal judicial authority</a:t>
            </a:r>
          </a:p>
          <a:p>
            <a:pPr lvl="1">
              <a:buFont typeface="Wingdings" charset="2"/>
              <a:buChar char="v"/>
            </a:pPr>
            <a:r>
              <a:rPr lang="en-US" sz="2000" dirty="0" smtClean="0"/>
              <a:t>Section 2, </a:t>
            </a:r>
            <a:r>
              <a:rPr lang="en-US" sz="2000" dirty="0" err="1" smtClean="0"/>
              <a:t>para</a:t>
            </a:r>
            <a:r>
              <a:rPr lang="en-US" sz="2000" dirty="0" smtClean="0"/>
              <a:t> 2: Supreme Court: original vs. appellate jurisdiction</a:t>
            </a:r>
          </a:p>
          <a:p>
            <a:endParaRPr lang="en-US" sz="2400" dirty="0" smtClean="0"/>
          </a:p>
          <a:p>
            <a:endParaRPr lang="en-US" sz="2400" dirty="0"/>
          </a:p>
        </p:txBody>
      </p:sp>
    </p:spTree>
    <p:extLst>
      <p:ext uri="{BB962C8B-B14F-4D97-AF65-F5344CB8AC3E}">
        <p14:creationId xmlns:p14="http://schemas.microsoft.com/office/powerpoint/2010/main" val="18321084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6578"/>
          </a:xfrm>
        </p:spPr>
        <p:txBody>
          <a:bodyPr>
            <a:normAutofit/>
          </a:bodyPr>
          <a:lstStyle/>
          <a:p>
            <a:r>
              <a:rPr lang="en-US" sz="2800" dirty="0" smtClean="0"/>
              <a:t>Article III: the judicial branch</a:t>
            </a:r>
            <a:endParaRPr lang="en-US" sz="2800" dirty="0"/>
          </a:p>
        </p:txBody>
      </p:sp>
      <p:sp>
        <p:nvSpPr>
          <p:cNvPr id="3" name="Content Placeholder 2"/>
          <p:cNvSpPr>
            <a:spLocks noGrp="1"/>
          </p:cNvSpPr>
          <p:nvPr>
            <p:ph sz="quarter" idx="1"/>
          </p:nvPr>
        </p:nvSpPr>
        <p:spPr>
          <a:xfrm>
            <a:off x="301752" y="1527047"/>
            <a:ext cx="8503920" cy="4767137"/>
          </a:xfrm>
        </p:spPr>
        <p:txBody>
          <a:bodyPr>
            <a:normAutofit/>
          </a:bodyPr>
          <a:lstStyle/>
          <a:p>
            <a:r>
              <a:rPr lang="en-US" sz="2400" dirty="0" smtClean="0"/>
              <a:t>Hamilton, </a:t>
            </a:r>
            <a:r>
              <a:rPr lang="en-US" sz="2400" i="1" dirty="0" smtClean="0"/>
              <a:t>Federalist</a:t>
            </a:r>
            <a:r>
              <a:rPr lang="en-US" sz="2400" dirty="0" smtClean="0"/>
              <a:t> 78: what objections does he address?</a:t>
            </a:r>
          </a:p>
          <a:p>
            <a:pPr lvl="1">
              <a:buFont typeface="Wingdings" charset="2"/>
              <a:buChar char="v"/>
            </a:pPr>
            <a:r>
              <a:rPr lang="en-US" sz="2000" dirty="0" smtClean="0"/>
              <a:t>Tenure “for good behavior” (a.k.a. life)—see </a:t>
            </a:r>
            <a:r>
              <a:rPr lang="en-US" sz="2000" dirty="0">
                <a:solidFill>
                  <a:srgbClr val="D16349"/>
                </a:solidFill>
              </a:rPr>
              <a:t>A</a:t>
            </a:r>
            <a:r>
              <a:rPr lang="en-US" sz="2000" dirty="0" smtClean="0">
                <a:solidFill>
                  <a:srgbClr val="D16349"/>
                </a:solidFill>
              </a:rPr>
              <a:t>rticle III, Section 1</a:t>
            </a:r>
          </a:p>
          <a:p>
            <a:pPr lvl="1">
              <a:buFont typeface="Wingdings" charset="2"/>
              <a:buChar char="v"/>
            </a:pPr>
            <a:r>
              <a:rPr lang="en-US" sz="2000" dirty="0" smtClean="0"/>
              <a:t>Possibility of over-powerful judiciary (where’s the real danger, according to Hamilton?)</a:t>
            </a:r>
          </a:p>
          <a:p>
            <a:pPr lvl="1">
              <a:buFont typeface="Wingdings" charset="2"/>
              <a:buChar char="v"/>
            </a:pPr>
            <a:r>
              <a:rPr lang="en-US" sz="2000" dirty="0" smtClean="0"/>
              <a:t>Fears of judicial review (what’s its purpose, according to Hamilton?)</a:t>
            </a:r>
          </a:p>
          <a:p>
            <a:r>
              <a:rPr lang="en-US" sz="2400" dirty="0" smtClean="0"/>
              <a:t>Article III, Sections 1 and 2</a:t>
            </a:r>
          </a:p>
          <a:p>
            <a:pPr lvl="1">
              <a:buFont typeface="Wingdings" charset="2"/>
              <a:buChar char="v"/>
            </a:pPr>
            <a:r>
              <a:rPr lang="en-US" sz="2000" dirty="0" smtClean="0"/>
              <a:t>Section 1: Creation of </a:t>
            </a:r>
            <a:r>
              <a:rPr lang="en-US" sz="2000" dirty="0" smtClean="0">
                <a:solidFill>
                  <a:srgbClr val="D16349"/>
                </a:solidFill>
              </a:rPr>
              <a:t>federal</a:t>
            </a:r>
            <a:r>
              <a:rPr lang="en-US" sz="2000" dirty="0" smtClean="0"/>
              <a:t> judiciary (but not very specific)</a:t>
            </a:r>
          </a:p>
          <a:p>
            <a:pPr lvl="1">
              <a:buFont typeface="Wingdings" charset="2"/>
              <a:buChar char="v"/>
            </a:pPr>
            <a:r>
              <a:rPr lang="en-US" sz="2000" dirty="0" smtClean="0"/>
              <a:t>Section 2, </a:t>
            </a:r>
            <a:r>
              <a:rPr lang="en-US" sz="2000" dirty="0" err="1" smtClean="0"/>
              <a:t>para</a:t>
            </a:r>
            <a:r>
              <a:rPr lang="en-US" sz="2000" dirty="0" smtClean="0"/>
              <a:t> 1: Overview of federal judicial authority</a:t>
            </a:r>
          </a:p>
          <a:p>
            <a:pPr lvl="1">
              <a:buFont typeface="Wingdings" charset="2"/>
              <a:buChar char="v"/>
            </a:pPr>
            <a:r>
              <a:rPr lang="en-US" sz="2000" dirty="0" smtClean="0"/>
              <a:t>Section 2, </a:t>
            </a:r>
            <a:r>
              <a:rPr lang="en-US" sz="2000" dirty="0" err="1" smtClean="0"/>
              <a:t>para</a:t>
            </a:r>
            <a:r>
              <a:rPr lang="en-US" sz="2000" dirty="0" smtClean="0"/>
              <a:t> 2: Supreme Court: original vs. appellate jurisdiction</a:t>
            </a:r>
          </a:p>
          <a:p>
            <a:r>
              <a:rPr lang="en-US" sz="2400" dirty="0" smtClean="0"/>
              <a:t>Article VI</a:t>
            </a:r>
          </a:p>
          <a:p>
            <a:pPr lvl="1">
              <a:buFont typeface="Wingdings" charset="2"/>
              <a:buChar char="v"/>
            </a:pPr>
            <a:r>
              <a:rPr lang="en-US" sz="2000" dirty="0" smtClean="0"/>
              <a:t>“judges in every State” must consider US Const., laws, &amp; treaties “supreme law of the land” (implies judicial review over state laws)</a:t>
            </a:r>
          </a:p>
          <a:p>
            <a:endParaRPr lang="en-US" sz="2400" dirty="0"/>
          </a:p>
        </p:txBody>
      </p:sp>
    </p:spTree>
    <p:extLst>
      <p:ext uri="{BB962C8B-B14F-4D97-AF65-F5344CB8AC3E}">
        <p14:creationId xmlns:p14="http://schemas.microsoft.com/office/powerpoint/2010/main" val="22830495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58563"/>
          </a:xfrm>
        </p:spPr>
        <p:txBody>
          <a:bodyPr>
            <a:normAutofit/>
          </a:bodyPr>
          <a:lstStyle/>
          <a:p>
            <a:r>
              <a:rPr lang="en-US" sz="2800" dirty="0" smtClean="0"/>
              <a:t>Creating the federal judiciary, 1789-1803</a:t>
            </a:r>
            <a:endParaRPr lang="en-US" sz="2800" dirty="0"/>
          </a:p>
        </p:txBody>
      </p:sp>
      <p:sp>
        <p:nvSpPr>
          <p:cNvPr id="3" name="Content Placeholder 2"/>
          <p:cNvSpPr>
            <a:spLocks noGrp="1"/>
          </p:cNvSpPr>
          <p:nvPr>
            <p:ph sz="quarter" idx="1"/>
          </p:nvPr>
        </p:nvSpPr>
        <p:spPr>
          <a:xfrm>
            <a:off x="301752" y="1527047"/>
            <a:ext cx="8503920" cy="4907215"/>
          </a:xfrm>
        </p:spPr>
        <p:txBody>
          <a:bodyPr>
            <a:normAutofit/>
          </a:bodyPr>
          <a:lstStyle/>
          <a:p>
            <a:r>
              <a:rPr lang="en-US" sz="2400" dirty="0" smtClean="0"/>
              <a:t>Judiciary Act of 1789 (fleshes out Article III)</a:t>
            </a:r>
          </a:p>
          <a:p>
            <a:pPr lvl="1">
              <a:buFont typeface="Wingdings" charset="2"/>
              <a:buChar char="v"/>
            </a:pPr>
            <a:r>
              <a:rPr lang="en-US" sz="2000" dirty="0" smtClean="0"/>
              <a:t>Establishes federal court system (district &amp; circuit courts)</a:t>
            </a:r>
          </a:p>
          <a:p>
            <a:pPr lvl="1">
              <a:buFont typeface="Wingdings" charset="2"/>
              <a:buChar char="v"/>
            </a:pPr>
            <a:r>
              <a:rPr lang="en-US" sz="2000" dirty="0" smtClean="0"/>
              <a:t>Creates jurisdiction &amp; rules of those courts</a:t>
            </a:r>
          </a:p>
        </p:txBody>
      </p:sp>
    </p:spTree>
    <p:extLst>
      <p:ext uri="{BB962C8B-B14F-4D97-AF65-F5344CB8AC3E}">
        <p14:creationId xmlns:p14="http://schemas.microsoft.com/office/powerpoint/2010/main" val="31953249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58563"/>
          </a:xfrm>
        </p:spPr>
        <p:txBody>
          <a:bodyPr>
            <a:normAutofit/>
          </a:bodyPr>
          <a:lstStyle/>
          <a:p>
            <a:r>
              <a:rPr lang="en-US" sz="2800" dirty="0" smtClean="0"/>
              <a:t>Creating the federal judiciary, 1789-1803</a:t>
            </a:r>
            <a:endParaRPr lang="en-US" sz="2800" dirty="0"/>
          </a:p>
        </p:txBody>
      </p:sp>
      <p:sp>
        <p:nvSpPr>
          <p:cNvPr id="3" name="Content Placeholder 2"/>
          <p:cNvSpPr>
            <a:spLocks noGrp="1"/>
          </p:cNvSpPr>
          <p:nvPr>
            <p:ph sz="quarter" idx="1"/>
          </p:nvPr>
        </p:nvSpPr>
        <p:spPr>
          <a:xfrm>
            <a:off x="301752" y="1527047"/>
            <a:ext cx="8503920" cy="4907215"/>
          </a:xfrm>
        </p:spPr>
        <p:txBody>
          <a:bodyPr>
            <a:normAutofit/>
          </a:bodyPr>
          <a:lstStyle/>
          <a:p>
            <a:r>
              <a:rPr lang="en-US" sz="2400" dirty="0" smtClean="0"/>
              <a:t>Judiciary Act of 1789 (fleshes out Article III)</a:t>
            </a:r>
          </a:p>
          <a:p>
            <a:pPr lvl="1">
              <a:buFont typeface="Wingdings" charset="2"/>
              <a:buChar char="v"/>
            </a:pPr>
            <a:r>
              <a:rPr lang="en-US" sz="2000" dirty="0" smtClean="0"/>
              <a:t>Establishes federal court system (district &amp; circuit courts)</a:t>
            </a:r>
          </a:p>
          <a:p>
            <a:pPr lvl="1">
              <a:buFont typeface="Wingdings" charset="2"/>
              <a:buChar char="v"/>
            </a:pPr>
            <a:r>
              <a:rPr lang="en-US" sz="2000" dirty="0" smtClean="0"/>
              <a:t>Creates jurisdiction &amp; rules of those courts</a:t>
            </a:r>
          </a:p>
          <a:p>
            <a:r>
              <a:rPr lang="en-US" sz="2400" dirty="0" smtClean="0"/>
              <a:t>Federalists vs. Jeffersonian Republicans on the role of the federal judiciary</a:t>
            </a:r>
            <a:endParaRPr lang="en-US" sz="2000" dirty="0" smtClean="0"/>
          </a:p>
        </p:txBody>
      </p:sp>
    </p:spTree>
    <p:extLst>
      <p:ext uri="{BB962C8B-B14F-4D97-AF65-F5344CB8AC3E}">
        <p14:creationId xmlns:p14="http://schemas.microsoft.com/office/powerpoint/2010/main" val="3401109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Starting with the Constitution</a:t>
            </a:r>
            <a:endParaRPr lang="en-US" sz="3200" dirty="0"/>
          </a:p>
        </p:txBody>
      </p:sp>
      <p:sp>
        <p:nvSpPr>
          <p:cNvPr id="3" name="Content Placeholder 2"/>
          <p:cNvSpPr>
            <a:spLocks noGrp="1"/>
          </p:cNvSpPr>
          <p:nvPr>
            <p:ph sz="quarter" idx="1"/>
          </p:nvPr>
        </p:nvSpPr>
        <p:spPr/>
        <p:txBody>
          <a:bodyPr/>
          <a:lstStyle/>
          <a:p>
            <a:r>
              <a:rPr lang="en-US" dirty="0" smtClean="0"/>
              <a:t>Article II: defining the Presidency</a:t>
            </a:r>
          </a:p>
          <a:p>
            <a:pPr lvl="1">
              <a:buFont typeface="Wingdings" charset="2"/>
              <a:buChar char="v"/>
            </a:pPr>
            <a:r>
              <a:rPr lang="en-US" sz="2400" dirty="0" smtClean="0"/>
              <a:t>Section 1: election, eligibility, $$, oath</a:t>
            </a:r>
          </a:p>
          <a:p>
            <a:pPr lvl="1">
              <a:buFont typeface="Wingdings" charset="2"/>
              <a:buChar char="v"/>
            </a:pPr>
            <a:r>
              <a:rPr lang="en-US" sz="2400" dirty="0" smtClean="0">
                <a:solidFill>
                  <a:schemeClr val="accent1"/>
                </a:solidFill>
              </a:rPr>
              <a:t>Section 2</a:t>
            </a:r>
            <a:r>
              <a:rPr lang="en-US" sz="2400" dirty="0" smtClean="0"/>
              <a:t> &amp; 3: powers &amp; responsibilities</a:t>
            </a:r>
          </a:p>
          <a:p>
            <a:pPr lvl="1">
              <a:buFont typeface="Wingdings" charset="2"/>
              <a:buChar char="v"/>
            </a:pPr>
            <a:r>
              <a:rPr lang="en-US" sz="2400" dirty="0" smtClean="0"/>
              <a:t>Section 4: impeachment</a:t>
            </a:r>
            <a:endParaRPr lang="en-US" sz="2400" dirty="0"/>
          </a:p>
        </p:txBody>
      </p:sp>
    </p:spTree>
    <p:extLst>
      <p:ext uri="{BB962C8B-B14F-4D97-AF65-F5344CB8AC3E}">
        <p14:creationId xmlns:p14="http://schemas.microsoft.com/office/powerpoint/2010/main" val="30396112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58563"/>
          </a:xfrm>
        </p:spPr>
        <p:txBody>
          <a:bodyPr>
            <a:normAutofit/>
          </a:bodyPr>
          <a:lstStyle/>
          <a:p>
            <a:r>
              <a:rPr lang="en-US" sz="2800" dirty="0" smtClean="0"/>
              <a:t>Creating the federal judiciary, 1789-1803</a:t>
            </a:r>
            <a:endParaRPr lang="en-US" sz="2800" dirty="0"/>
          </a:p>
        </p:txBody>
      </p:sp>
      <p:sp>
        <p:nvSpPr>
          <p:cNvPr id="3" name="Content Placeholder 2"/>
          <p:cNvSpPr>
            <a:spLocks noGrp="1"/>
          </p:cNvSpPr>
          <p:nvPr>
            <p:ph sz="quarter" idx="1"/>
          </p:nvPr>
        </p:nvSpPr>
        <p:spPr>
          <a:xfrm>
            <a:off x="301752" y="1527047"/>
            <a:ext cx="8503920" cy="4907215"/>
          </a:xfrm>
        </p:spPr>
        <p:txBody>
          <a:bodyPr>
            <a:normAutofit/>
          </a:bodyPr>
          <a:lstStyle/>
          <a:p>
            <a:r>
              <a:rPr lang="en-US" sz="2400" dirty="0" smtClean="0"/>
              <a:t>Judiciary Act of 1789 (fleshes out Article III)</a:t>
            </a:r>
          </a:p>
          <a:p>
            <a:pPr lvl="1">
              <a:buFont typeface="Wingdings" charset="2"/>
              <a:buChar char="v"/>
            </a:pPr>
            <a:r>
              <a:rPr lang="en-US" sz="2000" dirty="0" smtClean="0"/>
              <a:t>Establishes federal court system (district &amp; circuit courts)</a:t>
            </a:r>
          </a:p>
          <a:p>
            <a:pPr lvl="1">
              <a:buFont typeface="Wingdings" charset="2"/>
              <a:buChar char="v"/>
            </a:pPr>
            <a:r>
              <a:rPr lang="en-US" sz="2000" dirty="0" smtClean="0"/>
              <a:t>Creates jurisdiction &amp; rules of those courts</a:t>
            </a:r>
          </a:p>
          <a:p>
            <a:r>
              <a:rPr lang="en-US" sz="2400" dirty="0" smtClean="0"/>
              <a:t>Federalists vs. Jeffersonian Republicans on the role of the federal judiciary</a:t>
            </a:r>
          </a:p>
          <a:p>
            <a:pPr lvl="1">
              <a:buFont typeface="Wingdings" charset="2"/>
              <a:buChar char="v"/>
            </a:pPr>
            <a:r>
              <a:rPr lang="en-US" sz="2000" dirty="0" smtClean="0"/>
              <a:t>Federal court system, or local juries and state courts?</a:t>
            </a:r>
          </a:p>
        </p:txBody>
      </p:sp>
    </p:spTree>
    <p:extLst>
      <p:ext uri="{BB962C8B-B14F-4D97-AF65-F5344CB8AC3E}">
        <p14:creationId xmlns:p14="http://schemas.microsoft.com/office/powerpoint/2010/main" val="34011094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58563"/>
          </a:xfrm>
        </p:spPr>
        <p:txBody>
          <a:bodyPr>
            <a:normAutofit/>
          </a:bodyPr>
          <a:lstStyle/>
          <a:p>
            <a:r>
              <a:rPr lang="en-US" sz="2800" dirty="0" smtClean="0"/>
              <a:t>Creating the federal judiciary, 1789-1803</a:t>
            </a:r>
            <a:endParaRPr lang="en-US" sz="2800" dirty="0"/>
          </a:p>
        </p:txBody>
      </p:sp>
      <p:sp>
        <p:nvSpPr>
          <p:cNvPr id="3" name="Content Placeholder 2"/>
          <p:cNvSpPr>
            <a:spLocks noGrp="1"/>
          </p:cNvSpPr>
          <p:nvPr>
            <p:ph sz="quarter" idx="1"/>
          </p:nvPr>
        </p:nvSpPr>
        <p:spPr>
          <a:xfrm>
            <a:off x="301752" y="1527047"/>
            <a:ext cx="8503920" cy="4907215"/>
          </a:xfrm>
        </p:spPr>
        <p:txBody>
          <a:bodyPr>
            <a:normAutofit/>
          </a:bodyPr>
          <a:lstStyle/>
          <a:p>
            <a:r>
              <a:rPr lang="en-US" sz="2400" dirty="0" smtClean="0"/>
              <a:t>Judiciary Act of 1789 (fleshes out Article III)</a:t>
            </a:r>
          </a:p>
          <a:p>
            <a:pPr lvl="1">
              <a:buFont typeface="Wingdings" charset="2"/>
              <a:buChar char="v"/>
            </a:pPr>
            <a:r>
              <a:rPr lang="en-US" sz="2000" dirty="0" smtClean="0"/>
              <a:t>Establishes federal court system (district &amp; circuit courts)</a:t>
            </a:r>
          </a:p>
          <a:p>
            <a:pPr lvl="1">
              <a:buFont typeface="Wingdings" charset="2"/>
              <a:buChar char="v"/>
            </a:pPr>
            <a:r>
              <a:rPr lang="en-US" sz="2000" dirty="0" smtClean="0"/>
              <a:t>Creates jurisdiction &amp; rules of those courts</a:t>
            </a:r>
          </a:p>
          <a:p>
            <a:r>
              <a:rPr lang="en-US" sz="2400" dirty="0" smtClean="0"/>
              <a:t>Federalists vs. Jeffersonian Republicans on the role of the federal judiciary</a:t>
            </a:r>
          </a:p>
          <a:p>
            <a:pPr lvl="1">
              <a:buFont typeface="Wingdings" charset="2"/>
              <a:buChar char="v"/>
            </a:pPr>
            <a:r>
              <a:rPr lang="en-US" sz="2000" dirty="0" smtClean="0"/>
              <a:t>Federal court system, or local juries and state courts?</a:t>
            </a:r>
          </a:p>
          <a:p>
            <a:pPr lvl="1">
              <a:buFont typeface="Wingdings" charset="2"/>
              <a:buChar char="v"/>
            </a:pPr>
            <a:r>
              <a:rPr lang="en-US" sz="2000" dirty="0" smtClean="0"/>
              <a:t>When (if at all) can a state case move into federal courts?</a:t>
            </a:r>
          </a:p>
        </p:txBody>
      </p:sp>
    </p:spTree>
    <p:extLst>
      <p:ext uri="{BB962C8B-B14F-4D97-AF65-F5344CB8AC3E}">
        <p14:creationId xmlns:p14="http://schemas.microsoft.com/office/powerpoint/2010/main" val="34011094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58563"/>
          </a:xfrm>
        </p:spPr>
        <p:txBody>
          <a:bodyPr>
            <a:normAutofit/>
          </a:bodyPr>
          <a:lstStyle/>
          <a:p>
            <a:r>
              <a:rPr lang="en-US" sz="2800" dirty="0" smtClean="0"/>
              <a:t>Creating the federal judiciary, 1789-1803</a:t>
            </a:r>
            <a:endParaRPr lang="en-US" sz="2800" dirty="0"/>
          </a:p>
        </p:txBody>
      </p:sp>
      <p:sp>
        <p:nvSpPr>
          <p:cNvPr id="3" name="Content Placeholder 2"/>
          <p:cNvSpPr>
            <a:spLocks noGrp="1"/>
          </p:cNvSpPr>
          <p:nvPr>
            <p:ph sz="quarter" idx="1"/>
          </p:nvPr>
        </p:nvSpPr>
        <p:spPr>
          <a:xfrm>
            <a:off x="301752" y="1527047"/>
            <a:ext cx="8503920" cy="4907215"/>
          </a:xfrm>
        </p:spPr>
        <p:txBody>
          <a:bodyPr>
            <a:normAutofit/>
          </a:bodyPr>
          <a:lstStyle/>
          <a:p>
            <a:r>
              <a:rPr lang="en-US" sz="2400" dirty="0" smtClean="0"/>
              <a:t>Judiciary Act of 1789 (fleshes out Article III)</a:t>
            </a:r>
          </a:p>
          <a:p>
            <a:pPr lvl="1">
              <a:buFont typeface="Wingdings" charset="2"/>
              <a:buChar char="v"/>
            </a:pPr>
            <a:r>
              <a:rPr lang="en-US" sz="2000" dirty="0" smtClean="0"/>
              <a:t>Establishes federal court system (district &amp; circuit courts)</a:t>
            </a:r>
          </a:p>
          <a:p>
            <a:pPr lvl="1">
              <a:buFont typeface="Wingdings" charset="2"/>
              <a:buChar char="v"/>
            </a:pPr>
            <a:r>
              <a:rPr lang="en-US" sz="2000" dirty="0" smtClean="0"/>
              <a:t>Creates jurisdiction &amp; rules of those courts</a:t>
            </a:r>
          </a:p>
          <a:p>
            <a:r>
              <a:rPr lang="en-US" sz="2400" dirty="0" smtClean="0"/>
              <a:t>Federalists vs. Jeffersonian Republicans on the role of the federal judiciary</a:t>
            </a:r>
          </a:p>
          <a:p>
            <a:pPr lvl="1">
              <a:buFont typeface="Wingdings" charset="2"/>
              <a:buChar char="v"/>
            </a:pPr>
            <a:r>
              <a:rPr lang="en-US" sz="2000" dirty="0" smtClean="0"/>
              <a:t>Federal court system, or local juries and state courts?</a:t>
            </a:r>
          </a:p>
          <a:p>
            <a:pPr lvl="1">
              <a:buFont typeface="Wingdings" charset="2"/>
              <a:buChar char="v"/>
            </a:pPr>
            <a:r>
              <a:rPr lang="en-US" sz="2000" dirty="0" smtClean="0"/>
              <a:t>When (if at all) can a state case move into federal courts?</a:t>
            </a:r>
          </a:p>
          <a:p>
            <a:pPr lvl="1">
              <a:buFont typeface="Wingdings" charset="2"/>
              <a:buChar char="v"/>
            </a:pPr>
            <a:r>
              <a:rPr lang="en-US" sz="2000" dirty="0" smtClean="0"/>
              <a:t>J.A. of 1789, Section </a:t>
            </a:r>
            <a:r>
              <a:rPr lang="en-US" sz="2000" dirty="0"/>
              <a:t>25: appeal to Supreme Court whenever a state supreme court upheld state constitutional provision, law, or action against claim that it violates US </a:t>
            </a:r>
            <a:r>
              <a:rPr lang="en-US" sz="2000" dirty="0" smtClean="0"/>
              <a:t>Constitution</a:t>
            </a:r>
          </a:p>
        </p:txBody>
      </p:sp>
    </p:spTree>
    <p:extLst>
      <p:ext uri="{BB962C8B-B14F-4D97-AF65-F5344CB8AC3E}">
        <p14:creationId xmlns:p14="http://schemas.microsoft.com/office/powerpoint/2010/main" val="34011094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58563"/>
          </a:xfrm>
        </p:spPr>
        <p:txBody>
          <a:bodyPr>
            <a:normAutofit/>
          </a:bodyPr>
          <a:lstStyle/>
          <a:p>
            <a:r>
              <a:rPr lang="en-US" sz="2800" dirty="0" smtClean="0"/>
              <a:t>Creating the federal judiciary, 1789-1803</a:t>
            </a:r>
            <a:endParaRPr lang="en-US" sz="2800" dirty="0"/>
          </a:p>
        </p:txBody>
      </p:sp>
      <p:sp>
        <p:nvSpPr>
          <p:cNvPr id="3" name="Content Placeholder 2"/>
          <p:cNvSpPr>
            <a:spLocks noGrp="1"/>
          </p:cNvSpPr>
          <p:nvPr>
            <p:ph sz="quarter" idx="1"/>
          </p:nvPr>
        </p:nvSpPr>
        <p:spPr>
          <a:xfrm>
            <a:off x="301752" y="1527047"/>
            <a:ext cx="8503920" cy="4907215"/>
          </a:xfrm>
        </p:spPr>
        <p:txBody>
          <a:bodyPr>
            <a:normAutofit/>
          </a:bodyPr>
          <a:lstStyle/>
          <a:p>
            <a:r>
              <a:rPr lang="en-US" sz="2400" dirty="0" smtClean="0"/>
              <a:t>Judiciary Act of 1789 (fleshes out Article III)</a:t>
            </a:r>
          </a:p>
          <a:p>
            <a:pPr lvl="1">
              <a:buFont typeface="Wingdings" charset="2"/>
              <a:buChar char="v"/>
            </a:pPr>
            <a:r>
              <a:rPr lang="en-US" sz="2000" dirty="0" smtClean="0"/>
              <a:t>Establishes federal court system (district &amp; circuit courts)</a:t>
            </a:r>
          </a:p>
          <a:p>
            <a:pPr lvl="1">
              <a:buFont typeface="Wingdings" charset="2"/>
              <a:buChar char="v"/>
            </a:pPr>
            <a:r>
              <a:rPr lang="en-US" sz="2000" dirty="0" smtClean="0"/>
              <a:t>Creates jurisdiction &amp; rules of those courts</a:t>
            </a:r>
          </a:p>
          <a:p>
            <a:r>
              <a:rPr lang="en-US" sz="2400" dirty="0" smtClean="0"/>
              <a:t>Federalists vs. Jeffersonian Republicans on the role of the federal judiciary</a:t>
            </a:r>
          </a:p>
          <a:p>
            <a:pPr lvl="1">
              <a:buFont typeface="Wingdings" charset="2"/>
              <a:buChar char="v"/>
            </a:pPr>
            <a:r>
              <a:rPr lang="en-US" sz="2000" dirty="0" smtClean="0"/>
              <a:t>Federal court system, or local juries and state courts?</a:t>
            </a:r>
          </a:p>
          <a:p>
            <a:pPr lvl="1">
              <a:buFont typeface="Wingdings" charset="2"/>
              <a:buChar char="v"/>
            </a:pPr>
            <a:r>
              <a:rPr lang="en-US" sz="2000" dirty="0" smtClean="0"/>
              <a:t>When (if at all) can a state case move into federal courts?</a:t>
            </a:r>
          </a:p>
          <a:p>
            <a:pPr lvl="1">
              <a:buFont typeface="Wingdings" charset="2"/>
              <a:buChar char="v"/>
            </a:pPr>
            <a:r>
              <a:rPr lang="en-US" sz="2000" dirty="0" smtClean="0"/>
              <a:t>J.A. of 1789, Section </a:t>
            </a:r>
            <a:r>
              <a:rPr lang="en-US" sz="2000" dirty="0"/>
              <a:t>25: appeal to Supreme Court whenever a state supreme court upheld state constitutional provision, law, or action against claim that it violates US </a:t>
            </a:r>
            <a:r>
              <a:rPr lang="en-US" sz="2000" dirty="0" smtClean="0"/>
              <a:t>Constitution</a:t>
            </a:r>
          </a:p>
          <a:p>
            <a:pPr lvl="1">
              <a:buFont typeface="Wingdings" charset="2"/>
              <a:buChar char="v"/>
            </a:pPr>
            <a:r>
              <a:rPr lang="en-US" sz="2000" dirty="0" smtClean="0"/>
              <a:t>Can state courts determine how federal laws &amp; treaties operate within the state? (</a:t>
            </a:r>
            <a:r>
              <a:rPr lang="en-US" sz="2000" i="1" dirty="0" smtClean="0"/>
              <a:t>Ware v. </a:t>
            </a:r>
            <a:r>
              <a:rPr lang="en-US" sz="2000" i="1" dirty="0" err="1" smtClean="0"/>
              <a:t>Hylton</a:t>
            </a:r>
            <a:r>
              <a:rPr lang="en-US" sz="2000" dirty="0" smtClean="0"/>
              <a:t>, 1796: no.)</a:t>
            </a:r>
          </a:p>
        </p:txBody>
      </p:sp>
    </p:spTree>
    <p:extLst>
      <p:ext uri="{BB962C8B-B14F-4D97-AF65-F5344CB8AC3E}">
        <p14:creationId xmlns:p14="http://schemas.microsoft.com/office/powerpoint/2010/main" val="34011094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58563"/>
          </a:xfrm>
        </p:spPr>
        <p:txBody>
          <a:bodyPr>
            <a:normAutofit/>
          </a:bodyPr>
          <a:lstStyle/>
          <a:p>
            <a:r>
              <a:rPr lang="en-US" sz="2800" dirty="0" smtClean="0"/>
              <a:t>Creating the federal judiciary, 1789-1803</a:t>
            </a:r>
            <a:endParaRPr lang="en-US" sz="2800" dirty="0"/>
          </a:p>
        </p:txBody>
      </p:sp>
      <p:sp>
        <p:nvSpPr>
          <p:cNvPr id="3" name="Content Placeholder 2"/>
          <p:cNvSpPr>
            <a:spLocks noGrp="1"/>
          </p:cNvSpPr>
          <p:nvPr>
            <p:ph sz="quarter" idx="1"/>
          </p:nvPr>
        </p:nvSpPr>
        <p:spPr>
          <a:xfrm>
            <a:off x="301752" y="1527047"/>
            <a:ext cx="8503920" cy="5093987"/>
          </a:xfrm>
        </p:spPr>
        <p:txBody>
          <a:bodyPr>
            <a:normAutofit/>
          </a:bodyPr>
          <a:lstStyle/>
          <a:p>
            <a:r>
              <a:rPr lang="en-US" sz="2400" dirty="0" smtClean="0"/>
              <a:t>Judiciary Act of 1789 (fleshes out Article III)</a:t>
            </a:r>
          </a:p>
          <a:p>
            <a:pPr lvl="1">
              <a:buFont typeface="Wingdings" charset="2"/>
              <a:buChar char="v"/>
            </a:pPr>
            <a:r>
              <a:rPr lang="en-US" sz="2000" dirty="0" smtClean="0"/>
              <a:t>Establishes federal court system (district &amp; circuit courts)</a:t>
            </a:r>
          </a:p>
          <a:p>
            <a:pPr lvl="1">
              <a:buFont typeface="Wingdings" charset="2"/>
              <a:buChar char="v"/>
            </a:pPr>
            <a:r>
              <a:rPr lang="en-US" sz="2000" dirty="0" smtClean="0"/>
              <a:t>Creates jurisdiction &amp; rules of those courts</a:t>
            </a:r>
          </a:p>
          <a:p>
            <a:r>
              <a:rPr lang="en-US" sz="2400" dirty="0" smtClean="0"/>
              <a:t>Federalists vs. Jeffersonian Republicans on the role of the federal judiciary</a:t>
            </a:r>
          </a:p>
          <a:p>
            <a:pPr lvl="1">
              <a:buFont typeface="Wingdings" charset="2"/>
              <a:buChar char="v"/>
            </a:pPr>
            <a:r>
              <a:rPr lang="en-US" sz="2000" dirty="0" smtClean="0"/>
              <a:t>Federal court system, or local juries and state courts?</a:t>
            </a:r>
          </a:p>
          <a:p>
            <a:pPr lvl="1">
              <a:buFont typeface="Wingdings" charset="2"/>
              <a:buChar char="v"/>
            </a:pPr>
            <a:r>
              <a:rPr lang="en-US" sz="2000" dirty="0" smtClean="0"/>
              <a:t>When (if at all) can a state case move into federal courts?</a:t>
            </a:r>
          </a:p>
          <a:p>
            <a:pPr lvl="1">
              <a:buFont typeface="Wingdings" charset="2"/>
              <a:buChar char="v"/>
            </a:pPr>
            <a:r>
              <a:rPr lang="en-US" sz="2000" dirty="0" smtClean="0"/>
              <a:t>J.A. of 1789, Section </a:t>
            </a:r>
            <a:r>
              <a:rPr lang="en-US" sz="2000" dirty="0"/>
              <a:t>25: appeal to Supreme Court whenever a state supreme court upheld state constitutional provision, law, or action against claim that it violates US </a:t>
            </a:r>
            <a:r>
              <a:rPr lang="en-US" sz="2000" dirty="0" smtClean="0"/>
              <a:t>Constitution</a:t>
            </a:r>
          </a:p>
          <a:p>
            <a:pPr lvl="1">
              <a:buFont typeface="Wingdings" charset="2"/>
              <a:buChar char="v"/>
            </a:pPr>
            <a:r>
              <a:rPr lang="en-US" sz="2000" dirty="0" smtClean="0"/>
              <a:t>Can state courts determine how federal laws &amp; treaties operate within the state? (</a:t>
            </a:r>
            <a:r>
              <a:rPr lang="en-US" sz="2000" i="1" dirty="0" smtClean="0"/>
              <a:t>Ware v. </a:t>
            </a:r>
            <a:r>
              <a:rPr lang="en-US" sz="2000" i="1" dirty="0" err="1" smtClean="0"/>
              <a:t>Hylton</a:t>
            </a:r>
            <a:r>
              <a:rPr lang="en-US" sz="2000" dirty="0" smtClean="0"/>
              <a:t>, 1796: no.)</a:t>
            </a:r>
          </a:p>
          <a:p>
            <a:pPr lvl="1">
              <a:buFont typeface="Wingdings" charset="2"/>
              <a:buChar char="v"/>
            </a:pPr>
            <a:r>
              <a:rPr lang="en-US" sz="2000" dirty="0" smtClean="0"/>
              <a:t>By late 1790s, Repubs. see federal courts as part of Fed. conspiracy</a:t>
            </a:r>
          </a:p>
        </p:txBody>
      </p:sp>
    </p:spTree>
    <p:extLst>
      <p:ext uri="{BB962C8B-B14F-4D97-AF65-F5344CB8AC3E}">
        <p14:creationId xmlns:p14="http://schemas.microsoft.com/office/powerpoint/2010/main" val="34011094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39885"/>
          </a:xfrm>
        </p:spPr>
        <p:txBody>
          <a:bodyPr>
            <a:normAutofit/>
          </a:bodyPr>
          <a:lstStyle/>
          <a:p>
            <a:r>
              <a:rPr lang="en-US" sz="2800" i="1" dirty="0" smtClean="0"/>
              <a:t>Marbury v. Madison </a:t>
            </a:r>
            <a:r>
              <a:rPr lang="en-US" sz="2800" dirty="0" smtClean="0"/>
              <a:t>(1803) and judicial review</a:t>
            </a:r>
            <a:endParaRPr lang="en-US" sz="2800" dirty="0"/>
          </a:p>
        </p:txBody>
      </p:sp>
      <p:sp>
        <p:nvSpPr>
          <p:cNvPr id="3" name="Content Placeholder 2"/>
          <p:cNvSpPr>
            <a:spLocks noGrp="1"/>
          </p:cNvSpPr>
          <p:nvPr>
            <p:ph sz="quarter" idx="1"/>
          </p:nvPr>
        </p:nvSpPr>
        <p:spPr/>
        <p:txBody>
          <a:bodyPr>
            <a:normAutofit/>
          </a:bodyPr>
          <a:lstStyle/>
          <a:p>
            <a:r>
              <a:rPr lang="en-US" sz="2400" dirty="0" smtClean="0"/>
              <a:t>Background: the Federalists’ Judiciary Act of 1801; the “midnight judges” (including William Marbury)</a:t>
            </a:r>
            <a:endParaRPr lang="en-US" sz="1900" dirty="0"/>
          </a:p>
        </p:txBody>
      </p:sp>
      <p:pic>
        <p:nvPicPr>
          <p:cNvPr id="4" name="Picture 3"/>
          <p:cNvPicPr>
            <a:picLocks noChangeAspect="1"/>
          </p:cNvPicPr>
          <p:nvPr/>
        </p:nvPicPr>
        <p:blipFill>
          <a:blip r:embed="rId2"/>
          <a:stretch>
            <a:fillRect/>
          </a:stretch>
        </p:blipFill>
        <p:spPr>
          <a:xfrm>
            <a:off x="3416300" y="2886294"/>
            <a:ext cx="2298700" cy="2971800"/>
          </a:xfrm>
          <a:prstGeom prst="rect">
            <a:avLst/>
          </a:prstGeom>
        </p:spPr>
      </p:pic>
    </p:spTree>
    <p:extLst>
      <p:ext uri="{BB962C8B-B14F-4D97-AF65-F5344CB8AC3E}">
        <p14:creationId xmlns:p14="http://schemas.microsoft.com/office/powerpoint/2010/main" val="3729956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39885"/>
          </a:xfrm>
        </p:spPr>
        <p:txBody>
          <a:bodyPr>
            <a:normAutofit/>
          </a:bodyPr>
          <a:lstStyle/>
          <a:p>
            <a:r>
              <a:rPr lang="en-US" sz="2800" i="1" dirty="0" smtClean="0"/>
              <a:t>Marbury v. Madison </a:t>
            </a:r>
            <a:r>
              <a:rPr lang="en-US" sz="2800" dirty="0" smtClean="0"/>
              <a:t>(1803) and judicial review</a:t>
            </a:r>
            <a:endParaRPr lang="en-US" sz="2800" dirty="0"/>
          </a:p>
        </p:txBody>
      </p:sp>
      <p:sp>
        <p:nvSpPr>
          <p:cNvPr id="3" name="Content Placeholder 2"/>
          <p:cNvSpPr>
            <a:spLocks noGrp="1"/>
          </p:cNvSpPr>
          <p:nvPr>
            <p:ph sz="quarter" idx="1"/>
          </p:nvPr>
        </p:nvSpPr>
        <p:spPr/>
        <p:txBody>
          <a:bodyPr>
            <a:normAutofit/>
          </a:bodyPr>
          <a:lstStyle/>
          <a:p>
            <a:r>
              <a:rPr lang="en-US" sz="2400" dirty="0" smtClean="0"/>
              <a:t>Background: the Federalists’ Judiciary Act of 1801; the “midnight judges” (including William Marbury)</a:t>
            </a:r>
          </a:p>
          <a:p>
            <a:r>
              <a:rPr lang="en-US" sz="2400" dirty="0" smtClean="0"/>
              <a:t>James Madison (new secretary of state under Jefferson) refuses to deliver Marbury’s commission</a:t>
            </a:r>
            <a:endParaRPr lang="en-US" sz="1900" dirty="0"/>
          </a:p>
        </p:txBody>
      </p:sp>
      <p:pic>
        <p:nvPicPr>
          <p:cNvPr id="4" name="Picture 3"/>
          <p:cNvPicPr>
            <a:picLocks noChangeAspect="1"/>
          </p:cNvPicPr>
          <p:nvPr/>
        </p:nvPicPr>
        <p:blipFill>
          <a:blip r:embed="rId2"/>
          <a:stretch>
            <a:fillRect/>
          </a:stretch>
        </p:blipFill>
        <p:spPr>
          <a:xfrm>
            <a:off x="588441" y="3175107"/>
            <a:ext cx="2647991" cy="3225735"/>
          </a:xfrm>
          <a:prstGeom prst="rect">
            <a:avLst/>
          </a:prstGeom>
        </p:spPr>
      </p:pic>
    </p:spTree>
    <p:extLst>
      <p:ext uri="{BB962C8B-B14F-4D97-AF65-F5344CB8AC3E}">
        <p14:creationId xmlns:p14="http://schemas.microsoft.com/office/powerpoint/2010/main" val="37156852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39885"/>
          </a:xfrm>
        </p:spPr>
        <p:txBody>
          <a:bodyPr>
            <a:normAutofit/>
          </a:bodyPr>
          <a:lstStyle/>
          <a:p>
            <a:r>
              <a:rPr lang="en-US" sz="2800" i="1" dirty="0" smtClean="0"/>
              <a:t>Marbury v. Madison </a:t>
            </a:r>
            <a:r>
              <a:rPr lang="en-US" sz="2800" dirty="0" smtClean="0"/>
              <a:t>(1803) and judicial review</a:t>
            </a:r>
            <a:endParaRPr lang="en-US" sz="2800" dirty="0"/>
          </a:p>
        </p:txBody>
      </p:sp>
      <p:sp>
        <p:nvSpPr>
          <p:cNvPr id="3" name="Content Placeholder 2"/>
          <p:cNvSpPr>
            <a:spLocks noGrp="1"/>
          </p:cNvSpPr>
          <p:nvPr>
            <p:ph sz="quarter" idx="1"/>
          </p:nvPr>
        </p:nvSpPr>
        <p:spPr/>
        <p:txBody>
          <a:bodyPr>
            <a:normAutofit/>
          </a:bodyPr>
          <a:lstStyle/>
          <a:p>
            <a:r>
              <a:rPr lang="en-US" sz="2400" dirty="0" smtClean="0"/>
              <a:t>Background: the Federalists’ Judiciary Act of 1801; the “midnight judges” (including William Marbury)</a:t>
            </a:r>
          </a:p>
          <a:p>
            <a:r>
              <a:rPr lang="en-US" sz="2400" dirty="0" smtClean="0"/>
              <a:t>James Madison (new secretary of state under Jefferson) refuses to deliver Marbury’s commission</a:t>
            </a:r>
          </a:p>
          <a:p>
            <a:r>
              <a:rPr lang="en-US" sz="2400" dirty="0" smtClean="0"/>
              <a:t>John Marshall’s dual role</a:t>
            </a:r>
          </a:p>
          <a:p>
            <a:pPr lvl="1">
              <a:buFont typeface="Wingdings" charset="2"/>
              <a:buChar char="v"/>
            </a:pPr>
            <a:r>
              <a:rPr lang="en-US" sz="1900" dirty="0" smtClean="0"/>
              <a:t>Until March 4, 1801: secretary of state</a:t>
            </a:r>
          </a:p>
          <a:p>
            <a:pPr marL="274320" lvl="1" indent="0">
              <a:buNone/>
            </a:pPr>
            <a:r>
              <a:rPr lang="en-US" sz="1900" dirty="0" smtClean="0"/>
              <a:t>(signed the commissions)</a:t>
            </a:r>
          </a:p>
          <a:p>
            <a:pPr lvl="1">
              <a:buFont typeface="Wingdings" charset="2"/>
              <a:buChar char="v"/>
            </a:pPr>
            <a:r>
              <a:rPr lang="en-US" sz="1900" dirty="0" smtClean="0"/>
              <a:t>After February 4, 1801: chief justice </a:t>
            </a:r>
          </a:p>
          <a:p>
            <a:pPr marL="274320" lvl="1" indent="0">
              <a:buNone/>
            </a:pPr>
            <a:r>
              <a:rPr lang="en-US" sz="1900" dirty="0" smtClean="0"/>
              <a:t>(appointed by Adams)</a:t>
            </a:r>
            <a:endParaRPr lang="en-US" sz="1900" dirty="0"/>
          </a:p>
        </p:txBody>
      </p:sp>
      <p:pic>
        <p:nvPicPr>
          <p:cNvPr id="4" name="Picture 3"/>
          <p:cNvPicPr>
            <a:picLocks noChangeAspect="1"/>
          </p:cNvPicPr>
          <p:nvPr/>
        </p:nvPicPr>
        <p:blipFill>
          <a:blip r:embed="rId2"/>
          <a:stretch>
            <a:fillRect/>
          </a:stretch>
        </p:blipFill>
        <p:spPr>
          <a:xfrm>
            <a:off x="6296152" y="3173552"/>
            <a:ext cx="2540000" cy="3200400"/>
          </a:xfrm>
          <a:prstGeom prst="rect">
            <a:avLst/>
          </a:prstGeom>
        </p:spPr>
      </p:pic>
    </p:spTree>
    <p:extLst>
      <p:ext uri="{BB962C8B-B14F-4D97-AF65-F5344CB8AC3E}">
        <p14:creationId xmlns:p14="http://schemas.microsoft.com/office/powerpoint/2010/main" val="37156852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39885"/>
          </a:xfrm>
        </p:spPr>
        <p:txBody>
          <a:bodyPr>
            <a:normAutofit/>
          </a:bodyPr>
          <a:lstStyle/>
          <a:p>
            <a:r>
              <a:rPr lang="en-US" sz="2800" i="1" dirty="0" smtClean="0"/>
              <a:t>Marbury v. Madison </a:t>
            </a:r>
            <a:r>
              <a:rPr lang="en-US" sz="2800" dirty="0" smtClean="0"/>
              <a:t>(1803) and judicial review</a:t>
            </a:r>
            <a:endParaRPr lang="en-US" sz="2800" dirty="0"/>
          </a:p>
        </p:txBody>
      </p:sp>
      <p:sp>
        <p:nvSpPr>
          <p:cNvPr id="3" name="Content Placeholder 2"/>
          <p:cNvSpPr>
            <a:spLocks noGrp="1"/>
          </p:cNvSpPr>
          <p:nvPr>
            <p:ph sz="quarter" idx="1"/>
          </p:nvPr>
        </p:nvSpPr>
        <p:spPr/>
        <p:txBody>
          <a:bodyPr>
            <a:normAutofit/>
          </a:bodyPr>
          <a:lstStyle/>
          <a:p>
            <a:r>
              <a:rPr lang="en-US" sz="2400" dirty="0" smtClean="0"/>
              <a:t>Background: the Federalists’ Judiciary Act of 1801; the “midnight judges” (including William Marbury)</a:t>
            </a:r>
          </a:p>
          <a:p>
            <a:r>
              <a:rPr lang="en-US" sz="2400" dirty="0" smtClean="0"/>
              <a:t>James Madison (new secretary of state under Jefferson) refuses to deliver Marbury’s commission</a:t>
            </a:r>
          </a:p>
          <a:p>
            <a:r>
              <a:rPr lang="en-US" sz="2400" dirty="0" smtClean="0"/>
              <a:t>John Marshall’s dual role</a:t>
            </a:r>
          </a:p>
          <a:p>
            <a:pPr lvl="1">
              <a:buFont typeface="Wingdings" charset="2"/>
              <a:buChar char="v"/>
            </a:pPr>
            <a:r>
              <a:rPr lang="en-US" sz="1900" dirty="0" smtClean="0"/>
              <a:t>Until March 4, 1801: secretary of state (signed the commissions)</a:t>
            </a:r>
          </a:p>
          <a:p>
            <a:pPr lvl="1">
              <a:buFont typeface="Wingdings" charset="2"/>
              <a:buChar char="v"/>
            </a:pPr>
            <a:r>
              <a:rPr lang="en-US" sz="1900" dirty="0" smtClean="0"/>
              <a:t>After February 4, 1801: chief justice (appointed by Adams)</a:t>
            </a:r>
          </a:p>
          <a:p>
            <a:r>
              <a:rPr lang="en-US" sz="2400" dirty="0" smtClean="0"/>
              <a:t>Marshall’s challenge:</a:t>
            </a:r>
            <a:endParaRPr lang="en-US" sz="1900" dirty="0"/>
          </a:p>
        </p:txBody>
      </p:sp>
    </p:spTree>
    <p:extLst>
      <p:ext uri="{BB962C8B-B14F-4D97-AF65-F5344CB8AC3E}">
        <p14:creationId xmlns:p14="http://schemas.microsoft.com/office/powerpoint/2010/main" val="37156852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39885"/>
          </a:xfrm>
        </p:spPr>
        <p:txBody>
          <a:bodyPr>
            <a:normAutofit/>
          </a:bodyPr>
          <a:lstStyle/>
          <a:p>
            <a:r>
              <a:rPr lang="en-US" sz="2800" i="1" dirty="0" smtClean="0"/>
              <a:t>Marbury v. Madison </a:t>
            </a:r>
            <a:r>
              <a:rPr lang="en-US" sz="2800" dirty="0" smtClean="0"/>
              <a:t>(1803) and judicial review</a:t>
            </a:r>
            <a:endParaRPr lang="en-US" sz="2800" dirty="0"/>
          </a:p>
        </p:txBody>
      </p:sp>
      <p:sp>
        <p:nvSpPr>
          <p:cNvPr id="3" name="Content Placeholder 2"/>
          <p:cNvSpPr>
            <a:spLocks noGrp="1"/>
          </p:cNvSpPr>
          <p:nvPr>
            <p:ph sz="quarter" idx="1"/>
          </p:nvPr>
        </p:nvSpPr>
        <p:spPr/>
        <p:txBody>
          <a:bodyPr>
            <a:normAutofit/>
          </a:bodyPr>
          <a:lstStyle/>
          <a:p>
            <a:r>
              <a:rPr lang="en-US" sz="2400" dirty="0" smtClean="0"/>
              <a:t>Background: the Federalists’ Judiciary Act of 1801; the “midnight judges” (including William Marbury)</a:t>
            </a:r>
          </a:p>
          <a:p>
            <a:r>
              <a:rPr lang="en-US" sz="2400" dirty="0" smtClean="0"/>
              <a:t>James Madison (new secretary of state under Jefferson) refuses to deliver Marbury’s commission</a:t>
            </a:r>
          </a:p>
          <a:p>
            <a:r>
              <a:rPr lang="en-US" sz="2400" dirty="0" smtClean="0"/>
              <a:t>John Marshall’s dual role</a:t>
            </a:r>
          </a:p>
          <a:p>
            <a:pPr lvl="1">
              <a:buFont typeface="Wingdings" charset="2"/>
              <a:buChar char="v"/>
            </a:pPr>
            <a:r>
              <a:rPr lang="en-US" sz="1900" dirty="0" smtClean="0"/>
              <a:t>Until March 4, 1801: secretary of state (signed the commissions)</a:t>
            </a:r>
          </a:p>
          <a:p>
            <a:pPr lvl="1">
              <a:buFont typeface="Wingdings" charset="2"/>
              <a:buChar char="v"/>
            </a:pPr>
            <a:r>
              <a:rPr lang="en-US" sz="1900" dirty="0" smtClean="0"/>
              <a:t>After February 4, 1801: chief justice (appointed by Adams)</a:t>
            </a:r>
          </a:p>
          <a:p>
            <a:r>
              <a:rPr lang="en-US" sz="2400" dirty="0" smtClean="0"/>
              <a:t>Marshall’s challenge: </a:t>
            </a:r>
          </a:p>
          <a:p>
            <a:pPr lvl="1">
              <a:buFont typeface="Wingdings" charset="2"/>
              <a:buChar char="v"/>
            </a:pPr>
            <a:r>
              <a:rPr lang="en-US" sz="1900" dirty="0"/>
              <a:t>A</a:t>
            </a:r>
            <a:r>
              <a:rPr lang="en-US" sz="1900" dirty="0" smtClean="0"/>
              <a:t>ssert the power of the federal judiciary (he’s a strong Federalist)</a:t>
            </a:r>
            <a:endParaRPr lang="en-US" sz="1900" dirty="0"/>
          </a:p>
        </p:txBody>
      </p:sp>
    </p:spTree>
    <p:extLst>
      <p:ext uri="{BB962C8B-B14F-4D97-AF65-F5344CB8AC3E}">
        <p14:creationId xmlns:p14="http://schemas.microsoft.com/office/powerpoint/2010/main" val="3715685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Starting with the Constitution</a:t>
            </a:r>
            <a:endParaRPr lang="en-US" sz="3200" dirty="0"/>
          </a:p>
        </p:txBody>
      </p:sp>
      <p:sp>
        <p:nvSpPr>
          <p:cNvPr id="3" name="Content Placeholder 2"/>
          <p:cNvSpPr>
            <a:spLocks noGrp="1"/>
          </p:cNvSpPr>
          <p:nvPr>
            <p:ph sz="quarter" idx="1"/>
          </p:nvPr>
        </p:nvSpPr>
        <p:spPr/>
        <p:txBody>
          <a:bodyPr/>
          <a:lstStyle/>
          <a:p>
            <a:r>
              <a:rPr lang="en-US" dirty="0" smtClean="0"/>
              <a:t>Article II: defining the Presidency</a:t>
            </a:r>
          </a:p>
          <a:p>
            <a:pPr lvl="1">
              <a:buFont typeface="Wingdings" charset="2"/>
              <a:buChar char="v"/>
            </a:pPr>
            <a:r>
              <a:rPr lang="en-US" sz="2400" dirty="0" smtClean="0"/>
              <a:t>Section 1: election, eligibility, $$, oath</a:t>
            </a:r>
          </a:p>
          <a:p>
            <a:pPr lvl="1">
              <a:buFont typeface="Wingdings" charset="2"/>
              <a:buChar char="v"/>
            </a:pPr>
            <a:r>
              <a:rPr lang="en-US" sz="2400" dirty="0" smtClean="0">
                <a:solidFill>
                  <a:schemeClr val="accent1"/>
                </a:solidFill>
              </a:rPr>
              <a:t>Section 2</a:t>
            </a:r>
            <a:r>
              <a:rPr lang="en-US" sz="2400" dirty="0" smtClean="0"/>
              <a:t> &amp; 3: powers &amp; responsibilities</a:t>
            </a:r>
          </a:p>
          <a:p>
            <a:pPr lvl="1">
              <a:buFont typeface="Wingdings" charset="2"/>
              <a:buChar char="v"/>
            </a:pPr>
            <a:r>
              <a:rPr lang="en-US" sz="2400" dirty="0" smtClean="0"/>
              <a:t>Section 4: impeachment</a:t>
            </a:r>
          </a:p>
          <a:p>
            <a:r>
              <a:rPr lang="en-US" dirty="0" smtClean="0"/>
              <a:t>Article III: defining the judicial branch</a:t>
            </a:r>
          </a:p>
          <a:p>
            <a:pPr lvl="1">
              <a:buFont typeface="Wingdings" charset="2"/>
              <a:buChar char="v"/>
            </a:pPr>
            <a:r>
              <a:rPr lang="en-US" sz="2400" dirty="0" smtClean="0">
                <a:solidFill>
                  <a:srgbClr val="D16349"/>
                </a:solidFill>
              </a:rPr>
              <a:t>Section 1</a:t>
            </a:r>
            <a:r>
              <a:rPr lang="en-US" sz="2400" dirty="0" smtClean="0"/>
              <a:t>: the federal courts; term; $$</a:t>
            </a:r>
          </a:p>
          <a:p>
            <a:pPr lvl="1">
              <a:buFont typeface="Wingdings" charset="2"/>
              <a:buChar char="v"/>
            </a:pPr>
            <a:r>
              <a:rPr lang="en-US" sz="2400" dirty="0" smtClean="0">
                <a:solidFill>
                  <a:srgbClr val="D16349"/>
                </a:solidFill>
              </a:rPr>
              <a:t>Section 2</a:t>
            </a:r>
            <a:r>
              <a:rPr lang="en-US" sz="2400" dirty="0" smtClean="0"/>
              <a:t>: powers &amp; jurisdiction</a:t>
            </a:r>
          </a:p>
          <a:p>
            <a:pPr lvl="1">
              <a:buFont typeface="Wingdings" charset="2"/>
              <a:buChar char="v"/>
            </a:pPr>
            <a:r>
              <a:rPr lang="en-US" sz="2400" dirty="0" smtClean="0"/>
              <a:t>Section 3: defining “treason”</a:t>
            </a:r>
            <a:endParaRPr lang="en-US" sz="2400" dirty="0"/>
          </a:p>
        </p:txBody>
      </p:sp>
    </p:spTree>
    <p:extLst>
      <p:ext uri="{BB962C8B-B14F-4D97-AF65-F5344CB8AC3E}">
        <p14:creationId xmlns:p14="http://schemas.microsoft.com/office/powerpoint/2010/main" val="8385895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39885"/>
          </a:xfrm>
        </p:spPr>
        <p:txBody>
          <a:bodyPr>
            <a:normAutofit/>
          </a:bodyPr>
          <a:lstStyle/>
          <a:p>
            <a:r>
              <a:rPr lang="en-US" sz="2800" i="1" dirty="0" smtClean="0"/>
              <a:t>Marbury v. Madison </a:t>
            </a:r>
            <a:r>
              <a:rPr lang="en-US" sz="2800" dirty="0" smtClean="0"/>
              <a:t>(1803) and judicial review</a:t>
            </a:r>
            <a:endParaRPr lang="en-US" sz="2800" dirty="0"/>
          </a:p>
        </p:txBody>
      </p:sp>
      <p:sp>
        <p:nvSpPr>
          <p:cNvPr id="3" name="Content Placeholder 2"/>
          <p:cNvSpPr>
            <a:spLocks noGrp="1"/>
          </p:cNvSpPr>
          <p:nvPr>
            <p:ph sz="quarter" idx="1"/>
          </p:nvPr>
        </p:nvSpPr>
        <p:spPr/>
        <p:txBody>
          <a:bodyPr>
            <a:normAutofit/>
          </a:bodyPr>
          <a:lstStyle/>
          <a:p>
            <a:r>
              <a:rPr lang="en-US" sz="2400" dirty="0" smtClean="0"/>
              <a:t>Background: the Federalists’ Judiciary Act of 1801; the “midnight judges” (including William Marbury)</a:t>
            </a:r>
          </a:p>
          <a:p>
            <a:r>
              <a:rPr lang="en-US" sz="2400" dirty="0" smtClean="0"/>
              <a:t>James Madison (new secretary of state under Jefferson) refuses to deliver Marbury’s commission</a:t>
            </a:r>
          </a:p>
          <a:p>
            <a:r>
              <a:rPr lang="en-US" sz="2400" dirty="0" smtClean="0"/>
              <a:t>John Marshall’s dual role</a:t>
            </a:r>
          </a:p>
          <a:p>
            <a:pPr lvl="1">
              <a:buFont typeface="Wingdings" charset="2"/>
              <a:buChar char="v"/>
            </a:pPr>
            <a:r>
              <a:rPr lang="en-US" sz="1900" dirty="0" smtClean="0"/>
              <a:t>Until March 4, 1801: secretary of state (signed the commissions)</a:t>
            </a:r>
          </a:p>
          <a:p>
            <a:pPr lvl="1">
              <a:buFont typeface="Wingdings" charset="2"/>
              <a:buChar char="v"/>
            </a:pPr>
            <a:r>
              <a:rPr lang="en-US" sz="1900" dirty="0" smtClean="0"/>
              <a:t>After February 4, 1801: chief justice (appointed by Adams)</a:t>
            </a:r>
          </a:p>
          <a:p>
            <a:r>
              <a:rPr lang="en-US" sz="2400" dirty="0" smtClean="0"/>
              <a:t>Marshall’s challenge: </a:t>
            </a:r>
          </a:p>
          <a:p>
            <a:pPr lvl="1">
              <a:buFont typeface="Wingdings" charset="2"/>
              <a:buChar char="v"/>
            </a:pPr>
            <a:r>
              <a:rPr lang="en-US" sz="1900" dirty="0"/>
              <a:t>A</a:t>
            </a:r>
            <a:r>
              <a:rPr lang="en-US" sz="1900" dirty="0" smtClean="0"/>
              <a:t>ssert the power of the federal judiciary (he’s a strong Federalist)</a:t>
            </a:r>
          </a:p>
          <a:p>
            <a:pPr lvl="1">
              <a:buFont typeface="Wingdings" charset="2"/>
              <a:buChar char="v"/>
            </a:pPr>
            <a:r>
              <a:rPr lang="en-US" sz="1900" dirty="0" smtClean="0"/>
              <a:t>BUT in a way that won’t lead President Jefferson (his cousin and political nemesis) to undercut the Court</a:t>
            </a:r>
            <a:endParaRPr lang="en-US" sz="1900" dirty="0"/>
          </a:p>
        </p:txBody>
      </p:sp>
    </p:spTree>
    <p:extLst>
      <p:ext uri="{BB962C8B-B14F-4D97-AF65-F5344CB8AC3E}">
        <p14:creationId xmlns:p14="http://schemas.microsoft.com/office/powerpoint/2010/main" val="37156852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39885"/>
          </a:xfrm>
        </p:spPr>
        <p:txBody>
          <a:bodyPr>
            <a:normAutofit/>
          </a:bodyPr>
          <a:lstStyle/>
          <a:p>
            <a:r>
              <a:rPr lang="en-US" sz="2800" i="1" dirty="0" smtClean="0"/>
              <a:t>Marbury v. Madison </a:t>
            </a:r>
            <a:r>
              <a:rPr lang="en-US" sz="2800" dirty="0" smtClean="0"/>
              <a:t>(1803) and judicial review</a:t>
            </a:r>
            <a:endParaRPr lang="en-US" sz="2800" dirty="0"/>
          </a:p>
        </p:txBody>
      </p:sp>
      <p:sp>
        <p:nvSpPr>
          <p:cNvPr id="3" name="Content Placeholder 2"/>
          <p:cNvSpPr>
            <a:spLocks noGrp="1"/>
          </p:cNvSpPr>
          <p:nvPr>
            <p:ph sz="quarter" idx="1"/>
          </p:nvPr>
        </p:nvSpPr>
        <p:spPr/>
        <p:txBody>
          <a:bodyPr>
            <a:normAutofit/>
          </a:bodyPr>
          <a:lstStyle/>
          <a:p>
            <a:r>
              <a:rPr lang="en-US" sz="2400" dirty="0" smtClean="0"/>
              <a:t>Marshall encourages Marbury to sue in the Supreme Court for a writ of </a:t>
            </a:r>
            <a:r>
              <a:rPr lang="en-US" sz="2400" i="1" dirty="0" smtClean="0"/>
              <a:t>mandamus</a:t>
            </a:r>
            <a:r>
              <a:rPr lang="en-US" sz="2400" dirty="0" smtClean="0"/>
              <a:t> ordering Madison to deliver the commission.</a:t>
            </a:r>
          </a:p>
          <a:p>
            <a:r>
              <a:rPr lang="en-US" sz="2400" dirty="0" smtClean="0"/>
              <a:t>Three questions for the Supreme Court (</a:t>
            </a:r>
            <a:r>
              <a:rPr lang="en-US" sz="2400" i="1" dirty="0" smtClean="0"/>
              <a:t>MP</a:t>
            </a:r>
            <a:r>
              <a:rPr lang="en-US" sz="2400" dirty="0" smtClean="0"/>
              <a:t> p. 122):</a:t>
            </a:r>
          </a:p>
          <a:p>
            <a:pPr lvl="1">
              <a:buFont typeface="Wingdings" charset="2"/>
              <a:buChar char="v"/>
            </a:pPr>
            <a:r>
              <a:rPr lang="en-US" sz="1900" dirty="0" smtClean="0"/>
              <a:t>Has the applicant a right to the commission he demands?</a:t>
            </a:r>
          </a:p>
          <a:p>
            <a:pPr lvl="1">
              <a:buFont typeface="Wingdings" charset="2"/>
              <a:buChar char="v"/>
            </a:pPr>
            <a:r>
              <a:rPr lang="en-US" sz="1900" dirty="0" smtClean="0"/>
              <a:t>If he has a right, and that right has been violated, do the laws of the country afford him a remedy?</a:t>
            </a:r>
          </a:p>
          <a:p>
            <a:pPr lvl="1">
              <a:buFont typeface="Wingdings" charset="2"/>
              <a:buChar char="v"/>
            </a:pPr>
            <a:r>
              <a:rPr lang="en-US" sz="1900" dirty="0" smtClean="0"/>
              <a:t>If they do afford him a remedy, is it a </a:t>
            </a:r>
            <a:r>
              <a:rPr lang="en-US" sz="1900" i="1" dirty="0" smtClean="0"/>
              <a:t>mandamus</a:t>
            </a:r>
            <a:r>
              <a:rPr lang="en-US" sz="1900" dirty="0" smtClean="0"/>
              <a:t> issuing from the court?</a:t>
            </a:r>
          </a:p>
          <a:p>
            <a:pPr marL="0" indent="0">
              <a:buNone/>
            </a:pPr>
            <a:endParaRPr lang="en-US" sz="2400" dirty="0"/>
          </a:p>
          <a:p>
            <a:pPr marL="0" indent="0">
              <a:buNone/>
            </a:pPr>
            <a:r>
              <a:rPr lang="en-US" sz="2400" dirty="0" smtClean="0"/>
              <a:t>What’s Marshall’s </a:t>
            </a:r>
            <a:r>
              <a:rPr lang="en-US" sz="2400" b="1" dirty="0" smtClean="0"/>
              <a:t>political</a:t>
            </a:r>
            <a:r>
              <a:rPr lang="en-US" sz="2400" dirty="0" smtClean="0"/>
              <a:t> dilemma? his </a:t>
            </a:r>
            <a:r>
              <a:rPr lang="en-US" sz="2400" b="1" dirty="0" smtClean="0"/>
              <a:t>judicial</a:t>
            </a:r>
            <a:r>
              <a:rPr lang="en-US" sz="2400" dirty="0"/>
              <a:t> </a:t>
            </a:r>
            <a:r>
              <a:rPr lang="en-US" sz="2400" dirty="0" smtClean="0"/>
              <a:t>dilemma?</a:t>
            </a:r>
            <a:endParaRPr lang="en-US" sz="2400" dirty="0"/>
          </a:p>
        </p:txBody>
      </p:sp>
    </p:spTree>
    <p:extLst>
      <p:ext uri="{BB962C8B-B14F-4D97-AF65-F5344CB8AC3E}">
        <p14:creationId xmlns:p14="http://schemas.microsoft.com/office/powerpoint/2010/main" val="3830065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39885"/>
          </a:xfrm>
        </p:spPr>
        <p:txBody>
          <a:bodyPr>
            <a:normAutofit/>
          </a:bodyPr>
          <a:lstStyle/>
          <a:p>
            <a:r>
              <a:rPr lang="en-US" sz="2800" i="1" dirty="0" smtClean="0"/>
              <a:t>Marbury v. Madison </a:t>
            </a:r>
            <a:r>
              <a:rPr lang="en-US" sz="2800" dirty="0" smtClean="0"/>
              <a:t>(1803) and judicial review</a:t>
            </a:r>
            <a:endParaRPr lang="en-US" sz="2800" dirty="0"/>
          </a:p>
        </p:txBody>
      </p:sp>
      <p:sp>
        <p:nvSpPr>
          <p:cNvPr id="3" name="Content Placeholder 2"/>
          <p:cNvSpPr>
            <a:spLocks noGrp="1"/>
          </p:cNvSpPr>
          <p:nvPr>
            <p:ph sz="quarter" idx="1"/>
          </p:nvPr>
        </p:nvSpPr>
        <p:spPr/>
        <p:txBody>
          <a:bodyPr>
            <a:normAutofit/>
          </a:bodyPr>
          <a:lstStyle/>
          <a:p>
            <a:r>
              <a:rPr lang="en-US" sz="2400" dirty="0" smtClean="0"/>
              <a:t>Three questions for the Supreme Court (</a:t>
            </a:r>
            <a:r>
              <a:rPr lang="en-US" sz="2400" i="1" dirty="0" smtClean="0"/>
              <a:t>MP</a:t>
            </a:r>
            <a:r>
              <a:rPr lang="en-US" sz="2400" dirty="0" smtClean="0"/>
              <a:t> p. 122):</a:t>
            </a:r>
          </a:p>
          <a:p>
            <a:pPr marL="0" indent="0">
              <a:buNone/>
            </a:pPr>
            <a:endParaRPr lang="en-US" sz="2400" dirty="0"/>
          </a:p>
        </p:txBody>
      </p:sp>
    </p:spTree>
    <p:extLst>
      <p:ext uri="{BB962C8B-B14F-4D97-AF65-F5344CB8AC3E}">
        <p14:creationId xmlns:p14="http://schemas.microsoft.com/office/powerpoint/2010/main" val="30670034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39885"/>
          </a:xfrm>
        </p:spPr>
        <p:txBody>
          <a:bodyPr>
            <a:normAutofit/>
          </a:bodyPr>
          <a:lstStyle/>
          <a:p>
            <a:r>
              <a:rPr lang="en-US" sz="2800" i="1" dirty="0" smtClean="0"/>
              <a:t>Marbury v. Madison </a:t>
            </a:r>
            <a:r>
              <a:rPr lang="en-US" sz="2800" dirty="0" smtClean="0"/>
              <a:t>(1803) and judicial review</a:t>
            </a:r>
            <a:endParaRPr lang="en-US" sz="2800" dirty="0"/>
          </a:p>
        </p:txBody>
      </p:sp>
      <p:sp>
        <p:nvSpPr>
          <p:cNvPr id="3" name="Content Placeholder 2"/>
          <p:cNvSpPr>
            <a:spLocks noGrp="1"/>
          </p:cNvSpPr>
          <p:nvPr>
            <p:ph sz="quarter" idx="1"/>
          </p:nvPr>
        </p:nvSpPr>
        <p:spPr/>
        <p:txBody>
          <a:bodyPr>
            <a:normAutofit/>
          </a:bodyPr>
          <a:lstStyle/>
          <a:p>
            <a:r>
              <a:rPr lang="en-US" sz="2400" dirty="0" smtClean="0"/>
              <a:t>Three questions for the Supreme Court (</a:t>
            </a:r>
            <a:r>
              <a:rPr lang="en-US" sz="2400" i="1" dirty="0" smtClean="0"/>
              <a:t>MP</a:t>
            </a:r>
            <a:r>
              <a:rPr lang="en-US" sz="2400" dirty="0" smtClean="0"/>
              <a:t> p. 122):</a:t>
            </a:r>
          </a:p>
          <a:p>
            <a:pPr lvl="1">
              <a:buFont typeface="Wingdings" charset="2"/>
              <a:buChar char="v"/>
            </a:pPr>
            <a:r>
              <a:rPr lang="en-US" sz="1900" dirty="0" smtClean="0"/>
              <a:t>Has the applicant a right to the commission he demands?</a:t>
            </a:r>
          </a:p>
          <a:p>
            <a:pPr marL="274320" lvl="1" indent="0">
              <a:buNone/>
            </a:pPr>
            <a:r>
              <a:rPr lang="en-US" sz="1900" i="1" dirty="0" smtClean="0">
                <a:solidFill>
                  <a:srgbClr val="D16349"/>
                </a:solidFill>
              </a:rPr>
              <a:t>YES: Madison is WRONG not to deliver the commission. (A poke in Jefferson’s eye.)</a:t>
            </a:r>
            <a:endParaRPr lang="en-US" sz="2400" dirty="0">
              <a:solidFill>
                <a:srgbClr val="D16349"/>
              </a:solidFill>
            </a:endParaRPr>
          </a:p>
        </p:txBody>
      </p:sp>
    </p:spTree>
    <p:extLst>
      <p:ext uri="{BB962C8B-B14F-4D97-AF65-F5344CB8AC3E}">
        <p14:creationId xmlns:p14="http://schemas.microsoft.com/office/powerpoint/2010/main" val="16304815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39885"/>
          </a:xfrm>
        </p:spPr>
        <p:txBody>
          <a:bodyPr>
            <a:normAutofit/>
          </a:bodyPr>
          <a:lstStyle/>
          <a:p>
            <a:r>
              <a:rPr lang="en-US" sz="2800" i="1" dirty="0" smtClean="0"/>
              <a:t>Marbury v. Madison </a:t>
            </a:r>
            <a:r>
              <a:rPr lang="en-US" sz="2800" dirty="0" smtClean="0"/>
              <a:t>(1803) and judicial review</a:t>
            </a:r>
            <a:endParaRPr lang="en-US" sz="2800" dirty="0"/>
          </a:p>
        </p:txBody>
      </p:sp>
      <p:sp>
        <p:nvSpPr>
          <p:cNvPr id="3" name="Content Placeholder 2"/>
          <p:cNvSpPr>
            <a:spLocks noGrp="1"/>
          </p:cNvSpPr>
          <p:nvPr>
            <p:ph sz="quarter" idx="1"/>
          </p:nvPr>
        </p:nvSpPr>
        <p:spPr/>
        <p:txBody>
          <a:bodyPr>
            <a:normAutofit/>
          </a:bodyPr>
          <a:lstStyle/>
          <a:p>
            <a:r>
              <a:rPr lang="en-US" sz="2400" dirty="0" smtClean="0"/>
              <a:t>Three questions for the Supreme Court (</a:t>
            </a:r>
            <a:r>
              <a:rPr lang="en-US" sz="2400" i="1" dirty="0" smtClean="0"/>
              <a:t>MP</a:t>
            </a:r>
            <a:r>
              <a:rPr lang="en-US" sz="2400" dirty="0" smtClean="0"/>
              <a:t> p. 122):</a:t>
            </a:r>
          </a:p>
          <a:p>
            <a:pPr lvl="1">
              <a:buFont typeface="Wingdings" charset="2"/>
              <a:buChar char="v"/>
            </a:pPr>
            <a:r>
              <a:rPr lang="en-US" sz="1900" dirty="0" smtClean="0"/>
              <a:t>Has the applicant a right to the commission he demands?</a:t>
            </a:r>
          </a:p>
          <a:p>
            <a:pPr marL="274320" lvl="1" indent="0">
              <a:buNone/>
            </a:pPr>
            <a:r>
              <a:rPr lang="en-US" sz="1900" i="1" dirty="0" smtClean="0"/>
              <a:t>YES: Madison is WRONG not to deliver the commission. (A poke in Jefferson’s eye.)</a:t>
            </a:r>
          </a:p>
          <a:p>
            <a:pPr lvl="1">
              <a:buFont typeface="Wingdings" charset="2"/>
              <a:buChar char="v"/>
            </a:pPr>
            <a:r>
              <a:rPr lang="en-US" sz="1900" dirty="0" smtClean="0"/>
              <a:t>If he has a right, and that right has been violated, do the laws of the country afford him a remedy?</a:t>
            </a:r>
          </a:p>
          <a:p>
            <a:pPr marL="274320" lvl="1" indent="0">
              <a:buNone/>
            </a:pPr>
            <a:r>
              <a:rPr lang="en-US" sz="1900" i="1" dirty="0" smtClean="0">
                <a:solidFill>
                  <a:srgbClr val="D16349"/>
                </a:solidFill>
              </a:rPr>
              <a:t>YES: “the laws of the country afford him a remedy.”</a:t>
            </a:r>
            <a:endParaRPr lang="en-US" sz="2400" dirty="0">
              <a:solidFill>
                <a:srgbClr val="D16349"/>
              </a:solidFill>
            </a:endParaRPr>
          </a:p>
        </p:txBody>
      </p:sp>
    </p:spTree>
    <p:extLst>
      <p:ext uri="{BB962C8B-B14F-4D97-AF65-F5344CB8AC3E}">
        <p14:creationId xmlns:p14="http://schemas.microsoft.com/office/powerpoint/2010/main" val="16304815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39885"/>
          </a:xfrm>
        </p:spPr>
        <p:txBody>
          <a:bodyPr>
            <a:normAutofit/>
          </a:bodyPr>
          <a:lstStyle/>
          <a:p>
            <a:r>
              <a:rPr lang="en-US" sz="2800" i="1" dirty="0" smtClean="0"/>
              <a:t>Marbury v. Madison </a:t>
            </a:r>
            <a:r>
              <a:rPr lang="en-US" sz="2800" dirty="0" smtClean="0"/>
              <a:t>(1803) and judicial review</a:t>
            </a:r>
            <a:endParaRPr lang="en-US" sz="2800" dirty="0"/>
          </a:p>
        </p:txBody>
      </p:sp>
      <p:sp>
        <p:nvSpPr>
          <p:cNvPr id="3" name="Content Placeholder 2"/>
          <p:cNvSpPr>
            <a:spLocks noGrp="1"/>
          </p:cNvSpPr>
          <p:nvPr>
            <p:ph sz="quarter" idx="1"/>
          </p:nvPr>
        </p:nvSpPr>
        <p:spPr/>
        <p:txBody>
          <a:bodyPr>
            <a:normAutofit/>
          </a:bodyPr>
          <a:lstStyle/>
          <a:p>
            <a:r>
              <a:rPr lang="en-US" sz="2400" dirty="0" smtClean="0"/>
              <a:t>Three questions for the Supreme Court (</a:t>
            </a:r>
            <a:r>
              <a:rPr lang="en-US" sz="2400" i="1" dirty="0" smtClean="0"/>
              <a:t>MP</a:t>
            </a:r>
            <a:r>
              <a:rPr lang="en-US" sz="2400" dirty="0" smtClean="0"/>
              <a:t> p. 122):</a:t>
            </a:r>
          </a:p>
          <a:p>
            <a:pPr lvl="1">
              <a:buFont typeface="Wingdings" charset="2"/>
              <a:buChar char="v"/>
            </a:pPr>
            <a:r>
              <a:rPr lang="en-US" sz="1900" dirty="0" smtClean="0"/>
              <a:t>Has the applicant a right to the commission he demands?</a:t>
            </a:r>
          </a:p>
          <a:p>
            <a:pPr marL="274320" lvl="1" indent="0">
              <a:buNone/>
            </a:pPr>
            <a:r>
              <a:rPr lang="en-US" sz="1900" i="1" dirty="0" smtClean="0"/>
              <a:t>YES: Madison is WRONG not to deliver the commission. (A poke in Jefferson’s eye.)</a:t>
            </a:r>
          </a:p>
          <a:p>
            <a:pPr lvl="1">
              <a:buFont typeface="Wingdings" charset="2"/>
              <a:buChar char="v"/>
            </a:pPr>
            <a:r>
              <a:rPr lang="en-US" sz="1900" dirty="0" smtClean="0"/>
              <a:t>If he has a right, and that right has been violated, do the laws of the country afford him a remedy?</a:t>
            </a:r>
          </a:p>
          <a:p>
            <a:pPr marL="274320" lvl="1" indent="0">
              <a:buNone/>
            </a:pPr>
            <a:r>
              <a:rPr lang="en-US" sz="1900" i="1" dirty="0" smtClean="0"/>
              <a:t>YES: “the laws of the country afford him a remedy.”</a:t>
            </a:r>
          </a:p>
          <a:p>
            <a:pPr lvl="1">
              <a:buFont typeface="Wingdings" charset="2"/>
              <a:buChar char="v"/>
            </a:pPr>
            <a:r>
              <a:rPr lang="en-US" sz="1900" dirty="0" smtClean="0"/>
              <a:t>If they do afford him a remedy, is it a </a:t>
            </a:r>
            <a:r>
              <a:rPr lang="en-US" sz="1900" i="1" dirty="0" smtClean="0"/>
              <a:t>mandamus</a:t>
            </a:r>
            <a:r>
              <a:rPr lang="en-US" sz="1900" dirty="0" smtClean="0"/>
              <a:t> issuing from the court?</a:t>
            </a:r>
          </a:p>
          <a:p>
            <a:pPr marL="274320" lvl="1" indent="0">
              <a:buNone/>
            </a:pPr>
            <a:r>
              <a:rPr lang="en-US" sz="1900" i="1" dirty="0" smtClean="0">
                <a:solidFill>
                  <a:srgbClr val="D16349"/>
                </a:solidFill>
              </a:rPr>
              <a:t>NO: Why not? Because the Supreme Court’s power to issue writs of </a:t>
            </a:r>
            <a:r>
              <a:rPr lang="en-US" sz="1900" dirty="0" smtClean="0">
                <a:solidFill>
                  <a:srgbClr val="D16349"/>
                </a:solidFill>
              </a:rPr>
              <a:t>mandamus</a:t>
            </a:r>
            <a:r>
              <a:rPr lang="en-US" sz="1900" i="1" dirty="0" smtClean="0">
                <a:solidFill>
                  <a:srgbClr val="D16349"/>
                </a:solidFill>
              </a:rPr>
              <a:t> is in the Judiciary Act of 1789 (section 13)—BUT look at Article III again (original vs. appellate jurisdiction). Did Congress have the power to grant such authority to the Supreme Court? NO.</a:t>
            </a:r>
          </a:p>
          <a:p>
            <a:pPr marL="0" indent="0">
              <a:buNone/>
            </a:pPr>
            <a:endParaRPr lang="en-US" sz="2400" dirty="0"/>
          </a:p>
        </p:txBody>
      </p:sp>
    </p:spTree>
    <p:extLst>
      <p:ext uri="{BB962C8B-B14F-4D97-AF65-F5344CB8AC3E}">
        <p14:creationId xmlns:p14="http://schemas.microsoft.com/office/powerpoint/2010/main" val="16304815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39885"/>
          </a:xfrm>
        </p:spPr>
        <p:txBody>
          <a:bodyPr>
            <a:normAutofit/>
          </a:bodyPr>
          <a:lstStyle/>
          <a:p>
            <a:r>
              <a:rPr lang="en-US" sz="2800" i="1" dirty="0" smtClean="0"/>
              <a:t>Marbury v. Madison </a:t>
            </a:r>
            <a:r>
              <a:rPr lang="en-US" sz="2800" dirty="0" smtClean="0"/>
              <a:t>(1803) and judicial review</a:t>
            </a:r>
            <a:endParaRPr lang="en-US" sz="2800" dirty="0"/>
          </a:p>
        </p:txBody>
      </p:sp>
      <p:sp>
        <p:nvSpPr>
          <p:cNvPr id="3" name="Content Placeholder 2"/>
          <p:cNvSpPr>
            <a:spLocks noGrp="1"/>
          </p:cNvSpPr>
          <p:nvPr>
            <p:ph sz="quarter" idx="1"/>
          </p:nvPr>
        </p:nvSpPr>
        <p:spPr/>
        <p:txBody>
          <a:bodyPr>
            <a:normAutofit/>
          </a:bodyPr>
          <a:lstStyle/>
          <a:p>
            <a:r>
              <a:rPr lang="en-US" sz="2400" dirty="0" smtClean="0"/>
              <a:t>What has Marshall just done?</a:t>
            </a:r>
          </a:p>
          <a:p>
            <a:pPr lvl="1">
              <a:buFont typeface="Wingdings" charset="2"/>
              <a:buChar char="v"/>
            </a:pPr>
            <a:r>
              <a:rPr lang="en-US" sz="1900" dirty="0" smtClean="0"/>
              <a:t>He has poked Madison and Jefferson in the eye, but not forced them to deliver Marbury’s commission.</a:t>
            </a:r>
          </a:p>
          <a:p>
            <a:pPr marL="0" indent="0">
              <a:buNone/>
            </a:pPr>
            <a:endParaRPr lang="en-US" sz="2400" dirty="0"/>
          </a:p>
        </p:txBody>
      </p:sp>
    </p:spTree>
    <p:extLst>
      <p:ext uri="{BB962C8B-B14F-4D97-AF65-F5344CB8AC3E}">
        <p14:creationId xmlns:p14="http://schemas.microsoft.com/office/powerpoint/2010/main" val="23004887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39885"/>
          </a:xfrm>
        </p:spPr>
        <p:txBody>
          <a:bodyPr>
            <a:normAutofit/>
          </a:bodyPr>
          <a:lstStyle/>
          <a:p>
            <a:r>
              <a:rPr lang="en-US" sz="2800" i="1" dirty="0" smtClean="0"/>
              <a:t>Marbury v. Madison </a:t>
            </a:r>
            <a:r>
              <a:rPr lang="en-US" sz="2800" dirty="0" smtClean="0"/>
              <a:t>(1803) and judicial review</a:t>
            </a:r>
            <a:endParaRPr lang="en-US" sz="2800" dirty="0"/>
          </a:p>
        </p:txBody>
      </p:sp>
      <p:sp>
        <p:nvSpPr>
          <p:cNvPr id="3" name="Content Placeholder 2"/>
          <p:cNvSpPr>
            <a:spLocks noGrp="1"/>
          </p:cNvSpPr>
          <p:nvPr>
            <p:ph sz="quarter" idx="1"/>
          </p:nvPr>
        </p:nvSpPr>
        <p:spPr/>
        <p:txBody>
          <a:bodyPr>
            <a:normAutofit/>
          </a:bodyPr>
          <a:lstStyle/>
          <a:p>
            <a:r>
              <a:rPr lang="en-US" sz="2400" dirty="0" smtClean="0"/>
              <a:t>What has Marshall just done?</a:t>
            </a:r>
          </a:p>
          <a:p>
            <a:pPr lvl="1">
              <a:buFont typeface="Wingdings" charset="2"/>
              <a:buChar char="v"/>
            </a:pPr>
            <a:r>
              <a:rPr lang="en-US" sz="1900" dirty="0" smtClean="0"/>
              <a:t>He has poked Madison and Jefferson in the eye, but not forced them to deliver Marbury’s commission.</a:t>
            </a:r>
          </a:p>
          <a:p>
            <a:pPr lvl="1">
              <a:buFont typeface="Wingdings" charset="2"/>
              <a:buChar char="v"/>
            </a:pPr>
            <a:r>
              <a:rPr lang="en-US" sz="1900" dirty="0" smtClean="0"/>
              <a:t>He has declared unconstitutional a part of the Judiciary Act of 1789—an act that </a:t>
            </a:r>
            <a:r>
              <a:rPr lang="en-US" sz="1900" dirty="0" err="1" smtClean="0"/>
              <a:t>Jeffersonians</a:t>
            </a:r>
            <a:r>
              <a:rPr lang="en-US" sz="1900" dirty="0" smtClean="0"/>
              <a:t> mostly hated (so Jefferson can’t object to his doing so)</a:t>
            </a:r>
          </a:p>
          <a:p>
            <a:pPr marL="0" indent="0">
              <a:buNone/>
            </a:pPr>
            <a:endParaRPr lang="en-US" sz="2400" dirty="0"/>
          </a:p>
        </p:txBody>
      </p:sp>
    </p:spTree>
    <p:extLst>
      <p:ext uri="{BB962C8B-B14F-4D97-AF65-F5344CB8AC3E}">
        <p14:creationId xmlns:p14="http://schemas.microsoft.com/office/powerpoint/2010/main" val="14923663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39885"/>
          </a:xfrm>
        </p:spPr>
        <p:txBody>
          <a:bodyPr>
            <a:normAutofit/>
          </a:bodyPr>
          <a:lstStyle/>
          <a:p>
            <a:r>
              <a:rPr lang="en-US" sz="2800" i="1" dirty="0" smtClean="0"/>
              <a:t>Marbury v. Madison </a:t>
            </a:r>
            <a:r>
              <a:rPr lang="en-US" sz="2800" dirty="0" smtClean="0"/>
              <a:t>(1803) and judicial review</a:t>
            </a:r>
            <a:endParaRPr lang="en-US" sz="2800" dirty="0"/>
          </a:p>
        </p:txBody>
      </p:sp>
      <p:sp>
        <p:nvSpPr>
          <p:cNvPr id="3" name="Content Placeholder 2"/>
          <p:cNvSpPr>
            <a:spLocks noGrp="1"/>
          </p:cNvSpPr>
          <p:nvPr>
            <p:ph sz="quarter" idx="1"/>
          </p:nvPr>
        </p:nvSpPr>
        <p:spPr>
          <a:xfrm>
            <a:off x="301752" y="1527048"/>
            <a:ext cx="8503920" cy="4953908"/>
          </a:xfrm>
        </p:spPr>
        <p:txBody>
          <a:bodyPr>
            <a:normAutofit/>
          </a:bodyPr>
          <a:lstStyle/>
          <a:p>
            <a:r>
              <a:rPr lang="en-US" sz="2400" dirty="0" smtClean="0"/>
              <a:t>What has Marshall just done?</a:t>
            </a:r>
          </a:p>
          <a:p>
            <a:pPr lvl="1">
              <a:buFont typeface="Wingdings" charset="2"/>
              <a:buChar char="v"/>
            </a:pPr>
            <a:r>
              <a:rPr lang="en-US" sz="1900" dirty="0" smtClean="0"/>
              <a:t>He has poked Madison and Jefferson in the eye, but not forced them to deliver Marbury’s commission.</a:t>
            </a:r>
          </a:p>
          <a:p>
            <a:pPr lvl="1">
              <a:buFont typeface="Wingdings" charset="2"/>
              <a:buChar char="v"/>
            </a:pPr>
            <a:r>
              <a:rPr lang="en-US" sz="1900" dirty="0" smtClean="0"/>
              <a:t>He has declared unconstitutional a part of the Judiciary Act of 1789—an act that </a:t>
            </a:r>
            <a:r>
              <a:rPr lang="en-US" sz="1900" dirty="0" err="1" smtClean="0"/>
              <a:t>Jeffersonians</a:t>
            </a:r>
            <a:r>
              <a:rPr lang="en-US" sz="1900" dirty="0" smtClean="0"/>
              <a:t> mostly hated (so Jefferson can’t object to his doing so)</a:t>
            </a:r>
          </a:p>
          <a:p>
            <a:pPr lvl="1">
              <a:buFont typeface="Wingdings" charset="2"/>
              <a:buChar char="v"/>
            </a:pPr>
            <a:r>
              <a:rPr lang="en-US" sz="1900" dirty="0" smtClean="0"/>
              <a:t>BUT he has also created the opportunity to declare that the Supreme Court has the power of judicial review: </a:t>
            </a:r>
            <a:r>
              <a:rPr lang="en-US" sz="1900" dirty="0" smtClean="0">
                <a:solidFill>
                  <a:srgbClr val="D16349"/>
                </a:solidFill>
              </a:rPr>
              <a:t>“It is emphatically the province and duty of the judicial department to say what the law is.”</a:t>
            </a:r>
            <a:r>
              <a:rPr lang="en-US" sz="1900" dirty="0" smtClean="0"/>
              <a:t> (p. 125) (Take that, Jefferson.)</a:t>
            </a:r>
            <a:endParaRPr lang="en-US" sz="2400" dirty="0"/>
          </a:p>
        </p:txBody>
      </p:sp>
    </p:spTree>
    <p:extLst>
      <p:ext uri="{BB962C8B-B14F-4D97-AF65-F5344CB8AC3E}">
        <p14:creationId xmlns:p14="http://schemas.microsoft.com/office/powerpoint/2010/main" val="14923663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39885"/>
          </a:xfrm>
        </p:spPr>
        <p:txBody>
          <a:bodyPr>
            <a:normAutofit/>
          </a:bodyPr>
          <a:lstStyle/>
          <a:p>
            <a:r>
              <a:rPr lang="en-US" sz="2800" i="1" dirty="0" smtClean="0"/>
              <a:t>Marbury v. Madison </a:t>
            </a:r>
            <a:r>
              <a:rPr lang="en-US" sz="2800" dirty="0" smtClean="0"/>
              <a:t>(1803) and judicial review</a:t>
            </a:r>
            <a:endParaRPr lang="en-US" sz="2800" dirty="0"/>
          </a:p>
        </p:txBody>
      </p:sp>
      <p:sp>
        <p:nvSpPr>
          <p:cNvPr id="3" name="Content Placeholder 2"/>
          <p:cNvSpPr>
            <a:spLocks noGrp="1"/>
          </p:cNvSpPr>
          <p:nvPr>
            <p:ph sz="quarter" idx="1"/>
          </p:nvPr>
        </p:nvSpPr>
        <p:spPr>
          <a:xfrm>
            <a:off x="301752" y="1527048"/>
            <a:ext cx="8503920" cy="4953908"/>
          </a:xfrm>
        </p:spPr>
        <p:txBody>
          <a:bodyPr>
            <a:normAutofit/>
          </a:bodyPr>
          <a:lstStyle/>
          <a:p>
            <a:r>
              <a:rPr lang="en-US" sz="2400" dirty="0" smtClean="0"/>
              <a:t>What has Marshall just done?</a:t>
            </a:r>
          </a:p>
          <a:p>
            <a:pPr lvl="1">
              <a:buFont typeface="Wingdings" charset="2"/>
              <a:buChar char="v"/>
            </a:pPr>
            <a:r>
              <a:rPr lang="en-US" sz="1900" dirty="0" smtClean="0"/>
              <a:t>He has poked Madison and Jefferson in the eye, but not forced them to deliver Marbury’s commission.</a:t>
            </a:r>
          </a:p>
          <a:p>
            <a:pPr lvl="1">
              <a:buFont typeface="Wingdings" charset="2"/>
              <a:buChar char="v"/>
            </a:pPr>
            <a:r>
              <a:rPr lang="en-US" sz="1900" dirty="0" smtClean="0"/>
              <a:t>He has declared unconstitutional a part of the Judiciary Act of 1789—an act that </a:t>
            </a:r>
            <a:r>
              <a:rPr lang="en-US" sz="1900" dirty="0" err="1" smtClean="0"/>
              <a:t>Jeffersonians</a:t>
            </a:r>
            <a:r>
              <a:rPr lang="en-US" sz="1900" dirty="0" smtClean="0"/>
              <a:t> mostly hated (so Jefferson can’t object to his doing so)</a:t>
            </a:r>
          </a:p>
          <a:p>
            <a:pPr lvl="1">
              <a:buFont typeface="Wingdings" charset="2"/>
              <a:buChar char="v"/>
            </a:pPr>
            <a:r>
              <a:rPr lang="en-US" sz="1900" dirty="0" smtClean="0"/>
              <a:t>BUT he has also created the opportunity to declare that the Supreme Court has the power of judicial review: </a:t>
            </a:r>
            <a:r>
              <a:rPr lang="en-US" sz="1900" dirty="0" smtClean="0">
                <a:solidFill>
                  <a:srgbClr val="D16349"/>
                </a:solidFill>
              </a:rPr>
              <a:t>“It is emphatically the province and duty of the judicial department to say what the law is.”</a:t>
            </a:r>
            <a:r>
              <a:rPr lang="en-US" sz="1900" dirty="0" smtClean="0"/>
              <a:t> (p. 125) (Take that, Jefferson.)</a:t>
            </a:r>
          </a:p>
          <a:p>
            <a:pPr lvl="1">
              <a:buFont typeface="Wingdings" charset="2"/>
              <a:buChar char="v"/>
            </a:pPr>
            <a:r>
              <a:rPr lang="en-US" sz="1900" dirty="0" smtClean="0"/>
              <a:t>(He could have done this without declaring Section 13 unconstitutional. The Court could have dismissed the case, without deciding whether Marbury was entitled to his commission. But then Marshall wouldn’t have had the opportunity to make the larger statement.)</a:t>
            </a:r>
          </a:p>
          <a:p>
            <a:pPr marL="0" indent="0">
              <a:buNone/>
            </a:pPr>
            <a:endParaRPr lang="en-US" sz="2400" dirty="0"/>
          </a:p>
        </p:txBody>
      </p:sp>
    </p:spTree>
    <p:extLst>
      <p:ext uri="{BB962C8B-B14F-4D97-AF65-F5344CB8AC3E}">
        <p14:creationId xmlns:p14="http://schemas.microsoft.com/office/powerpoint/2010/main" val="2169319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792162"/>
          </a:xfrm>
        </p:spPr>
        <p:txBody>
          <a:bodyPr>
            <a:noAutofit/>
          </a:bodyPr>
          <a:lstStyle/>
          <a:p>
            <a:pPr eaLnBrk="1" hangingPunct="1"/>
            <a:r>
              <a:rPr lang="en-US" sz="2800" dirty="0">
                <a:latin typeface="+mn-lt"/>
              </a:rPr>
              <a:t>4 Questions </a:t>
            </a:r>
            <a:br>
              <a:rPr lang="en-US" sz="2800" dirty="0">
                <a:latin typeface="+mn-lt"/>
              </a:rPr>
            </a:br>
            <a:r>
              <a:rPr lang="en-US" sz="2800" dirty="0">
                <a:latin typeface="+mn-lt"/>
              </a:rPr>
              <a:t>about any provision in the </a:t>
            </a:r>
            <a:r>
              <a:rPr lang="en-US" sz="2800" dirty="0" err="1">
                <a:latin typeface="+mn-lt"/>
              </a:rPr>
              <a:t>Constutution</a:t>
            </a:r>
            <a:endParaRPr lang="en-US" sz="2800" dirty="0">
              <a:latin typeface="+mn-lt"/>
            </a:endParaRPr>
          </a:p>
        </p:txBody>
      </p:sp>
      <p:sp>
        <p:nvSpPr>
          <p:cNvPr id="17411" name="Rectangle 3"/>
          <p:cNvSpPr>
            <a:spLocks noGrp="1" noChangeArrowheads="1"/>
          </p:cNvSpPr>
          <p:nvPr>
            <p:ph type="body" idx="1"/>
          </p:nvPr>
        </p:nvSpPr>
        <p:spPr>
          <a:xfrm>
            <a:off x="457200" y="1512846"/>
            <a:ext cx="8229600" cy="5040354"/>
          </a:xfrm>
        </p:spPr>
        <p:txBody>
          <a:bodyPr>
            <a:normAutofit/>
          </a:bodyPr>
          <a:lstStyle/>
          <a:p>
            <a:pPr marL="609600" indent="-609600" eaLnBrk="1" hangingPunct="1">
              <a:buFontTx/>
              <a:buNone/>
            </a:pPr>
            <a:r>
              <a:rPr lang="en-US" sz="2400" dirty="0"/>
              <a:t>1.</a:t>
            </a:r>
            <a:r>
              <a:rPr lang="en-US" sz="2400" i="1" dirty="0"/>
              <a:t> What</a:t>
            </a:r>
            <a:r>
              <a:rPr lang="en-US" sz="2400" dirty="0"/>
              <a:t> is it saying? (In other words, </a:t>
            </a:r>
            <a:r>
              <a:rPr lang="ja-JP" altLang="en-US" sz="2400" dirty="0"/>
              <a:t>“</a:t>
            </a:r>
            <a:r>
              <a:rPr lang="en-US" sz="2400" dirty="0"/>
              <a:t>huh?</a:t>
            </a:r>
            <a:r>
              <a:rPr lang="ja-JP" altLang="en-US" sz="2400" dirty="0"/>
              <a:t>”</a:t>
            </a:r>
            <a:r>
              <a:rPr lang="en-US" sz="2400" dirty="0" smtClean="0"/>
              <a:t>)</a:t>
            </a:r>
            <a:endParaRPr lang="en-US" sz="2400" dirty="0"/>
          </a:p>
        </p:txBody>
      </p:sp>
    </p:spTree>
    <p:extLst>
      <p:ext uri="{BB962C8B-B14F-4D97-AF65-F5344CB8AC3E}">
        <p14:creationId xmlns:p14="http://schemas.microsoft.com/office/powerpoint/2010/main" val="13767383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39885"/>
          </a:xfrm>
        </p:spPr>
        <p:txBody>
          <a:bodyPr>
            <a:normAutofit/>
          </a:bodyPr>
          <a:lstStyle/>
          <a:p>
            <a:r>
              <a:rPr lang="en-US" sz="2800" i="1" dirty="0" smtClean="0"/>
              <a:t>Marbury v. Madison </a:t>
            </a:r>
            <a:r>
              <a:rPr lang="en-US" sz="2800" dirty="0" smtClean="0"/>
              <a:t>(1803) and judicial review</a:t>
            </a:r>
            <a:endParaRPr lang="en-US" sz="2800" dirty="0"/>
          </a:p>
        </p:txBody>
      </p:sp>
      <p:sp>
        <p:nvSpPr>
          <p:cNvPr id="3" name="Content Placeholder 2"/>
          <p:cNvSpPr>
            <a:spLocks noGrp="1"/>
          </p:cNvSpPr>
          <p:nvPr>
            <p:ph sz="quarter" idx="1"/>
          </p:nvPr>
        </p:nvSpPr>
        <p:spPr>
          <a:xfrm>
            <a:off x="301752" y="1527048"/>
            <a:ext cx="8503920" cy="4953908"/>
          </a:xfrm>
        </p:spPr>
        <p:txBody>
          <a:bodyPr>
            <a:normAutofit/>
          </a:bodyPr>
          <a:lstStyle/>
          <a:p>
            <a:r>
              <a:rPr lang="en-US" sz="2400" dirty="0" smtClean="0"/>
              <a:t>What did </a:t>
            </a:r>
            <a:r>
              <a:rPr lang="en-US" sz="2400" i="1" dirty="0" smtClean="0"/>
              <a:t>Marbury v. Madison</a:t>
            </a:r>
            <a:r>
              <a:rPr lang="en-US" sz="2400" dirty="0" smtClean="0"/>
              <a:t> establish?</a:t>
            </a:r>
          </a:p>
          <a:p>
            <a:pPr marL="0" indent="0">
              <a:buNone/>
            </a:pPr>
            <a:endParaRPr lang="en-US" sz="2400" dirty="0"/>
          </a:p>
        </p:txBody>
      </p:sp>
    </p:spTree>
    <p:extLst>
      <p:ext uri="{BB962C8B-B14F-4D97-AF65-F5344CB8AC3E}">
        <p14:creationId xmlns:p14="http://schemas.microsoft.com/office/powerpoint/2010/main" val="37047902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39885"/>
          </a:xfrm>
        </p:spPr>
        <p:txBody>
          <a:bodyPr>
            <a:normAutofit/>
          </a:bodyPr>
          <a:lstStyle/>
          <a:p>
            <a:r>
              <a:rPr lang="en-US" sz="2800" i="1" dirty="0" smtClean="0"/>
              <a:t>Marbury v. Madison </a:t>
            </a:r>
            <a:r>
              <a:rPr lang="en-US" sz="2800" dirty="0" smtClean="0"/>
              <a:t>(1803) and judicial review</a:t>
            </a:r>
            <a:endParaRPr lang="en-US" sz="2800" dirty="0"/>
          </a:p>
        </p:txBody>
      </p:sp>
      <p:sp>
        <p:nvSpPr>
          <p:cNvPr id="3" name="Content Placeholder 2"/>
          <p:cNvSpPr>
            <a:spLocks noGrp="1"/>
          </p:cNvSpPr>
          <p:nvPr>
            <p:ph sz="quarter" idx="1"/>
          </p:nvPr>
        </p:nvSpPr>
        <p:spPr>
          <a:xfrm>
            <a:off x="301752" y="1527048"/>
            <a:ext cx="8503920" cy="4953908"/>
          </a:xfrm>
        </p:spPr>
        <p:txBody>
          <a:bodyPr>
            <a:normAutofit/>
          </a:bodyPr>
          <a:lstStyle/>
          <a:p>
            <a:r>
              <a:rPr lang="en-US" sz="2400" dirty="0" smtClean="0"/>
              <a:t>What did </a:t>
            </a:r>
            <a:r>
              <a:rPr lang="en-US" sz="2400" i="1" dirty="0" smtClean="0"/>
              <a:t>Marbury v. Madison</a:t>
            </a:r>
            <a:r>
              <a:rPr lang="en-US" sz="2400" dirty="0" smtClean="0"/>
              <a:t> establish?</a:t>
            </a:r>
          </a:p>
          <a:p>
            <a:pPr lvl="1">
              <a:buFont typeface="Wingdings" charset="2"/>
              <a:buChar char="v"/>
            </a:pPr>
            <a:r>
              <a:rPr lang="en-US" sz="2000" dirty="0" smtClean="0"/>
              <a:t>The judiciary’s right to decide whether a law was unconstitutional</a:t>
            </a:r>
          </a:p>
          <a:p>
            <a:pPr marL="0" indent="0">
              <a:buNone/>
            </a:pPr>
            <a:endParaRPr lang="en-US" sz="2400" dirty="0"/>
          </a:p>
        </p:txBody>
      </p:sp>
    </p:spTree>
    <p:extLst>
      <p:ext uri="{BB962C8B-B14F-4D97-AF65-F5344CB8AC3E}">
        <p14:creationId xmlns:p14="http://schemas.microsoft.com/office/powerpoint/2010/main" val="27428105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39885"/>
          </a:xfrm>
        </p:spPr>
        <p:txBody>
          <a:bodyPr>
            <a:normAutofit/>
          </a:bodyPr>
          <a:lstStyle/>
          <a:p>
            <a:r>
              <a:rPr lang="en-US" sz="2800" i="1" dirty="0" smtClean="0"/>
              <a:t>Marbury v. Madison </a:t>
            </a:r>
            <a:r>
              <a:rPr lang="en-US" sz="2800" dirty="0" smtClean="0"/>
              <a:t>(1803) and judicial review</a:t>
            </a:r>
            <a:endParaRPr lang="en-US" sz="2800" dirty="0"/>
          </a:p>
        </p:txBody>
      </p:sp>
      <p:sp>
        <p:nvSpPr>
          <p:cNvPr id="3" name="Content Placeholder 2"/>
          <p:cNvSpPr>
            <a:spLocks noGrp="1"/>
          </p:cNvSpPr>
          <p:nvPr>
            <p:ph sz="quarter" idx="1"/>
          </p:nvPr>
        </p:nvSpPr>
        <p:spPr>
          <a:xfrm>
            <a:off x="301752" y="1527048"/>
            <a:ext cx="8503920" cy="4953908"/>
          </a:xfrm>
        </p:spPr>
        <p:txBody>
          <a:bodyPr>
            <a:normAutofit/>
          </a:bodyPr>
          <a:lstStyle/>
          <a:p>
            <a:r>
              <a:rPr lang="en-US" sz="2400" dirty="0" smtClean="0"/>
              <a:t>What did </a:t>
            </a:r>
            <a:r>
              <a:rPr lang="en-US" sz="2400" i="1" dirty="0" smtClean="0"/>
              <a:t>Marbury v. Madison</a:t>
            </a:r>
            <a:r>
              <a:rPr lang="en-US" sz="2400" dirty="0" smtClean="0"/>
              <a:t> establish?</a:t>
            </a:r>
          </a:p>
          <a:p>
            <a:pPr lvl="1">
              <a:buFont typeface="Wingdings" charset="2"/>
              <a:buChar char="v"/>
            </a:pPr>
            <a:r>
              <a:rPr lang="en-US" sz="2000" dirty="0" smtClean="0"/>
              <a:t>The judiciary’s right to decide whether a law was unconstitutional</a:t>
            </a:r>
          </a:p>
          <a:p>
            <a:pPr lvl="1">
              <a:buFont typeface="Wingdings" charset="2"/>
              <a:buChar char="v"/>
            </a:pPr>
            <a:r>
              <a:rPr lang="en-US" sz="2000" i="1" dirty="0" smtClean="0"/>
              <a:t>NOT</a:t>
            </a:r>
            <a:r>
              <a:rPr lang="en-US" sz="2000" dirty="0" smtClean="0"/>
              <a:t> the judiciary’s </a:t>
            </a:r>
            <a:r>
              <a:rPr lang="en-US" sz="2000" i="1" dirty="0" smtClean="0"/>
              <a:t>sole</a:t>
            </a:r>
            <a:r>
              <a:rPr lang="en-US" sz="2000" dirty="0" smtClean="0"/>
              <a:t> right to do so: other branches could (and still did) make those determinations too. (Think of Andrew Jackson’s refusal to enforce the Cherokee decision—or of recent Presidents’ “signing statements.”)</a:t>
            </a:r>
          </a:p>
          <a:p>
            <a:pPr marL="0" indent="0">
              <a:buNone/>
            </a:pPr>
            <a:endParaRPr lang="en-US" sz="2400" dirty="0"/>
          </a:p>
        </p:txBody>
      </p:sp>
    </p:spTree>
    <p:extLst>
      <p:ext uri="{BB962C8B-B14F-4D97-AF65-F5344CB8AC3E}">
        <p14:creationId xmlns:p14="http://schemas.microsoft.com/office/powerpoint/2010/main" val="27428105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39885"/>
          </a:xfrm>
        </p:spPr>
        <p:txBody>
          <a:bodyPr>
            <a:normAutofit/>
          </a:bodyPr>
          <a:lstStyle/>
          <a:p>
            <a:r>
              <a:rPr lang="en-US" sz="2800" i="1" dirty="0" smtClean="0"/>
              <a:t>Marbury v. Madison </a:t>
            </a:r>
            <a:r>
              <a:rPr lang="en-US" sz="2800" dirty="0" smtClean="0"/>
              <a:t>(1803) and judicial review</a:t>
            </a:r>
            <a:endParaRPr lang="en-US" sz="2800" dirty="0"/>
          </a:p>
        </p:txBody>
      </p:sp>
      <p:sp>
        <p:nvSpPr>
          <p:cNvPr id="3" name="Content Placeholder 2"/>
          <p:cNvSpPr>
            <a:spLocks noGrp="1"/>
          </p:cNvSpPr>
          <p:nvPr>
            <p:ph sz="quarter" idx="1"/>
          </p:nvPr>
        </p:nvSpPr>
        <p:spPr>
          <a:xfrm>
            <a:off x="301752" y="1527048"/>
            <a:ext cx="8503920" cy="4953908"/>
          </a:xfrm>
        </p:spPr>
        <p:txBody>
          <a:bodyPr>
            <a:normAutofit/>
          </a:bodyPr>
          <a:lstStyle/>
          <a:p>
            <a:r>
              <a:rPr lang="en-US" sz="2400" dirty="0" smtClean="0"/>
              <a:t>What did </a:t>
            </a:r>
            <a:r>
              <a:rPr lang="en-US" sz="2400" i="1" dirty="0" smtClean="0"/>
              <a:t>Marbury v. Madison</a:t>
            </a:r>
            <a:r>
              <a:rPr lang="en-US" sz="2400" dirty="0" smtClean="0"/>
              <a:t> establish?</a:t>
            </a:r>
          </a:p>
          <a:p>
            <a:pPr lvl="1">
              <a:buFont typeface="Wingdings" charset="2"/>
              <a:buChar char="v"/>
            </a:pPr>
            <a:r>
              <a:rPr lang="en-US" sz="2000" dirty="0" smtClean="0"/>
              <a:t>The judiciary’s right to decide whether a law was unconstitutional</a:t>
            </a:r>
          </a:p>
          <a:p>
            <a:pPr lvl="1">
              <a:buFont typeface="Wingdings" charset="2"/>
              <a:buChar char="v"/>
            </a:pPr>
            <a:r>
              <a:rPr lang="en-US" sz="2000" i="1" dirty="0" smtClean="0"/>
              <a:t>NOT</a:t>
            </a:r>
            <a:r>
              <a:rPr lang="en-US" sz="2000" dirty="0" smtClean="0"/>
              <a:t> the judiciary’s </a:t>
            </a:r>
            <a:r>
              <a:rPr lang="en-US" sz="2000" i="1" dirty="0" smtClean="0"/>
              <a:t>sole</a:t>
            </a:r>
            <a:r>
              <a:rPr lang="en-US" sz="2000" dirty="0" smtClean="0"/>
              <a:t> right to do so: other branches could (and still did) make those determinations too. (Think of Andrew Jackson’s refusal to enforce the Cherokee decision—or of recent Presidents’ “signing statements.”)</a:t>
            </a:r>
          </a:p>
          <a:p>
            <a:r>
              <a:rPr lang="en-US" sz="2400" dirty="0" smtClean="0"/>
              <a:t>How did the Court use the power of judicial review?</a:t>
            </a:r>
          </a:p>
          <a:p>
            <a:pPr lvl="1">
              <a:buFont typeface="Wingdings" charset="2"/>
              <a:buChar char="v"/>
            </a:pPr>
            <a:r>
              <a:rPr lang="en-US" sz="2000" dirty="0" smtClean="0"/>
              <a:t>From 1803 until the 1850s: </a:t>
            </a:r>
            <a:r>
              <a:rPr lang="en-US" sz="2000" i="1" dirty="0" smtClean="0"/>
              <a:t>only</a:t>
            </a:r>
            <a:r>
              <a:rPr lang="en-US" sz="2000" dirty="0" smtClean="0"/>
              <a:t> to strike down </a:t>
            </a:r>
            <a:r>
              <a:rPr lang="en-US" sz="2000" i="1" dirty="0" smtClean="0"/>
              <a:t>state</a:t>
            </a:r>
            <a:r>
              <a:rPr lang="en-US" sz="2000" dirty="0" smtClean="0"/>
              <a:t> laws</a:t>
            </a:r>
          </a:p>
          <a:p>
            <a:pPr marL="0" indent="0">
              <a:buNone/>
            </a:pPr>
            <a:endParaRPr lang="en-US" sz="2400" dirty="0"/>
          </a:p>
        </p:txBody>
      </p:sp>
    </p:spTree>
    <p:extLst>
      <p:ext uri="{BB962C8B-B14F-4D97-AF65-F5344CB8AC3E}">
        <p14:creationId xmlns:p14="http://schemas.microsoft.com/office/powerpoint/2010/main" val="274281058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39885"/>
          </a:xfrm>
        </p:spPr>
        <p:txBody>
          <a:bodyPr>
            <a:normAutofit/>
          </a:bodyPr>
          <a:lstStyle/>
          <a:p>
            <a:r>
              <a:rPr lang="en-US" sz="2800" i="1" dirty="0" smtClean="0"/>
              <a:t>Marbury v. Madison </a:t>
            </a:r>
            <a:r>
              <a:rPr lang="en-US" sz="2800" dirty="0" smtClean="0"/>
              <a:t>(1803) and judicial review</a:t>
            </a:r>
            <a:endParaRPr lang="en-US" sz="2800" dirty="0"/>
          </a:p>
        </p:txBody>
      </p:sp>
      <p:sp>
        <p:nvSpPr>
          <p:cNvPr id="3" name="Content Placeholder 2"/>
          <p:cNvSpPr>
            <a:spLocks noGrp="1"/>
          </p:cNvSpPr>
          <p:nvPr>
            <p:ph sz="quarter" idx="1"/>
          </p:nvPr>
        </p:nvSpPr>
        <p:spPr>
          <a:xfrm>
            <a:off x="301752" y="1527048"/>
            <a:ext cx="8503920" cy="4953908"/>
          </a:xfrm>
        </p:spPr>
        <p:txBody>
          <a:bodyPr>
            <a:normAutofit/>
          </a:bodyPr>
          <a:lstStyle/>
          <a:p>
            <a:r>
              <a:rPr lang="en-US" sz="2400" dirty="0" smtClean="0"/>
              <a:t>What did </a:t>
            </a:r>
            <a:r>
              <a:rPr lang="en-US" sz="2400" i="1" dirty="0" smtClean="0"/>
              <a:t>Marbury v. Madison</a:t>
            </a:r>
            <a:r>
              <a:rPr lang="en-US" sz="2400" dirty="0" smtClean="0"/>
              <a:t> establish?</a:t>
            </a:r>
          </a:p>
          <a:p>
            <a:pPr lvl="1">
              <a:buFont typeface="Wingdings" charset="2"/>
              <a:buChar char="v"/>
            </a:pPr>
            <a:r>
              <a:rPr lang="en-US" sz="2000" dirty="0" smtClean="0"/>
              <a:t>The judiciary’s right to decide whether a law was unconstitutional</a:t>
            </a:r>
          </a:p>
          <a:p>
            <a:pPr lvl="1">
              <a:buFont typeface="Wingdings" charset="2"/>
              <a:buChar char="v"/>
            </a:pPr>
            <a:r>
              <a:rPr lang="en-US" sz="2000" i="1" dirty="0" smtClean="0"/>
              <a:t>NOT</a:t>
            </a:r>
            <a:r>
              <a:rPr lang="en-US" sz="2000" dirty="0" smtClean="0"/>
              <a:t> the judiciary’s </a:t>
            </a:r>
            <a:r>
              <a:rPr lang="en-US" sz="2000" i="1" dirty="0" smtClean="0"/>
              <a:t>sole</a:t>
            </a:r>
            <a:r>
              <a:rPr lang="en-US" sz="2000" dirty="0" smtClean="0"/>
              <a:t> right to do so: other branches could (and still did) make those determinations too. (Think of Andrew Jackson’s refusal to enforce the Cherokee decision—or of recent Presidents’ “signing statements.”)</a:t>
            </a:r>
          </a:p>
          <a:p>
            <a:r>
              <a:rPr lang="en-US" sz="2400" dirty="0" smtClean="0"/>
              <a:t>How did the Court use the power of judicial review?</a:t>
            </a:r>
          </a:p>
          <a:p>
            <a:pPr lvl="1">
              <a:buFont typeface="Wingdings" charset="2"/>
              <a:buChar char="v"/>
            </a:pPr>
            <a:r>
              <a:rPr lang="en-US" sz="2000" dirty="0" smtClean="0"/>
              <a:t>From 1803 until the 1850s: </a:t>
            </a:r>
            <a:r>
              <a:rPr lang="en-US" sz="2000" i="1" dirty="0" smtClean="0"/>
              <a:t>only</a:t>
            </a:r>
            <a:r>
              <a:rPr lang="en-US" sz="2000" dirty="0" smtClean="0"/>
              <a:t> to strike down </a:t>
            </a:r>
            <a:r>
              <a:rPr lang="en-US" sz="2000" i="1" dirty="0" smtClean="0"/>
              <a:t>state</a:t>
            </a:r>
            <a:r>
              <a:rPr lang="en-US" sz="2000" dirty="0" smtClean="0"/>
              <a:t> laws</a:t>
            </a:r>
          </a:p>
          <a:p>
            <a:pPr lvl="1">
              <a:buFont typeface="Wingdings" charset="2"/>
              <a:buChar char="v"/>
            </a:pPr>
            <a:r>
              <a:rPr lang="en-US" sz="2000" i="1" dirty="0" smtClean="0"/>
              <a:t>Marbury v. Madison</a:t>
            </a:r>
            <a:r>
              <a:rPr lang="en-US" sz="2000" dirty="0" smtClean="0"/>
              <a:t> was the first Supreme Court decision to strike down a </a:t>
            </a:r>
            <a:r>
              <a:rPr lang="en-US" sz="2000" i="1" dirty="0" smtClean="0"/>
              <a:t>federal</a:t>
            </a:r>
            <a:r>
              <a:rPr lang="en-US" sz="2000" dirty="0" smtClean="0"/>
              <a:t> law. What was the second?</a:t>
            </a:r>
          </a:p>
          <a:p>
            <a:pPr marL="0" indent="0">
              <a:buNone/>
            </a:pPr>
            <a:endParaRPr lang="en-US" sz="2400" dirty="0"/>
          </a:p>
        </p:txBody>
      </p:sp>
    </p:spTree>
    <p:extLst>
      <p:ext uri="{BB962C8B-B14F-4D97-AF65-F5344CB8AC3E}">
        <p14:creationId xmlns:p14="http://schemas.microsoft.com/office/powerpoint/2010/main" val="27428105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39885"/>
          </a:xfrm>
        </p:spPr>
        <p:txBody>
          <a:bodyPr>
            <a:normAutofit/>
          </a:bodyPr>
          <a:lstStyle/>
          <a:p>
            <a:r>
              <a:rPr lang="en-US" sz="2800" i="1" dirty="0" smtClean="0"/>
              <a:t>Marbury v. Madison </a:t>
            </a:r>
            <a:r>
              <a:rPr lang="en-US" sz="2800" dirty="0" smtClean="0"/>
              <a:t>(1803) and judicial review</a:t>
            </a:r>
            <a:endParaRPr lang="en-US" sz="2800" dirty="0"/>
          </a:p>
        </p:txBody>
      </p:sp>
      <p:sp>
        <p:nvSpPr>
          <p:cNvPr id="3" name="Content Placeholder 2"/>
          <p:cNvSpPr>
            <a:spLocks noGrp="1"/>
          </p:cNvSpPr>
          <p:nvPr>
            <p:ph sz="quarter" idx="1"/>
          </p:nvPr>
        </p:nvSpPr>
        <p:spPr>
          <a:xfrm>
            <a:off x="301752" y="1527048"/>
            <a:ext cx="8503920" cy="4953908"/>
          </a:xfrm>
        </p:spPr>
        <p:txBody>
          <a:bodyPr>
            <a:normAutofit/>
          </a:bodyPr>
          <a:lstStyle/>
          <a:p>
            <a:r>
              <a:rPr lang="en-US" sz="2400" dirty="0" smtClean="0"/>
              <a:t>What did </a:t>
            </a:r>
            <a:r>
              <a:rPr lang="en-US" sz="2400" i="1" dirty="0" smtClean="0"/>
              <a:t>Marbury v. Madison</a:t>
            </a:r>
            <a:r>
              <a:rPr lang="en-US" sz="2400" dirty="0" smtClean="0"/>
              <a:t> establish?</a:t>
            </a:r>
          </a:p>
          <a:p>
            <a:pPr lvl="1">
              <a:buFont typeface="Wingdings" charset="2"/>
              <a:buChar char="v"/>
            </a:pPr>
            <a:r>
              <a:rPr lang="en-US" sz="2000" dirty="0" smtClean="0"/>
              <a:t>The judiciary’s right to decide whether a law was unconstitutional</a:t>
            </a:r>
          </a:p>
          <a:p>
            <a:pPr lvl="1">
              <a:buFont typeface="Wingdings" charset="2"/>
              <a:buChar char="v"/>
            </a:pPr>
            <a:r>
              <a:rPr lang="en-US" sz="2000" i="1" dirty="0" smtClean="0"/>
              <a:t>NOT</a:t>
            </a:r>
            <a:r>
              <a:rPr lang="en-US" sz="2000" dirty="0" smtClean="0"/>
              <a:t> the judiciary’s </a:t>
            </a:r>
            <a:r>
              <a:rPr lang="en-US" sz="2000" i="1" dirty="0" smtClean="0"/>
              <a:t>sole</a:t>
            </a:r>
            <a:r>
              <a:rPr lang="en-US" sz="2000" dirty="0" smtClean="0"/>
              <a:t> right to do so: other branches could (and still did) make those determinations too. (Think of Andrew Jackson’s refusal to enforce the Cherokee decision—or of recent Presidents’ “signing statements.”)</a:t>
            </a:r>
          </a:p>
          <a:p>
            <a:r>
              <a:rPr lang="en-US" sz="2400" dirty="0" smtClean="0"/>
              <a:t>How did the Court use the power of judicial review?</a:t>
            </a:r>
          </a:p>
          <a:p>
            <a:pPr lvl="1">
              <a:buFont typeface="Wingdings" charset="2"/>
              <a:buChar char="v"/>
            </a:pPr>
            <a:r>
              <a:rPr lang="en-US" sz="2000" dirty="0" smtClean="0"/>
              <a:t>From 1803 until the 1850s: </a:t>
            </a:r>
            <a:r>
              <a:rPr lang="en-US" sz="2000" i="1" dirty="0" smtClean="0"/>
              <a:t>only</a:t>
            </a:r>
            <a:r>
              <a:rPr lang="en-US" sz="2000" dirty="0" smtClean="0"/>
              <a:t> to strike down </a:t>
            </a:r>
            <a:r>
              <a:rPr lang="en-US" sz="2000" i="1" dirty="0" smtClean="0"/>
              <a:t>state</a:t>
            </a:r>
            <a:r>
              <a:rPr lang="en-US" sz="2000" dirty="0" smtClean="0"/>
              <a:t> laws</a:t>
            </a:r>
          </a:p>
          <a:p>
            <a:pPr lvl="1">
              <a:buFont typeface="Wingdings" charset="2"/>
              <a:buChar char="v"/>
            </a:pPr>
            <a:r>
              <a:rPr lang="en-US" sz="2000" i="1" dirty="0" smtClean="0"/>
              <a:t>Marbury v. Madison</a:t>
            </a:r>
            <a:r>
              <a:rPr lang="en-US" sz="2000" dirty="0" smtClean="0"/>
              <a:t> was the first Supreme Court decision to strike down a </a:t>
            </a:r>
            <a:r>
              <a:rPr lang="en-US" sz="2000" i="1" dirty="0" smtClean="0"/>
              <a:t>federal</a:t>
            </a:r>
            <a:r>
              <a:rPr lang="en-US" sz="2000" dirty="0" smtClean="0"/>
              <a:t> law. What was the second?</a:t>
            </a:r>
          </a:p>
          <a:p>
            <a:pPr lvl="1">
              <a:buFont typeface="Wingdings" charset="2"/>
              <a:buChar char="v"/>
            </a:pPr>
            <a:r>
              <a:rPr lang="en-US" sz="2000" i="1" dirty="0" smtClean="0"/>
              <a:t>Dred Scott v. </a:t>
            </a:r>
            <a:r>
              <a:rPr lang="en-US" sz="2000" i="1" dirty="0" err="1" smtClean="0"/>
              <a:t>Sandford</a:t>
            </a:r>
            <a:r>
              <a:rPr lang="en-US" sz="2000" dirty="0"/>
              <a:t> </a:t>
            </a:r>
            <a:r>
              <a:rPr lang="en-US" sz="2000" dirty="0" smtClean="0"/>
              <a:t>(1857)—strikes down the Missouri Compromise</a:t>
            </a:r>
            <a:endParaRPr lang="en-US" sz="2000" i="1" dirty="0" smtClean="0"/>
          </a:p>
          <a:p>
            <a:pPr marL="0" indent="0">
              <a:buNone/>
            </a:pPr>
            <a:endParaRPr lang="en-US" sz="2400" dirty="0"/>
          </a:p>
        </p:txBody>
      </p:sp>
    </p:spTree>
    <p:extLst>
      <p:ext uri="{BB962C8B-B14F-4D97-AF65-F5344CB8AC3E}">
        <p14:creationId xmlns:p14="http://schemas.microsoft.com/office/powerpoint/2010/main" val="27428105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58563"/>
          </a:xfrm>
        </p:spPr>
        <p:txBody>
          <a:bodyPr/>
          <a:lstStyle/>
          <a:p>
            <a:r>
              <a:rPr lang="en-US" dirty="0" smtClean="0"/>
              <a:t>Questions?</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38870347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33444" y="168094"/>
            <a:ext cx="8665440" cy="952532"/>
          </a:xfrm>
        </p:spPr>
        <p:txBody>
          <a:bodyPr>
            <a:normAutofit/>
          </a:bodyPr>
          <a:lstStyle/>
          <a:p>
            <a:r>
              <a:rPr lang="en-US" sz="2800" dirty="0" smtClean="0"/>
              <a:t>Uses </a:t>
            </a:r>
            <a:r>
              <a:rPr lang="en-US" sz="2800" dirty="0"/>
              <a:t>and Definitions of Presidential </a:t>
            </a:r>
            <a:r>
              <a:rPr lang="en-US" sz="2800" dirty="0" smtClean="0"/>
              <a:t>Power, 1789-1860</a:t>
            </a:r>
            <a:endParaRPr lang="en-US" sz="2800" dirty="0">
              <a:solidFill>
                <a:schemeClr val="bg1"/>
              </a:solidFill>
              <a:latin typeface="Arial" charset="0"/>
            </a:endParaRPr>
          </a:p>
        </p:txBody>
      </p:sp>
      <p:sp>
        <p:nvSpPr>
          <p:cNvPr id="28675" name="Rectangle 3"/>
          <p:cNvSpPr>
            <a:spLocks noGrp="1" noChangeArrowheads="1"/>
          </p:cNvSpPr>
          <p:nvPr>
            <p:ph type="body" idx="1"/>
          </p:nvPr>
        </p:nvSpPr>
        <p:spPr>
          <a:xfrm>
            <a:off x="457200" y="1295400"/>
            <a:ext cx="8229600" cy="4830763"/>
          </a:xfrm>
        </p:spPr>
        <p:txBody>
          <a:bodyPr/>
          <a:lstStyle/>
          <a:p>
            <a:pPr eaLnBrk="1" hangingPunct="1">
              <a:buFontTx/>
              <a:buNone/>
            </a:pPr>
            <a:endParaRPr lang="en-US" sz="2400" dirty="0"/>
          </a:p>
          <a:p>
            <a:pPr eaLnBrk="1" hangingPunct="1">
              <a:buFont typeface="Arial"/>
              <a:buChar char="•"/>
            </a:pPr>
            <a:r>
              <a:rPr lang="en-US" sz="2400" dirty="0" smtClean="0"/>
              <a:t>Washington</a:t>
            </a:r>
            <a:r>
              <a:rPr lang="en-US" sz="2400" dirty="0"/>
              <a:t>: </a:t>
            </a:r>
            <a:r>
              <a:rPr lang="ja-JP" altLang="en-US" sz="2400" dirty="0"/>
              <a:t>“</a:t>
            </a:r>
            <a:r>
              <a:rPr lang="en-US" sz="2400" dirty="0"/>
              <a:t>invents</a:t>
            </a:r>
            <a:r>
              <a:rPr lang="ja-JP" altLang="en-US" sz="2400" dirty="0"/>
              <a:t>”</a:t>
            </a:r>
            <a:r>
              <a:rPr lang="en-US" sz="2400" dirty="0"/>
              <a:t> the office (President &amp; the people; President &amp; department heads; President &amp; army</a:t>
            </a:r>
            <a:r>
              <a:rPr lang="en-US" sz="2400" dirty="0" smtClean="0"/>
              <a:t>)</a:t>
            </a:r>
            <a:endParaRPr lang="en-US" sz="2400" dirty="0"/>
          </a:p>
        </p:txBody>
      </p:sp>
      <p:pic>
        <p:nvPicPr>
          <p:cNvPr id="4" name="Picture 4" descr="Copy of GeneralWashingt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8898" y="2727959"/>
            <a:ext cx="5181600" cy="354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807830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33444" y="168094"/>
            <a:ext cx="8665440" cy="952532"/>
          </a:xfrm>
        </p:spPr>
        <p:txBody>
          <a:bodyPr>
            <a:normAutofit/>
          </a:bodyPr>
          <a:lstStyle/>
          <a:p>
            <a:r>
              <a:rPr lang="en-US" sz="2800" dirty="0" smtClean="0"/>
              <a:t>Uses </a:t>
            </a:r>
            <a:r>
              <a:rPr lang="en-US" sz="2800" dirty="0"/>
              <a:t>and Definitions of Presidential </a:t>
            </a:r>
            <a:r>
              <a:rPr lang="en-US" sz="2800" dirty="0" smtClean="0"/>
              <a:t>Power, 1789-1860</a:t>
            </a:r>
            <a:endParaRPr lang="en-US" sz="2800" dirty="0">
              <a:solidFill>
                <a:schemeClr val="bg1"/>
              </a:solidFill>
              <a:latin typeface="Arial" charset="0"/>
            </a:endParaRPr>
          </a:p>
        </p:txBody>
      </p:sp>
      <p:sp>
        <p:nvSpPr>
          <p:cNvPr id="28675" name="Rectangle 3"/>
          <p:cNvSpPr>
            <a:spLocks noGrp="1" noChangeArrowheads="1"/>
          </p:cNvSpPr>
          <p:nvPr>
            <p:ph type="body" idx="1"/>
          </p:nvPr>
        </p:nvSpPr>
        <p:spPr>
          <a:xfrm>
            <a:off x="457200" y="1295400"/>
            <a:ext cx="8229600" cy="4830763"/>
          </a:xfrm>
        </p:spPr>
        <p:txBody>
          <a:bodyPr/>
          <a:lstStyle/>
          <a:p>
            <a:pPr eaLnBrk="1" hangingPunct="1">
              <a:buFontTx/>
              <a:buNone/>
            </a:pPr>
            <a:endParaRPr lang="en-US" sz="2400" dirty="0"/>
          </a:p>
          <a:p>
            <a:pPr eaLnBrk="1" hangingPunct="1">
              <a:buFont typeface="Arial"/>
              <a:buChar char="•"/>
            </a:pPr>
            <a:r>
              <a:rPr lang="en-US" sz="2400" dirty="0" smtClean="0"/>
              <a:t>Washington</a:t>
            </a:r>
            <a:r>
              <a:rPr lang="en-US" sz="2400" dirty="0"/>
              <a:t>: </a:t>
            </a:r>
            <a:r>
              <a:rPr lang="ja-JP" altLang="en-US" sz="2400" dirty="0"/>
              <a:t>“</a:t>
            </a:r>
            <a:r>
              <a:rPr lang="en-US" sz="2400" dirty="0"/>
              <a:t>invents</a:t>
            </a:r>
            <a:r>
              <a:rPr lang="ja-JP" altLang="en-US" sz="2400" dirty="0"/>
              <a:t>”</a:t>
            </a:r>
            <a:r>
              <a:rPr lang="en-US" sz="2400" dirty="0"/>
              <a:t> the office (President &amp; the people; President &amp; department heads; President &amp; army)</a:t>
            </a:r>
          </a:p>
          <a:p>
            <a:pPr eaLnBrk="1" hangingPunct="1">
              <a:buFont typeface="Arial"/>
              <a:buChar char="•"/>
            </a:pPr>
            <a:r>
              <a:rPr lang="en-US" sz="2400" dirty="0" smtClean="0"/>
              <a:t>Jefferson</a:t>
            </a:r>
            <a:r>
              <a:rPr lang="en-US" sz="2400" dirty="0"/>
              <a:t>/Madison: strict construction </a:t>
            </a:r>
            <a:r>
              <a:rPr lang="en-US" sz="2400" dirty="0" smtClean="0"/>
              <a:t>(what about the </a:t>
            </a:r>
            <a:r>
              <a:rPr lang="en-US" sz="2400" dirty="0"/>
              <a:t>Louisiana </a:t>
            </a:r>
            <a:r>
              <a:rPr lang="en-US" sz="2400" dirty="0" smtClean="0"/>
              <a:t>Purchase?)</a:t>
            </a:r>
            <a:endParaRPr lang="en-US" sz="2400" dirty="0"/>
          </a:p>
        </p:txBody>
      </p:sp>
      <p:pic>
        <p:nvPicPr>
          <p:cNvPr id="4" name="Picture 5"/>
          <p:cNvPicPr>
            <a:picLocks noChangeAspect="1"/>
          </p:cNvPicPr>
          <p:nvPr/>
        </p:nvPicPr>
        <p:blipFill>
          <a:blip r:embed="rId2">
            <a:extLst>
              <a:ext uri="{28A0092B-C50C-407E-A947-70E740481C1C}">
                <a14:useLocalDpi xmlns:a14="http://schemas.microsoft.com/office/drawing/2010/main" val="0"/>
              </a:ext>
            </a:extLst>
          </a:blip>
          <a:srcRect b="12750"/>
          <a:stretch>
            <a:fillRect/>
          </a:stretch>
        </p:blipFill>
        <p:spPr bwMode="auto">
          <a:xfrm>
            <a:off x="2159765" y="3448780"/>
            <a:ext cx="2122488"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26178" y="3501167"/>
            <a:ext cx="2655888"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43038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33444" y="168094"/>
            <a:ext cx="8665440" cy="952532"/>
          </a:xfrm>
        </p:spPr>
        <p:txBody>
          <a:bodyPr>
            <a:normAutofit/>
          </a:bodyPr>
          <a:lstStyle/>
          <a:p>
            <a:r>
              <a:rPr lang="en-US" sz="2800" dirty="0" smtClean="0">
                <a:solidFill>
                  <a:schemeClr val="bg2">
                    <a:lumMod val="75000"/>
                  </a:schemeClr>
                </a:solidFill>
              </a:rPr>
              <a:t>Uses</a:t>
            </a:r>
            <a:r>
              <a:rPr lang="en-US" sz="2800" dirty="0" smtClean="0"/>
              <a:t> </a:t>
            </a:r>
            <a:r>
              <a:rPr lang="en-US" sz="2800" dirty="0"/>
              <a:t>and Definitions of Presidential </a:t>
            </a:r>
            <a:r>
              <a:rPr lang="en-US" sz="2800" dirty="0" smtClean="0"/>
              <a:t>Power, 1789-1860</a:t>
            </a:r>
            <a:endParaRPr lang="en-US" sz="2800" dirty="0">
              <a:solidFill>
                <a:schemeClr val="bg1"/>
              </a:solidFill>
              <a:latin typeface="Arial" charset="0"/>
            </a:endParaRPr>
          </a:p>
        </p:txBody>
      </p:sp>
      <p:sp>
        <p:nvSpPr>
          <p:cNvPr id="28675" name="Rectangle 3"/>
          <p:cNvSpPr>
            <a:spLocks noGrp="1" noChangeArrowheads="1"/>
          </p:cNvSpPr>
          <p:nvPr>
            <p:ph type="body" idx="1"/>
          </p:nvPr>
        </p:nvSpPr>
        <p:spPr>
          <a:xfrm>
            <a:off x="457200" y="1295400"/>
            <a:ext cx="8229600" cy="4830763"/>
          </a:xfrm>
        </p:spPr>
        <p:txBody>
          <a:bodyPr/>
          <a:lstStyle/>
          <a:p>
            <a:pPr eaLnBrk="1" hangingPunct="1">
              <a:buFontTx/>
              <a:buNone/>
            </a:pPr>
            <a:endParaRPr lang="en-US" sz="2400" dirty="0"/>
          </a:p>
          <a:p>
            <a:pPr eaLnBrk="1" hangingPunct="1">
              <a:buFont typeface="Arial"/>
              <a:buChar char="•"/>
            </a:pPr>
            <a:r>
              <a:rPr lang="en-US" sz="2400" dirty="0" smtClean="0"/>
              <a:t>Washington</a:t>
            </a:r>
            <a:r>
              <a:rPr lang="en-US" sz="2400" dirty="0"/>
              <a:t>: </a:t>
            </a:r>
            <a:r>
              <a:rPr lang="ja-JP" altLang="en-US" sz="2400" dirty="0"/>
              <a:t>“</a:t>
            </a:r>
            <a:r>
              <a:rPr lang="en-US" sz="2400" dirty="0"/>
              <a:t>invents</a:t>
            </a:r>
            <a:r>
              <a:rPr lang="ja-JP" altLang="en-US" sz="2400" dirty="0"/>
              <a:t>”</a:t>
            </a:r>
            <a:r>
              <a:rPr lang="en-US" sz="2400" dirty="0"/>
              <a:t> the office (President &amp; the people; President &amp; department heads; President &amp; army)</a:t>
            </a:r>
          </a:p>
          <a:p>
            <a:pPr eaLnBrk="1" hangingPunct="1">
              <a:buFont typeface="Arial"/>
              <a:buChar char="•"/>
            </a:pPr>
            <a:r>
              <a:rPr lang="en-US" sz="2400" dirty="0" smtClean="0"/>
              <a:t>Jefferson</a:t>
            </a:r>
            <a:r>
              <a:rPr lang="en-US" sz="2400" dirty="0"/>
              <a:t>/Madison: strict construction </a:t>
            </a:r>
            <a:r>
              <a:rPr lang="en-US" sz="2400" dirty="0" smtClean="0"/>
              <a:t>(what about the </a:t>
            </a:r>
            <a:r>
              <a:rPr lang="en-US" sz="2400" dirty="0"/>
              <a:t>Louisiana </a:t>
            </a:r>
            <a:r>
              <a:rPr lang="en-US" sz="2400" dirty="0" smtClean="0"/>
              <a:t>Purchase?)</a:t>
            </a:r>
            <a:endParaRPr lang="en-US" sz="2400" dirty="0"/>
          </a:p>
          <a:p>
            <a:pPr eaLnBrk="1" hangingPunct="1">
              <a:buFont typeface="Arial"/>
              <a:buChar char="•"/>
            </a:pPr>
            <a:r>
              <a:rPr lang="en-US" sz="2400" dirty="0" smtClean="0"/>
              <a:t>Monroe</a:t>
            </a:r>
            <a:r>
              <a:rPr lang="en-US" sz="2400" dirty="0"/>
              <a:t>:  President as symbolic </a:t>
            </a:r>
            <a:r>
              <a:rPr lang="ja-JP" altLang="en-US" sz="2400" dirty="0"/>
              <a:t>“</a:t>
            </a:r>
            <a:r>
              <a:rPr lang="en-US" sz="2400" dirty="0"/>
              <a:t>head of state</a:t>
            </a:r>
            <a:r>
              <a:rPr lang="ja-JP" altLang="en-US" sz="2400" dirty="0"/>
              <a:t>”</a:t>
            </a:r>
            <a:r>
              <a:rPr lang="en-US" sz="2400" dirty="0"/>
              <a:t> </a:t>
            </a:r>
            <a:r>
              <a:rPr lang="en-US" sz="2400" dirty="0" smtClean="0"/>
              <a:t>too</a:t>
            </a:r>
            <a:endParaRPr lang="en-US" sz="2400" dirty="0"/>
          </a:p>
        </p:txBody>
      </p:sp>
      <p:pic>
        <p:nvPicPr>
          <p:cNvPr id="4"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98634" y="3795414"/>
            <a:ext cx="2000250"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4303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792162"/>
          </a:xfrm>
        </p:spPr>
        <p:txBody>
          <a:bodyPr>
            <a:noAutofit/>
          </a:bodyPr>
          <a:lstStyle/>
          <a:p>
            <a:pPr eaLnBrk="1" hangingPunct="1"/>
            <a:r>
              <a:rPr lang="en-US" sz="2800" dirty="0">
                <a:latin typeface="+mn-lt"/>
              </a:rPr>
              <a:t>4 Questions </a:t>
            </a:r>
            <a:br>
              <a:rPr lang="en-US" sz="2800" dirty="0">
                <a:latin typeface="+mn-lt"/>
              </a:rPr>
            </a:br>
            <a:r>
              <a:rPr lang="en-US" sz="2800" dirty="0">
                <a:latin typeface="+mn-lt"/>
              </a:rPr>
              <a:t>about any provision in the </a:t>
            </a:r>
            <a:r>
              <a:rPr lang="en-US" sz="2800" dirty="0" err="1">
                <a:latin typeface="+mn-lt"/>
              </a:rPr>
              <a:t>Constutution</a:t>
            </a:r>
            <a:endParaRPr lang="en-US" sz="2800" dirty="0">
              <a:latin typeface="+mn-lt"/>
            </a:endParaRPr>
          </a:p>
        </p:txBody>
      </p:sp>
      <p:sp>
        <p:nvSpPr>
          <p:cNvPr id="17411" name="Rectangle 3"/>
          <p:cNvSpPr>
            <a:spLocks noGrp="1" noChangeArrowheads="1"/>
          </p:cNvSpPr>
          <p:nvPr>
            <p:ph type="body" idx="1"/>
          </p:nvPr>
        </p:nvSpPr>
        <p:spPr>
          <a:xfrm>
            <a:off x="457200" y="1512846"/>
            <a:ext cx="8229600" cy="5040354"/>
          </a:xfrm>
        </p:spPr>
        <p:txBody>
          <a:bodyPr>
            <a:normAutofit/>
          </a:bodyPr>
          <a:lstStyle/>
          <a:p>
            <a:pPr marL="609600" indent="-609600" eaLnBrk="1" hangingPunct="1">
              <a:buFontTx/>
              <a:buNone/>
            </a:pPr>
            <a:r>
              <a:rPr lang="en-US" sz="2400" dirty="0"/>
              <a:t>1.</a:t>
            </a:r>
            <a:r>
              <a:rPr lang="en-US" sz="2400" i="1" dirty="0"/>
              <a:t> What</a:t>
            </a:r>
            <a:r>
              <a:rPr lang="en-US" sz="2400" dirty="0"/>
              <a:t> is it saying? (In other words, </a:t>
            </a:r>
            <a:r>
              <a:rPr lang="ja-JP" altLang="en-US" sz="2400" dirty="0"/>
              <a:t>“</a:t>
            </a:r>
            <a:r>
              <a:rPr lang="en-US" sz="2400" dirty="0"/>
              <a:t>huh?</a:t>
            </a:r>
            <a:r>
              <a:rPr lang="ja-JP" altLang="en-US" sz="2400" dirty="0"/>
              <a:t>”</a:t>
            </a:r>
            <a:r>
              <a:rPr lang="en-US" sz="2400" dirty="0"/>
              <a:t>)</a:t>
            </a:r>
          </a:p>
          <a:p>
            <a:pPr marL="609600" indent="-609600" eaLnBrk="1" hangingPunct="1">
              <a:buFontTx/>
              <a:buNone/>
            </a:pPr>
            <a:r>
              <a:rPr lang="en-US" sz="2400" dirty="0">
                <a:solidFill>
                  <a:schemeClr val="folHlink"/>
                </a:solidFill>
              </a:rPr>
              <a:t>2. </a:t>
            </a:r>
            <a:r>
              <a:rPr lang="en-US" sz="2400" i="1" dirty="0">
                <a:solidFill>
                  <a:schemeClr val="folHlink"/>
                </a:solidFill>
              </a:rPr>
              <a:t>Why</a:t>
            </a:r>
            <a:r>
              <a:rPr lang="en-US" sz="2400" dirty="0">
                <a:solidFill>
                  <a:schemeClr val="folHlink"/>
                </a:solidFill>
              </a:rPr>
              <a:t> is this provision in the Constitution? (In other words, what other options did they consider at the time?</a:t>
            </a:r>
            <a:r>
              <a:rPr lang="en-US" sz="2400" dirty="0" smtClean="0">
                <a:solidFill>
                  <a:schemeClr val="folHlink"/>
                </a:solidFill>
              </a:rPr>
              <a:t>)</a:t>
            </a:r>
            <a:endParaRPr lang="en-US" sz="2400" dirty="0">
              <a:solidFill>
                <a:schemeClr val="folHlink"/>
              </a:solidFill>
            </a:endParaRPr>
          </a:p>
        </p:txBody>
      </p:sp>
    </p:spTree>
    <p:extLst>
      <p:ext uri="{BB962C8B-B14F-4D97-AF65-F5344CB8AC3E}">
        <p14:creationId xmlns:p14="http://schemas.microsoft.com/office/powerpoint/2010/main" val="36800065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33444" y="168094"/>
            <a:ext cx="8665440" cy="952532"/>
          </a:xfrm>
        </p:spPr>
        <p:txBody>
          <a:bodyPr>
            <a:normAutofit/>
          </a:bodyPr>
          <a:lstStyle/>
          <a:p>
            <a:r>
              <a:rPr lang="en-US" sz="2800" dirty="0" smtClean="0"/>
              <a:t>Uses </a:t>
            </a:r>
            <a:r>
              <a:rPr lang="en-US" sz="2800" dirty="0"/>
              <a:t>and Definitions of Presidential </a:t>
            </a:r>
            <a:r>
              <a:rPr lang="en-US" sz="2800" dirty="0" smtClean="0"/>
              <a:t>Power, 1789-1860</a:t>
            </a:r>
            <a:endParaRPr lang="en-US" sz="2800" dirty="0">
              <a:solidFill>
                <a:schemeClr val="bg1"/>
              </a:solidFill>
              <a:latin typeface="Arial" charset="0"/>
            </a:endParaRPr>
          </a:p>
        </p:txBody>
      </p:sp>
      <p:sp>
        <p:nvSpPr>
          <p:cNvPr id="28675" name="Rectangle 3"/>
          <p:cNvSpPr>
            <a:spLocks noGrp="1" noChangeArrowheads="1"/>
          </p:cNvSpPr>
          <p:nvPr>
            <p:ph type="body" idx="1"/>
          </p:nvPr>
        </p:nvSpPr>
        <p:spPr>
          <a:xfrm>
            <a:off x="457200" y="1295400"/>
            <a:ext cx="8229600" cy="4830763"/>
          </a:xfrm>
        </p:spPr>
        <p:txBody>
          <a:bodyPr/>
          <a:lstStyle/>
          <a:p>
            <a:pPr eaLnBrk="1" hangingPunct="1">
              <a:buFontTx/>
              <a:buNone/>
            </a:pPr>
            <a:endParaRPr lang="en-US" sz="2400" dirty="0"/>
          </a:p>
          <a:p>
            <a:pPr eaLnBrk="1" hangingPunct="1">
              <a:buFont typeface="Arial"/>
              <a:buChar char="•"/>
            </a:pPr>
            <a:r>
              <a:rPr lang="en-US" sz="2400" dirty="0" smtClean="0"/>
              <a:t>Washington</a:t>
            </a:r>
            <a:r>
              <a:rPr lang="en-US" sz="2400" dirty="0"/>
              <a:t>: </a:t>
            </a:r>
            <a:r>
              <a:rPr lang="ja-JP" altLang="en-US" sz="2400" dirty="0"/>
              <a:t>“</a:t>
            </a:r>
            <a:r>
              <a:rPr lang="en-US" sz="2400" dirty="0"/>
              <a:t>invents</a:t>
            </a:r>
            <a:r>
              <a:rPr lang="ja-JP" altLang="en-US" sz="2400" dirty="0"/>
              <a:t>”</a:t>
            </a:r>
            <a:r>
              <a:rPr lang="en-US" sz="2400" dirty="0"/>
              <a:t> the office (President &amp; the people; President &amp; department heads; President &amp; army)</a:t>
            </a:r>
          </a:p>
          <a:p>
            <a:pPr eaLnBrk="1" hangingPunct="1">
              <a:buFont typeface="Arial"/>
              <a:buChar char="•"/>
            </a:pPr>
            <a:r>
              <a:rPr lang="en-US" sz="2400" dirty="0" smtClean="0"/>
              <a:t>Jefferson</a:t>
            </a:r>
            <a:r>
              <a:rPr lang="en-US" sz="2400" dirty="0"/>
              <a:t>/Madison: strict construction </a:t>
            </a:r>
            <a:r>
              <a:rPr lang="en-US" sz="2400" dirty="0" smtClean="0"/>
              <a:t>(what about the </a:t>
            </a:r>
            <a:r>
              <a:rPr lang="en-US" sz="2400" dirty="0"/>
              <a:t>Louisiana </a:t>
            </a:r>
            <a:r>
              <a:rPr lang="en-US" sz="2400" dirty="0" smtClean="0"/>
              <a:t>Purchase?)</a:t>
            </a:r>
            <a:endParaRPr lang="en-US" sz="2400" dirty="0"/>
          </a:p>
          <a:p>
            <a:pPr eaLnBrk="1" hangingPunct="1">
              <a:buFont typeface="Arial"/>
              <a:buChar char="•"/>
            </a:pPr>
            <a:r>
              <a:rPr lang="en-US" sz="2400" dirty="0" smtClean="0"/>
              <a:t>Monroe</a:t>
            </a:r>
            <a:r>
              <a:rPr lang="en-US" sz="2400" dirty="0"/>
              <a:t>:  President as symbolic </a:t>
            </a:r>
            <a:r>
              <a:rPr lang="ja-JP" altLang="en-US" sz="2400" dirty="0"/>
              <a:t>“</a:t>
            </a:r>
            <a:r>
              <a:rPr lang="en-US" sz="2400" dirty="0"/>
              <a:t>head of state</a:t>
            </a:r>
            <a:r>
              <a:rPr lang="ja-JP" altLang="en-US" sz="2400" dirty="0"/>
              <a:t>”</a:t>
            </a:r>
            <a:r>
              <a:rPr lang="en-US" sz="2400" dirty="0"/>
              <a:t> too</a:t>
            </a:r>
          </a:p>
          <a:p>
            <a:pPr eaLnBrk="1" hangingPunct="1">
              <a:buFont typeface="Arial"/>
              <a:buChar char="•"/>
            </a:pPr>
            <a:r>
              <a:rPr lang="en-US" sz="2400" dirty="0" smtClean="0"/>
              <a:t>Jackson</a:t>
            </a:r>
            <a:r>
              <a:rPr lang="en-US" sz="2400" dirty="0"/>
              <a:t>: President as </a:t>
            </a:r>
            <a:r>
              <a:rPr lang="ja-JP" altLang="en-US" sz="2400" dirty="0"/>
              <a:t>“</a:t>
            </a:r>
            <a:r>
              <a:rPr lang="en-US" sz="2400" dirty="0" smtClean="0"/>
              <a:t>people’s </a:t>
            </a:r>
            <a:r>
              <a:rPr lang="en-US" sz="2400" dirty="0"/>
              <a:t>tribune</a:t>
            </a:r>
            <a:r>
              <a:rPr lang="ja-JP" altLang="en-US" sz="2400" dirty="0" smtClean="0"/>
              <a:t>”</a:t>
            </a:r>
            <a:endParaRPr lang="en-US" sz="2400" dirty="0"/>
          </a:p>
        </p:txBody>
      </p:sp>
      <p:pic>
        <p:nvPicPr>
          <p:cNvPr id="4"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63252" y="3706035"/>
            <a:ext cx="2280748" cy="3151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430389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33444" y="168094"/>
            <a:ext cx="8665440" cy="952532"/>
          </a:xfrm>
        </p:spPr>
        <p:txBody>
          <a:bodyPr>
            <a:normAutofit/>
          </a:bodyPr>
          <a:lstStyle/>
          <a:p>
            <a:r>
              <a:rPr lang="en-US" sz="2800" dirty="0" smtClean="0"/>
              <a:t>Uses </a:t>
            </a:r>
            <a:r>
              <a:rPr lang="en-US" sz="2800" dirty="0"/>
              <a:t>and Definitions of Presidential </a:t>
            </a:r>
            <a:r>
              <a:rPr lang="en-US" sz="2800" dirty="0" smtClean="0"/>
              <a:t>Power, 1789-1860</a:t>
            </a:r>
            <a:endParaRPr lang="en-US" sz="2800" dirty="0">
              <a:solidFill>
                <a:schemeClr val="bg1"/>
              </a:solidFill>
              <a:latin typeface="Arial" charset="0"/>
            </a:endParaRPr>
          </a:p>
        </p:txBody>
      </p:sp>
      <p:sp>
        <p:nvSpPr>
          <p:cNvPr id="28675" name="Rectangle 3"/>
          <p:cNvSpPr>
            <a:spLocks noGrp="1" noChangeArrowheads="1"/>
          </p:cNvSpPr>
          <p:nvPr>
            <p:ph type="body" idx="1"/>
          </p:nvPr>
        </p:nvSpPr>
        <p:spPr>
          <a:xfrm>
            <a:off x="457200" y="1295400"/>
            <a:ext cx="8229600" cy="4830763"/>
          </a:xfrm>
        </p:spPr>
        <p:txBody>
          <a:bodyPr/>
          <a:lstStyle/>
          <a:p>
            <a:pPr eaLnBrk="1" hangingPunct="1">
              <a:buFontTx/>
              <a:buNone/>
            </a:pPr>
            <a:endParaRPr lang="en-US" sz="2400" dirty="0"/>
          </a:p>
          <a:p>
            <a:pPr eaLnBrk="1" hangingPunct="1">
              <a:buFont typeface="Arial"/>
              <a:buChar char="•"/>
            </a:pPr>
            <a:r>
              <a:rPr lang="en-US" sz="2400" dirty="0" smtClean="0"/>
              <a:t>Washington</a:t>
            </a:r>
            <a:r>
              <a:rPr lang="en-US" sz="2400" dirty="0"/>
              <a:t>: </a:t>
            </a:r>
            <a:r>
              <a:rPr lang="ja-JP" altLang="en-US" sz="2400" dirty="0"/>
              <a:t>“</a:t>
            </a:r>
            <a:r>
              <a:rPr lang="en-US" sz="2400" dirty="0"/>
              <a:t>invents</a:t>
            </a:r>
            <a:r>
              <a:rPr lang="ja-JP" altLang="en-US" sz="2400" dirty="0"/>
              <a:t>”</a:t>
            </a:r>
            <a:r>
              <a:rPr lang="en-US" sz="2400" dirty="0"/>
              <a:t> the office (President &amp; the people; President &amp; department heads; President &amp; army)</a:t>
            </a:r>
          </a:p>
          <a:p>
            <a:pPr eaLnBrk="1" hangingPunct="1">
              <a:buFont typeface="Arial"/>
              <a:buChar char="•"/>
            </a:pPr>
            <a:r>
              <a:rPr lang="en-US" sz="2400" dirty="0" smtClean="0"/>
              <a:t>Jefferson</a:t>
            </a:r>
            <a:r>
              <a:rPr lang="en-US" sz="2400" dirty="0"/>
              <a:t>/Madison: strict construction </a:t>
            </a:r>
            <a:r>
              <a:rPr lang="en-US" sz="2400" dirty="0" smtClean="0"/>
              <a:t>(what about the </a:t>
            </a:r>
            <a:r>
              <a:rPr lang="en-US" sz="2400" dirty="0"/>
              <a:t>Louisiana </a:t>
            </a:r>
            <a:r>
              <a:rPr lang="en-US" sz="2400" dirty="0" smtClean="0"/>
              <a:t>Purchase?)</a:t>
            </a:r>
            <a:endParaRPr lang="en-US" sz="2400" dirty="0"/>
          </a:p>
          <a:p>
            <a:pPr eaLnBrk="1" hangingPunct="1">
              <a:buFont typeface="Arial"/>
              <a:buChar char="•"/>
            </a:pPr>
            <a:r>
              <a:rPr lang="en-US" sz="2400" dirty="0" smtClean="0"/>
              <a:t>Monroe</a:t>
            </a:r>
            <a:r>
              <a:rPr lang="en-US" sz="2400" dirty="0"/>
              <a:t>:  President as symbolic </a:t>
            </a:r>
            <a:r>
              <a:rPr lang="ja-JP" altLang="en-US" sz="2400" dirty="0"/>
              <a:t>“</a:t>
            </a:r>
            <a:r>
              <a:rPr lang="en-US" sz="2400" dirty="0"/>
              <a:t>head of state</a:t>
            </a:r>
            <a:r>
              <a:rPr lang="ja-JP" altLang="en-US" sz="2400" dirty="0"/>
              <a:t>”</a:t>
            </a:r>
            <a:r>
              <a:rPr lang="en-US" sz="2400" dirty="0"/>
              <a:t> too</a:t>
            </a:r>
          </a:p>
          <a:p>
            <a:pPr eaLnBrk="1" hangingPunct="1">
              <a:buFont typeface="Arial"/>
              <a:buChar char="•"/>
            </a:pPr>
            <a:r>
              <a:rPr lang="en-US" sz="2400" dirty="0" smtClean="0"/>
              <a:t>Jackson</a:t>
            </a:r>
            <a:r>
              <a:rPr lang="en-US" sz="2400" dirty="0"/>
              <a:t>: President as </a:t>
            </a:r>
            <a:r>
              <a:rPr lang="ja-JP" altLang="en-US" sz="2400" dirty="0"/>
              <a:t>“</a:t>
            </a:r>
            <a:r>
              <a:rPr lang="en-US" sz="2400" dirty="0" smtClean="0"/>
              <a:t>people’s </a:t>
            </a:r>
            <a:r>
              <a:rPr lang="en-US" sz="2400" dirty="0"/>
              <a:t>tribune</a:t>
            </a:r>
            <a:r>
              <a:rPr lang="ja-JP" altLang="en-US" sz="2400" dirty="0"/>
              <a:t>”</a:t>
            </a:r>
            <a:endParaRPr lang="en-US" sz="2400" dirty="0"/>
          </a:p>
          <a:p>
            <a:pPr eaLnBrk="1" hangingPunct="1">
              <a:buFont typeface="Arial"/>
              <a:buChar char="•"/>
            </a:pPr>
            <a:r>
              <a:rPr lang="en-US" sz="2400" dirty="0" smtClean="0"/>
              <a:t>Between </a:t>
            </a:r>
            <a:r>
              <a:rPr lang="en-US" sz="2400" dirty="0"/>
              <a:t>Jackson and Lincoln</a:t>
            </a:r>
            <a:r>
              <a:rPr lang="en-US" dirty="0"/>
              <a:t> </a:t>
            </a:r>
          </a:p>
        </p:txBody>
      </p:sp>
    </p:spTree>
    <p:extLst>
      <p:ext uri="{BB962C8B-B14F-4D97-AF65-F5344CB8AC3E}">
        <p14:creationId xmlns:p14="http://schemas.microsoft.com/office/powerpoint/2010/main" val="274430389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152400"/>
            <a:ext cx="8229600" cy="837487"/>
          </a:xfrm>
        </p:spPr>
        <p:txBody>
          <a:bodyPr>
            <a:normAutofit fontScale="90000"/>
          </a:bodyPr>
          <a:lstStyle/>
          <a:p>
            <a:r>
              <a:rPr lang="en-US" sz="2700" dirty="0">
                <a:solidFill>
                  <a:schemeClr val="bg2">
                    <a:lumMod val="75000"/>
                  </a:schemeClr>
                </a:solidFill>
                <a:latin typeface="+mn-lt"/>
              </a:rPr>
              <a:t>Lincoln and the Civil </a:t>
            </a:r>
            <a:r>
              <a:rPr lang="en-US" sz="2700" dirty="0" smtClean="0">
                <a:solidFill>
                  <a:schemeClr val="bg2">
                    <a:lumMod val="75000"/>
                  </a:schemeClr>
                </a:solidFill>
                <a:latin typeface="+mn-lt"/>
              </a:rPr>
              <a:t>War</a:t>
            </a:r>
            <a:br>
              <a:rPr lang="en-US" sz="2700" dirty="0" smtClean="0">
                <a:solidFill>
                  <a:schemeClr val="bg2">
                    <a:lumMod val="75000"/>
                  </a:schemeClr>
                </a:solidFill>
                <a:latin typeface="+mn-lt"/>
              </a:rPr>
            </a:br>
            <a:r>
              <a:rPr lang="en-US" sz="2200" dirty="0" smtClean="0">
                <a:solidFill>
                  <a:schemeClr val="bg2">
                    <a:lumMod val="75000"/>
                  </a:schemeClr>
                </a:solidFill>
                <a:latin typeface="+mn-lt"/>
              </a:rPr>
              <a:t>(more in December)</a:t>
            </a:r>
            <a:endParaRPr lang="en-US" sz="2200" dirty="0">
              <a:solidFill>
                <a:schemeClr val="bg2">
                  <a:lumMod val="75000"/>
                </a:schemeClr>
              </a:solidFill>
              <a:latin typeface="+mn-lt"/>
            </a:endParaRPr>
          </a:p>
        </p:txBody>
      </p:sp>
      <p:sp>
        <p:nvSpPr>
          <p:cNvPr id="33795" name="Rectangle 3"/>
          <p:cNvSpPr>
            <a:spLocks noGrp="1" noChangeArrowheads="1"/>
          </p:cNvSpPr>
          <p:nvPr>
            <p:ph type="body" idx="1"/>
          </p:nvPr>
        </p:nvSpPr>
        <p:spPr>
          <a:xfrm>
            <a:off x="457200" y="1615570"/>
            <a:ext cx="8229600" cy="4510593"/>
          </a:xfrm>
        </p:spPr>
        <p:txBody>
          <a:bodyPr/>
          <a:lstStyle/>
          <a:p>
            <a:pPr eaLnBrk="1" hangingPunct="1">
              <a:buFont typeface="Arial"/>
              <a:buChar char="•"/>
            </a:pPr>
            <a:r>
              <a:rPr lang="en-US" sz="2400" dirty="0" smtClean="0"/>
              <a:t>The </a:t>
            </a:r>
            <a:r>
              <a:rPr lang="en-US" sz="2400" dirty="0"/>
              <a:t>problem of </a:t>
            </a:r>
            <a:r>
              <a:rPr lang="en-US" sz="2400" i="1" dirty="0"/>
              <a:t>habeas corpus</a:t>
            </a:r>
            <a:r>
              <a:rPr lang="en-US" sz="2400" dirty="0"/>
              <a:t> (see Article I, sec. 9)</a:t>
            </a:r>
          </a:p>
          <a:p>
            <a:pPr eaLnBrk="1" hangingPunct="1">
              <a:buFontTx/>
              <a:buNone/>
            </a:pPr>
            <a:endParaRPr lang="en-US" sz="2400" dirty="0">
              <a:solidFill>
                <a:schemeClr val="bg1"/>
              </a:solidFill>
              <a:latin typeface="Arial" charset="0"/>
            </a:endParaRPr>
          </a:p>
        </p:txBody>
      </p:sp>
      <p:pic>
        <p:nvPicPr>
          <p:cNvPr id="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13092" y="2543063"/>
            <a:ext cx="3178175" cy="376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17955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152400"/>
            <a:ext cx="8229600" cy="837487"/>
          </a:xfrm>
        </p:spPr>
        <p:txBody>
          <a:bodyPr>
            <a:normAutofit fontScale="90000"/>
          </a:bodyPr>
          <a:lstStyle/>
          <a:p>
            <a:r>
              <a:rPr lang="en-US" sz="2700" dirty="0">
                <a:solidFill>
                  <a:schemeClr val="bg2">
                    <a:lumMod val="75000"/>
                  </a:schemeClr>
                </a:solidFill>
                <a:latin typeface="+mn-lt"/>
              </a:rPr>
              <a:t>Lincoln and the Civil </a:t>
            </a:r>
            <a:r>
              <a:rPr lang="en-US" sz="2700" dirty="0" smtClean="0">
                <a:solidFill>
                  <a:schemeClr val="bg2">
                    <a:lumMod val="75000"/>
                  </a:schemeClr>
                </a:solidFill>
                <a:latin typeface="+mn-lt"/>
              </a:rPr>
              <a:t>War</a:t>
            </a:r>
            <a:br>
              <a:rPr lang="en-US" sz="2700" dirty="0" smtClean="0">
                <a:solidFill>
                  <a:schemeClr val="bg2">
                    <a:lumMod val="75000"/>
                  </a:schemeClr>
                </a:solidFill>
                <a:latin typeface="+mn-lt"/>
              </a:rPr>
            </a:br>
            <a:r>
              <a:rPr lang="en-US" sz="2200" dirty="0" smtClean="0">
                <a:solidFill>
                  <a:schemeClr val="bg2">
                    <a:lumMod val="75000"/>
                  </a:schemeClr>
                </a:solidFill>
                <a:latin typeface="+mn-lt"/>
              </a:rPr>
              <a:t>(more in December)</a:t>
            </a:r>
            <a:endParaRPr lang="en-US" sz="2200" dirty="0">
              <a:solidFill>
                <a:schemeClr val="bg2">
                  <a:lumMod val="75000"/>
                </a:schemeClr>
              </a:solidFill>
              <a:latin typeface="+mn-lt"/>
            </a:endParaRPr>
          </a:p>
        </p:txBody>
      </p:sp>
      <p:sp>
        <p:nvSpPr>
          <p:cNvPr id="33795" name="Rectangle 3"/>
          <p:cNvSpPr>
            <a:spLocks noGrp="1" noChangeArrowheads="1"/>
          </p:cNvSpPr>
          <p:nvPr>
            <p:ph type="body" idx="1"/>
          </p:nvPr>
        </p:nvSpPr>
        <p:spPr>
          <a:xfrm>
            <a:off x="457200" y="1615570"/>
            <a:ext cx="8229600" cy="4510593"/>
          </a:xfrm>
        </p:spPr>
        <p:txBody>
          <a:bodyPr/>
          <a:lstStyle/>
          <a:p>
            <a:pPr eaLnBrk="1" hangingPunct="1">
              <a:buFont typeface="Arial"/>
              <a:buChar char="•"/>
            </a:pPr>
            <a:r>
              <a:rPr lang="en-US" sz="2400" dirty="0" smtClean="0"/>
              <a:t>The </a:t>
            </a:r>
            <a:r>
              <a:rPr lang="en-US" sz="2400" dirty="0"/>
              <a:t>problem of </a:t>
            </a:r>
            <a:r>
              <a:rPr lang="en-US" sz="2400" i="1" dirty="0"/>
              <a:t>habeas corpus</a:t>
            </a:r>
            <a:r>
              <a:rPr lang="en-US" sz="2400" dirty="0"/>
              <a:t> (see Article I, sec. 9)</a:t>
            </a:r>
          </a:p>
          <a:p>
            <a:pPr eaLnBrk="1" hangingPunct="1">
              <a:buFont typeface="Arial"/>
              <a:buChar char="•"/>
            </a:pPr>
            <a:r>
              <a:rPr lang="en-US" sz="2400" dirty="0" smtClean="0"/>
              <a:t>Relations </a:t>
            </a:r>
            <a:r>
              <a:rPr lang="en-US" sz="2400" dirty="0"/>
              <a:t>between branches of government</a:t>
            </a:r>
          </a:p>
          <a:p>
            <a:pPr eaLnBrk="1" hangingPunct="1">
              <a:buFontTx/>
              <a:buNone/>
            </a:pPr>
            <a:endParaRPr lang="en-US" sz="2400" dirty="0">
              <a:solidFill>
                <a:schemeClr val="bg1"/>
              </a:solidFill>
              <a:latin typeface="Arial" charset="0"/>
            </a:endParaRPr>
          </a:p>
        </p:txBody>
      </p:sp>
    </p:spTree>
    <p:extLst>
      <p:ext uri="{BB962C8B-B14F-4D97-AF65-F5344CB8AC3E}">
        <p14:creationId xmlns:p14="http://schemas.microsoft.com/office/powerpoint/2010/main" val="37717955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152400"/>
            <a:ext cx="8229600" cy="837487"/>
          </a:xfrm>
        </p:spPr>
        <p:txBody>
          <a:bodyPr>
            <a:normAutofit fontScale="90000"/>
          </a:bodyPr>
          <a:lstStyle/>
          <a:p>
            <a:r>
              <a:rPr lang="en-US" sz="2700" dirty="0">
                <a:solidFill>
                  <a:schemeClr val="bg2">
                    <a:lumMod val="75000"/>
                  </a:schemeClr>
                </a:solidFill>
                <a:latin typeface="+mn-lt"/>
              </a:rPr>
              <a:t>Lincoln and the Civil </a:t>
            </a:r>
            <a:r>
              <a:rPr lang="en-US" sz="2700" dirty="0" smtClean="0">
                <a:solidFill>
                  <a:schemeClr val="bg2">
                    <a:lumMod val="75000"/>
                  </a:schemeClr>
                </a:solidFill>
                <a:latin typeface="+mn-lt"/>
              </a:rPr>
              <a:t>War</a:t>
            </a:r>
            <a:br>
              <a:rPr lang="en-US" sz="2700" dirty="0" smtClean="0">
                <a:solidFill>
                  <a:schemeClr val="bg2">
                    <a:lumMod val="75000"/>
                  </a:schemeClr>
                </a:solidFill>
                <a:latin typeface="+mn-lt"/>
              </a:rPr>
            </a:br>
            <a:r>
              <a:rPr lang="en-US" sz="2200" dirty="0" smtClean="0">
                <a:solidFill>
                  <a:schemeClr val="bg2">
                    <a:lumMod val="75000"/>
                  </a:schemeClr>
                </a:solidFill>
                <a:latin typeface="+mn-lt"/>
              </a:rPr>
              <a:t>(more in December)</a:t>
            </a:r>
            <a:endParaRPr lang="en-US" sz="2200" dirty="0">
              <a:solidFill>
                <a:schemeClr val="bg2">
                  <a:lumMod val="75000"/>
                </a:schemeClr>
              </a:solidFill>
              <a:latin typeface="+mn-lt"/>
            </a:endParaRPr>
          </a:p>
        </p:txBody>
      </p:sp>
      <p:sp>
        <p:nvSpPr>
          <p:cNvPr id="33795" name="Rectangle 3"/>
          <p:cNvSpPr>
            <a:spLocks noGrp="1" noChangeArrowheads="1"/>
          </p:cNvSpPr>
          <p:nvPr>
            <p:ph type="body" idx="1"/>
          </p:nvPr>
        </p:nvSpPr>
        <p:spPr>
          <a:xfrm>
            <a:off x="457200" y="1615570"/>
            <a:ext cx="8229600" cy="4510593"/>
          </a:xfrm>
        </p:spPr>
        <p:txBody>
          <a:bodyPr/>
          <a:lstStyle/>
          <a:p>
            <a:pPr eaLnBrk="1" hangingPunct="1">
              <a:buFont typeface="Arial"/>
              <a:buChar char="•"/>
            </a:pPr>
            <a:r>
              <a:rPr lang="en-US" sz="2400" dirty="0" smtClean="0"/>
              <a:t>The </a:t>
            </a:r>
            <a:r>
              <a:rPr lang="en-US" sz="2400" dirty="0"/>
              <a:t>problem of </a:t>
            </a:r>
            <a:r>
              <a:rPr lang="en-US" sz="2400" i="1" dirty="0"/>
              <a:t>habeas corpus</a:t>
            </a:r>
            <a:r>
              <a:rPr lang="en-US" sz="2400" dirty="0"/>
              <a:t> (see Article I, sec. 9)</a:t>
            </a:r>
          </a:p>
          <a:p>
            <a:pPr eaLnBrk="1" hangingPunct="1">
              <a:buFont typeface="Arial"/>
              <a:buChar char="•"/>
            </a:pPr>
            <a:r>
              <a:rPr lang="en-US" sz="2400" dirty="0" smtClean="0"/>
              <a:t>Relations </a:t>
            </a:r>
            <a:r>
              <a:rPr lang="en-US" sz="2400" dirty="0"/>
              <a:t>between branches of government</a:t>
            </a:r>
          </a:p>
          <a:p>
            <a:pPr eaLnBrk="1" hangingPunct="1">
              <a:buFont typeface="Arial"/>
              <a:buChar char="•"/>
            </a:pPr>
            <a:r>
              <a:rPr lang="en-US" sz="2400" dirty="0" smtClean="0"/>
              <a:t>The </a:t>
            </a:r>
            <a:r>
              <a:rPr lang="en-US" sz="2400" dirty="0"/>
              <a:t>Emancipation Proclamation</a:t>
            </a:r>
          </a:p>
          <a:p>
            <a:pPr eaLnBrk="1" hangingPunct="1">
              <a:buFontTx/>
              <a:buNone/>
            </a:pPr>
            <a:endParaRPr lang="en-US" sz="2400" dirty="0">
              <a:solidFill>
                <a:schemeClr val="bg1"/>
              </a:solidFill>
              <a:latin typeface="Arial" charset="0"/>
            </a:endParaRPr>
          </a:p>
        </p:txBody>
      </p:sp>
      <p:pic>
        <p:nvPicPr>
          <p:cNvPr id="33796"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7519" y="2618037"/>
            <a:ext cx="2890636" cy="372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17955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52400"/>
            <a:ext cx="8229600" cy="762000"/>
          </a:xfrm>
        </p:spPr>
        <p:txBody>
          <a:bodyPr>
            <a:noAutofit/>
          </a:bodyPr>
          <a:lstStyle/>
          <a:p>
            <a:r>
              <a:rPr lang="en-US" sz="2800" dirty="0" smtClean="0">
                <a:solidFill>
                  <a:schemeClr val="bg2">
                    <a:lumMod val="75000"/>
                  </a:schemeClr>
                </a:solidFill>
                <a:latin typeface="+mn-lt"/>
              </a:rPr>
              <a:t>20th</a:t>
            </a:r>
            <a:r>
              <a:rPr lang="en-US" sz="2800" dirty="0">
                <a:solidFill>
                  <a:schemeClr val="bg2">
                    <a:lumMod val="75000"/>
                  </a:schemeClr>
                </a:solidFill>
                <a:latin typeface="+mn-lt"/>
              </a:rPr>
              <a:t>-Century Growth of Presidential Power: Why</a:t>
            </a:r>
            <a:r>
              <a:rPr lang="en-US" sz="2800" dirty="0" smtClean="0">
                <a:solidFill>
                  <a:schemeClr val="bg2">
                    <a:lumMod val="75000"/>
                  </a:schemeClr>
                </a:solidFill>
                <a:latin typeface="+mn-lt"/>
              </a:rPr>
              <a:t>?</a:t>
            </a:r>
            <a:endParaRPr lang="en-US" sz="2800" dirty="0">
              <a:solidFill>
                <a:schemeClr val="bg2">
                  <a:lumMod val="75000"/>
                </a:schemeClr>
              </a:solidFill>
              <a:latin typeface="+mn-lt"/>
            </a:endParaRPr>
          </a:p>
        </p:txBody>
      </p:sp>
      <p:sp>
        <p:nvSpPr>
          <p:cNvPr id="40963" name="Rectangle 3"/>
          <p:cNvSpPr>
            <a:spLocks noGrp="1" noChangeArrowheads="1"/>
          </p:cNvSpPr>
          <p:nvPr>
            <p:ph type="body" idx="1"/>
          </p:nvPr>
        </p:nvSpPr>
        <p:spPr>
          <a:xfrm>
            <a:off x="457200" y="1550200"/>
            <a:ext cx="8229600" cy="4575963"/>
          </a:xfrm>
        </p:spPr>
        <p:txBody>
          <a:bodyPr/>
          <a:lstStyle/>
          <a:p>
            <a:pPr eaLnBrk="1" hangingPunct="1">
              <a:buFont typeface="Arial"/>
              <a:buChar char="•"/>
            </a:pPr>
            <a:endParaRPr lang="en-US" sz="2000" dirty="0"/>
          </a:p>
        </p:txBody>
      </p:sp>
    </p:spTree>
    <p:extLst>
      <p:ext uri="{BB962C8B-B14F-4D97-AF65-F5344CB8AC3E}">
        <p14:creationId xmlns:p14="http://schemas.microsoft.com/office/powerpoint/2010/main" val="119181909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52400"/>
            <a:ext cx="8229600" cy="762000"/>
          </a:xfrm>
        </p:spPr>
        <p:txBody>
          <a:bodyPr>
            <a:noAutofit/>
          </a:bodyPr>
          <a:lstStyle/>
          <a:p>
            <a:r>
              <a:rPr lang="en-US" sz="2800" dirty="0" smtClean="0">
                <a:solidFill>
                  <a:schemeClr val="bg2">
                    <a:lumMod val="75000"/>
                  </a:schemeClr>
                </a:solidFill>
                <a:latin typeface="+mn-lt"/>
              </a:rPr>
              <a:t>20th</a:t>
            </a:r>
            <a:r>
              <a:rPr lang="en-US" sz="2800" dirty="0">
                <a:solidFill>
                  <a:schemeClr val="bg2">
                    <a:lumMod val="75000"/>
                  </a:schemeClr>
                </a:solidFill>
                <a:latin typeface="+mn-lt"/>
              </a:rPr>
              <a:t>-Century Growth of Presidential Power: Why</a:t>
            </a:r>
            <a:r>
              <a:rPr lang="en-US" sz="2800" dirty="0" smtClean="0">
                <a:solidFill>
                  <a:schemeClr val="bg2">
                    <a:lumMod val="75000"/>
                  </a:schemeClr>
                </a:solidFill>
                <a:latin typeface="+mn-lt"/>
              </a:rPr>
              <a:t>?</a:t>
            </a:r>
            <a:endParaRPr lang="en-US" sz="2800" dirty="0">
              <a:solidFill>
                <a:schemeClr val="bg2">
                  <a:lumMod val="75000"/>
                </a:schemeClr>
              </a:solidFill>
              <a:latin typeface="+mn-lt"/>
            </a:endParaRPr>
          </a:p>
        </p:txBody>
      </p:sp>
      <p:sp>
        <p:nvSpPr>
          <p:cNvPr id="40963" name="Rectangle 3"/>
          <p:cNvSpPr>
            <a:spLocks noGrp="1" noChangeArrowheads="1"/>
          </p:cNvSpPr>
          <p:nvPr>
            <p:ph type="body" idx="1"/>
          </p:nvPr>
        </p:nvSpPr>
        <p:spPr>
          <a:xfrm>
            <a:off x="457200" y="1550200"/>
            <a:ext cx="8229600" cy="4575963"/>
          </a:xfrm>
        </p:spPr>
        <p:txBody>
          <a:bodyPr/>
          <a:lstStyle/>
          <a:p>
            <a:pPr eaLnBrk="1" hangingPunct="1">
              <a:buFont typeface="Arial"/>
              <a:buChar char="•"/>
            </a:pPr>
            <a:r>
              <a:rPr lang="en-US" sz="2400" dirty="0" smtClean="0"/>
              <a:t>Constriction </a:t>
            </a:r>
            <a:r>
              <a:rPr lang="en-US" sz="2400" dirty="0"/>
              <a:t>of presidential power after </a:t>
            </a:r>
            <a:r>
              <a:rPr lang="en-US" sz="2400" dirty="0" smtClean="0"/>
              <a:t>Lincoln</a:t>
            </a:r>
            <a:endParaRPr lang="en-US" sz="2400" dirty="0"/>
          </a:p>
        </p:txBody>
      </p:sp>
      <p:pic>
        <p:nvPicPr>
          <p:cNvPr id="4"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743200"/>
            <a:ext cx="3581400" cy="22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603562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52400"/>
            <a:ext cx="8229600" cy="762000"/>
          </a:xfrm>
        </p:spPr>
        <p:txBody>
          <a:bodyPr>
            <a:noAutofit/>
          </a:bodyPr>
          <a:lstStyle/>
          <a:p>
            <a:r>
              <a:rPr lang="en-US" sz="2800" dirty="0" smtClean="0">
                <a:solidFill>
                  <a:schemeClr val="bg2">
                    <a:lumMod val="75000"/>
                  </a:schemeClr>
                </a:solidFill>
                <a:latin typeface="+mn-lt"/>
              </a:rPr>
              <a:t>20th</a:t>
            </a:r>
            <a:r>
              <a:rPr lang="en-US" sz="2800" dirty="0">
                <a:solidFill>
                  <a:schemeClr val="bg2">
                    <a:lumMod val="75000"/>
                  </a:schemeClr>
                </a:solidFill>
                <a:latin typeface="+mn-lt"/>
              </a:rPr>
              <a:t>-Century Growth of Presidential Power: Why</a:t>
            </a:r>
            <a:r>
              <a:rPr lang="en-US" sz="2800" dirty="0" smtClean="0">
                <a:solidFill>
                  <a:schemeClr val="bg2">
                    <a:lumMod val="75000"/>
                  </a:schemeClr>
                </a:solidFill>
                <a:latin typeface="+mn-lt"/>
              </a:rPr>
              <a:t>?</a:t>
            </a:r>
            <a:endParaRPr lang="en-US" sz="2800" dirty="0">
              <a:solidFill>
                <a:schemeClr val="bg2">
                  <a:lumMod val="75000"/>
                </a:schemeClr>
              </a:solidFill>
              <a:latin typeface="+mn-lt"/>
            </a:endParaRPr>
          </a:p>
        </p:txBody>
      </p:sp>
      <p:sp>
        <p:nvSpPr>
          <p:cNvPr id="40963" name="Rectangle 3"/>
          <p:cNvSpPr>
            <a:spLocks noGrp="1" noChangeArrowheads="1"/>
          </p:cNvSpPr>
          <p:nvPr>
            <p:ph type="body" idx="1"/>
          </p:nvPr>
        </p:nvSpPr>
        <p:spPr>
          <a:xfrm>
            <a:off x="457200" y="1550200"/>
            <a:ext cx="8229600" cy="4575963"/>
          </a:xfrm>
        </p:spPr>
        <p:txBody>
          <a:bodyPr/>
          <a:lstStyle/>
          <a:p>
            <a:pPr eaLnBrk="1" hangingPunct="1">
              <a:buFont typeface="Arial"/>
              <a:buChar char="•"/>
            </a:pPr>
            <a:r>
              <a:rPr lang="en-US" sz="2400" dirty="0" smtClean="0"/>
              <a:t>Constriction </a:t>
            </a:r>
            <a:r>
              <a:rPr lang="en-US" sz="2400" dirty="0"/>
              <a:t>of presidential power after Lincoln</a:t>
            </a:r>
          </a:p>
          <a:p>
            <a:pPr eaLnBrk="1" hangingPunct="1">
              <a:buFont typeface="Arial"/>
              <a:buChar char="•"/>
            </a:pPr>
            <a:r>
              <a:rPr lang="en-US" sz="2400" dirty="0" smtClean="0"/>
              <a:t>How </a:t>
            </a:r>
            <a:r>
              <a:rPr lang="en-US" sz="2400" dirty="0"/>
              <a:t>and why did the presidency—and the executive branch—expand (mostly) in the twentieth century</a:t>
            </a:r>
            <a:r>
              <a:rPr lang="en-US" sz="2400" dirty="0" smtClean="0"/>
              <a:t>?</a:t>
            </a:r>
            <a:endParaRPr lang="en-US" sz="2400" dirty="0"/>
          </a:p>
        </p:txBody>
      </p:sp>
    </p:spTree>
    <p:extLst>
      <p:ext uri="{BB962C8B-B14F-4D97-AF65-F5344CB8AC3E}">
        <p14:creationId xmlns:p14="http://schemas.microsoft.com/office/powerpoint/2010/main" val="199603562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52400"/>
            <a:ext cx="8229600" cy="762000"/>
          </a:xfrm>
        </p:spPr>
        <p:txBody>
          <a:bodyPr>
            <a:noAutofit/>
          </a:bodyPr>
          <a:lstStyle/>
          <a:p>
            <a:r>
              <a:rPr lang="en-US" sz="2800" dirty="0" smtClean="0">
                <a:solidFill>
                  <a:schemeClr val="bg2">
                    <a:lumMod val="75000"/>
                  </a:schemeClr>
                </a:solidFill>
                <a:latin typeface="+mn-lt"/>
              </a:rPr>
              <a:t>20th</a:t>
            </a:r>
            <a:r>
              <a:rPr lang="en-US" sz="2800" dirty="0">
                <a:solidFill>
                  <a:schemeClr val="bg2">
                    <a:lumMod val="75000"/>
                  </a:schemeClr>
                </a:solidFill>
                <a:latin typeface="+mn-lt"/>
              </a:rPr>
              <a:t>-Century Growth of Presidential Power: Why</a:t>
            </a:r>
            <a:r>
              <a:rPr lang="en-US" sz="2800" dirty="0" smtClean="0">
                <a:solidFill>
                  <a:schemeClr val="bg2">
                    <a:lumMod val="75000"/>
                  </a:schemeClr>
                </a:solidFill>
                <a:latin typeface="+mn-lt"/>
              </a:rPr>
              <a:t>?</a:t>
            </a:r>
            <a:endParaRPr lang="en-US" sz="2800" dirty="0">
              <a:solidFill>
                <a:schemeClr val="bg2">
                  <a:lumMod val="75000"/>
                </a:schemeClr>
              </a:solidFill>
              <a:latin typeface="+mn-lt"/>
            </a:endParaRPr>
          </a:p>
        </p:txBody>
      </p:sp>
      <p:sp>
        <p:nvSpPr>
          <p:cNvPr id="40963" name="Rectangle 3"/>
          <p:cNvSpPr>
            <a:spLocks noGrp="1" noChangeArrowheads="1"/>
          </p:cNvSpPr>
          <p:nvPr>
            <p:ph type="body" idx="1"/>
          </p:nvPr>
        </p:nvSpPr>
        <p:spPr>
          <a:xfrm>
            <a:off x="457200" y="1550200"/>
            <a:ext cx="8229600" cy="4575963"/>
          </a:xfrm>
        </p:spPr>
        <p:txBody>
          <a:bodyPr/>
          <a:lstStyle/>
          <a:p>
            <a:pPr eaLnBrk="1" hangingPunct="1">
              <a:buFont typeface="Arial"/>
              <a:buChar char="•"/>
            </a:pPr>
            <a:r>
              <a:rPr lang="en-US" sz="2400" dirty="0" smtClean="0"/>
              <a:t>Constriction </a:t>
            </a:r>
            <a:r>
              <a:rPr lang="en-US" sz="2400" dirty="0"/>
              <a:t>of presidential power after Lincoln</a:t>
            </a:r>
          </a:p>
          <a:p>
            <a:pPr eaLnBrk="1" hangingPunct="1">
              <a:buFont typeface="Arial"/>
              <a:buChar char="•"/>
            </a:pPr>
            <a:r>
              <a:rPr lang="en-US" sz="2400" dirty="0" smtClean="0"/>
              <a:t>How </a:t>
            </a:r>
            <a:r>
              <a:rPr lang="en-US" sz="2400" dirty="0"/>
              <a:t>and why did the presidency—and the executive branch—expand (mostly) in the twentieth century?</a:t>
            </a:r>
          </a:p>
          <a:p>
            <a:pPr lvl="1">
              <a:buFont typeface="Wingdings" charset="2"/>
              <a:buChar char="v"/>
            </a:pPr>
            <a:r>
              <a:rPr lang="en-US" sz="2000" dirty="0" smtClean="0"/>
              <a:t>The </a:t>
            </a:r>
            <a:r>
              <a:rPr lang="en-US" sz="2000" dirty="0"/>
              <a:t>US in the </a:t>
            </a:r>
            <a:r>
              <a:rPr lang="en-US" sz="2000" dirty="0" smtClean="0"/>
              <a:t>world</a:t>
            </a:r>
            <a:endParaRPr lang="en-US" sz="2000" dirty="0"/>
          </a:p>
        </p:txBody>
      </p:sp>
    </p:spTree>
    <p:extLst>
      <p:ext uri="{BB962C8B-B14F-4D97-AF65-F5344CB8AC3E}">
        <p14:creationId xmlns:p14="http://schemas.microsoft.com/office/powerpoint/2010/main" val="199603562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52400"/>
            <a:ext cx="8229600" cy="762000"/>
          </a:xfrm>
        </p:spPr>
        <p:txBody>
          <a:bodyPr>
            <a:noAutofit/>
          </a:bodyPr>
          <a:lstStyle/>
          <a:p>
            <a:r>
              <a:rPr lang="en-US" sz="2800" dirty="0" smtClean="0">
                <a:solidFill>
                  <a:schemeClr val="bg2">
                    <a:lumMod val="75000"/>
                  </a:schemeClr>
                </a:solidFill>
                <a:latin typeface="+mn-lt"/>
              </a:rPr>
              <a:t>20th</a:t>
            </a:r>
            <a:r>
              <a:rPr lang="en-US" sz="2800" dirty="0">
                <a:solidFill>
                  <a:schemeClr val="bg2">
                    <a:lumMod val="75000"/>
                  </a:schemeClr>
                </a:solidFill>
                <a:latin typeface="+mn-lt"/>
              </a:rPr>
              <a:t>-Century Growth of Presidential Power: Why</a:t>
            </a:r>
            <a:r>
              <a:rPr lang="en-US" sz="2800" dirty="0" smtClean="0">
                <a:solidFill>
                  <a:schemeClr val="bg2">
                    <a:lumMod val="75000"/>
                  </a:schemeClr>
                </a:solidFill>
                <a:latin typeface="+mn-lt"/>
              </a:rPr>
              <a:t>?</a:t>
            </a:r>
            <a:endParaRPr lang="en-US" sz="2800" dirty="0">
              <a:solidFill>
                <a:schemeClr val="bg2">
                  <a:lumMod val="75000"/>
                </a:schemeClr>
              </a:solidFill>
              <a:latin typeface="+mn-lt"/>
            </a:endParaRPr>
          </a:p>
        </p:txBody>
      </p:sp>
      <p:sp>
        <p:nvSpPr>
          <p:cNvPr id="40963" name="Rectangle 3"/>
          <p:cNvSpPr>
            <a:spLocks noGrp="1" noChangeArrowheads="1"/>
          </p:cNvSpPr>
          <p:nvPr>
            <p:ph type="body" idx="1"/>
          </p:nvPr>
        </p:nvSpPr>
        <p:spPr>
          <a:xfrm>
            <a:off x="457200" y="1550200"/>
            <a:ext cx="8229600" cy="4575963"/>
          </a:xfrm>
        </p:spPr>
        <p:txBody>
          <a:bodyPr/>
          <a:lstStyle/>
          <a:p>
            <a:pPr eaLnBrk="1" hangingPunct="1">
              <a:buFont typeface="Arial"/>
              <a:buChar char="•"/>
            </a:pPr>
            <a:r>
              <a:rPr lang="en-US" sz="2400" dirty="0" smtClean="0"/>
              <a:t>Constriction </a:t>
            </a:r>
            <a:r>
              <a:rPr lang="en-US" sz="2400" dirty="0"/>
              <a:t>of presidential power after Lincoln</a:t>
            </a:r>
          </a:p>
          <a:p>
            <a:pPr eaLnBrk="1" hangingPunct="1">
              <a:buFont typeface="Arial"/>
              <a:buChar char="•"/>
            </a:pPr>
            <a:r>
              <a:rPr lang="en-US" sz="2400" dirty="0" smtClean="0"/>
              <a:t>How </a:t>
            </a:r>
            <a:r>
              <a:rPr lang="en-US" sz="2400" dirty="0"/>
              <a:t>and why did the presidency—and the executive branch—expand (mostly) in the twentieth century?</a:t>
            </a:r>
          </a:p>
          <a:p>
            <a:pPr lvl="1">
              <a:buFont typeface="Wingdings" charset="2"/>
              <a:buChar char="v"/>
            </a:pPr>
            <a:r>
              <a:rPr lang="en-US" sz="2000" dirty="0" smtClean="0"/>
              <a:t>The </a:t>
            </a:r>
            <a:r>
              <a:rPr lang="en-US" sz="2000" dirty="0"/>
              <a:t>US in the world</a:t>
            </a:r>
          </a:p>
          <a:p>
            <a:pPr lvl="1">
              <a:buFont typeface="Wingdings" charset="2"/>
              <a:buChar char="v"/>
            </a:pPr>
            <a:r>
              <a:rPr lang="en-US" sz="2000" dirty="0" smtClean="0"/>
              <a:t>New </a:t>
            </a:r>
            <a:r>
              <a:rPr lang="en-US" sz="2000" dirty="0"/>
              <a:t>expectations of national government (related to an increasingly </a:t>
            </a:r>
            <a:r>
              <a:rPr lang="ja-JP" altLang="en-US" sz="2000" dirty="0"/>
              <a:t>“</a:t>
            </a:r>
            <a:r>
              <a:rPr lang="en-US" sz="2000" dirty="0"/>
              <a:t>national</a:t>
            </a:r>
            <a:r>
              <a:rPr lang="ja-JP" altLang="en-US" sz="2000" dirty="0"/>
              <a:t>”</a:t>
            </a:r>
            <a:r>
              <a:rPr lang="en-US" sz="2000" dirty="0"/>
              <a:t> economy and society</a:t>
            </a:r>
            <a:r>
              <a:rPr lang="en-US" sz="2000" dirty="0" smtClean="0"/>
              <a:t>)</a:t>
            </a:r>
            <a:endParaRPr lang="en-US" sz="2000" dirty="0"/>
          </a:p>
        </p:txBody>
      </p:sp>
    </p:spTree>
    <p:extLst>
      <p:ext uri="{BB962C8B-B14F-4D97-AF65-F5344CB8AC3E}">
        <p14:creationId xmlns:p14="http://schemas.microsoft.com/office/powerpoint/2010/main" val="1996035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792162"/>
          </a:xfrm>
        </p:spPr>
        <p:txBody>
          <a:bodyPr>
            <a:noAutofit/>
          </a:bodyPr>
          <a:lstStyle/>
          <a:p>
            <a:pPr eaLnBrk="1" hangingPunct="1"/>
            <a:r>
              <a:rPr lang="en-US" sz="2800" dirty="0">
                <a:latin typeface="+mn-lt"/>
              </a:rPr>
              <a:t>4 Questions </a:t>
            </a:r>
            <a:br>
              <a:rPr lang="en-US" sz="2800" dirty="0">
                <a:latin typeface="+mn-lt"/>
              </a:rPr>
            </a:br>
            <a:r>
              <a:rPr lang="en-US" sz="2800" dirty="0">
                <a:latin typeface="+mn-lt"/>
              </a:rPr>
              <a:t>about any provision in the </a:t>
            </a:r>
            <a:r>
              <a:rPr lang="en-US" sz="2800" dirty="0" err="1">
                <a:latin typeface="+mn-lt"/>
              </a:rPr>
              <a:t>Constutution</a:t>
            </a:r>
            <a:endParaRPr lang="en-US" sz="2800" dirty="0">
              <a:latin typeface="+mn-lt"/>
            </a:endParaRPr>
          </a:p>
        </p:txBody>
      </p:sp>
      <p:sp>
        <p:nvSpPr>
          <p:cNvPr id="17411" name="Rectangle 3"/>
          <p:cNvSpPr>
            <a:spLocks noGrp="1" noChangeArrowheads="1"/>
          </p:cNvSpPr>
          <p:nvPr>
            <p:ph type="body" idx="1"/>
          </p:nvPr>
        </p:nvSpPr>
        <p:spPr>
          <a:xfrm>
            <a:off x="457200" y="1512846"/>
            <a:ext cx="8229600" cy="5040354"/>
          </a:xfrm>
        </p:spPr>
        <p:txBody>
          <a:bodyPr>
            <a:normAutofit/>
          </a:bodyPr>
          <a:lstStyle/>
          <a:p>
            <a:pPr marL="609600" indent="-609600" eaLnBrk="1" hangingPunct="1">
              <a:buFontTx/>
              <a:buNone/>
            </a:pPr>
            <a:r>
              <a:rPr lang="en-US" sz="2400" dirty="0"/>
              <a:t>1.</a:t>
            </a:r>
            <a:r>
              <a:rPr lang="en-US" sz="2400" i="1" dirty="0"/>
              <a:t> What</a:t>
            </a:r>
            <a:r>
              <a:rPr lang="en-US" sz="2400" dirty="0"/>
              <a:t> is it saying? (In other words, </a:t>
            </a:r>
            <a:r>
              <a:rPr lang="ja-JP" altLang="en-US" sz="2400" dirty="0"/>
              <a:t>“</a:t>
            </a:r>
            <a:r>
              <a:rPr lang="en-US" sz="2400" dirty="0"/>
              <a:t>huh?</a:t>
            </a:r>
            <a:r>
              <a:rPr lang="ja-JP" altLang="en-US" sz="2400" dirty="0"/>
              <a:t>”</a:t>
            </a:r>
            <a:r>
              <a:rPr lang="en-US" sz="2400" dirty="0"/>
              <a:t>)</a:t>
            </a:r>
          </a:p>
          <a:p>
            <a:pPr marL="609600" indent="-609600" eaLnBrk="1" hangingPunct="1">
              <a:buFontTx/>
              <a:buNone/>
            </a:pPr>
            <a:r>
              <a:rPr lang="en-US" sz="2400" dirty="0">
                <a:solidFill>
                  <a:schemeClr val="folHlink"/>
                </a:solidFill>
              </a:rPr>
              <a:t>2. </a:t>
            </a:r>
            <a:r>
              <a:rPr lang="en-US" sz="2400" i="1" dirty="0">
                <a:solidFill>
                  <a:schemeClr val="folHlink"/>
                </a:solidFill>
              </a:rPr>
              <a:t>Why</a:t>
            </a:r>
            <a:r>
              <a:rPr lang="en-US" sz="2400" dirty="0">
                <a:solidFill>
                  <a:schemeClr val="folHlink"/>
                </a:solidFill>
              </a:rPr>
              <a:t> is this provision in the Constitution? (In other words, what other options did they consider at the time?)</a:t>
            </a:r>
          </a:p>
          <a:p>
            <a:pPr marL="609600" indent="-609600" eaLnBrk="1" hangingPunct="1">
              <a:buFontTx/>
              <a:buNone/>
            </a:pPr>
            <a:r>
              <a:rPr lang="en-US" sz="2400" dirty="0">
                <a:solidFill>
                  <a:srgbClr val="CC00CC"/>
                </a:solidFill>
              </a:rPr>
              <a:t>3. </a:t>
            </a:r>
            <a:r>
              <a:rPr lang="en-US" sz="2400" i="1" dirty="0">
                <a:solidFill>
                  <a:srgbClr val="CC00CC"/>
                </a:solidFill>
              </a:rPr>
              <a:t>How</a:t>
            </a:r>
            <a:r>
              <a:rPr lang="en-US" sz="2400" dirty="0">
                <a:solidFill>
                  <a:srgbClr val="CC00CC"/>
                </a:solidFill>
              </a:rPr>
              <a:t> is it </a:t>
            </a:r>
            <a:r>
              <a:rPr lang="en-US" sz="2400" i="1" dirty="0">
                <a:solidFill>
                  <a:srgbClr val="CC00CC"/>
                </a:solidFill>
              </a:rPr>
              <a:t>connected to other parts</a:t>
            </a:r>
            <a:r>
              <a:rPr lang="en-US" sz="2400" dirty="0">
                <a:solidFill>
                  <a:srgbClr val="CC00CC"/>
                </a:solidFill>
              </a:rPr>
              <a:t> of the Constitution? (In other words, look for linkages elsewhere in the document.</a:t>
            </a:r>
            <a:r>
              <a:rPr lang="en-US" sz="2400" dirty="0" smtClean="0">
                <a:solidFill>
                  <a:srgbClr val="CC00CC"/>
                </a:solidFill>
              </a:rPr>
              <a:t>)</a:t>
            </a:r>
            <a:endParaRPr lang="en-US" sz="2400" dirty="0">
              <a:solidFill>
                <a:srgbClr val="CC00CC"/>
              </a:solidFill>
            </a:endParaRPr>
          </a:p>
        </p:txBody>
      </p:sp>
    </p:spTree>
    <p:extLst>
      <p:ext uri="{BB962C8B-B14F-4D97-AF65-F5344CB8AC3E}">
        <p14:creationId xmlns:p14="http://schemas.microsoft.com/office/powerpoint/2010/main" val="368000655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52400"/>
            <a:ext cx="8229600" cy="762000"/>
          </a:xfrm>
        </p:spPr>
        <p:txBody>
          <a:bodyPr>
            <a:noAutofit/>
          </a:bodyPr>
          <a:lstStyle/>
          <a:p>
            <a:r>
              <a:rPr lang="en-US" sz="2800" dirty="0" smtClean="0">
                <a:solidFill>
                  <a:schemeClr val="bg2">
                    <a:lumMod val="75000"/>
                  </a:schemeClr>
                </a:solidFill>
                <a:latin typeface="+mn-lt"/>
              </a:rPr>
              <a:t>20th</a:t>
            </a:r>
            <a:r>
              <a:rPr lang="en-US" sz="2800" dirty="0">
                <a:solidFill>
                  <a:schemeClr val="bg2">
                    <a:lumMod val="75000"/>
                  </a:schemeClr>
                </a:solidFill>
                <a:latin typeface="+mn-lt"/>
              </a:rPr>
              <a:t>-Century Growth of Presidential Power: Why</a:t>
            </a:r>
            <a:r>
              <a:rPr lang="en-US" sz="2800" dirty="0" smtClean="0">
                <a:solidFill>
                  <a:schemeClr val="bg2">
                    <a:lumMod val="75000"/>
                  </a:schemeClr>
                </a:solidFill>
                <a:latin typeface="+mn-lt"/>
              </a:rPr>
              <a:t>?</a:t>
            </a:r>
            <a:endParaRPr lang="en-US" sz="2800" dirty="0">
              <a:solidFill>
                <a:schemeClr val="bg2">
                  <a:lumMod val="75000"/>
                </a:schemeClr>
              </a:solidFill>
              <a:latin typeface="+mn-lt"/>
            </a:endParaRPr>
          </a:p>
        </p:txBody>
      </p:sp>
      <p:sp>
        <p:nvSpPr>
          <p:cNvPr id="40963" name="Rectangle 3"/>
          <p:cNvSpPr>
            <a:spLocks noGrp="1" noChangeArrowheads="1"/>
          </p:cNvSpPr>
          <p:nvPr>
            <p:ph type="body" idx="1"/>
          </p:nvPr>
        </p:nvSpPr>
        <p:spPr>
          <a:xfrm>
            <a:off x="457200" y="1550200"/>
            <a:ext cx="8229600" cy="4575963"/>
          </a:xfrm>
        </p:spPr>
        <p:txBody>
          <a:bodyPr/>
          <a:lstStyle/>
          <a:p>
            <a:pPr eaLnBrk="1" hangingPunct="1">
              <a:buFont typeface="Arial"/>
              <a:buChar char="•"/>
            </a:pPr>
            <a:r>
              <a:rPr lang="en-US" sz="2400" dirty="0" smtClean="0"/>
              <a:t>Constriction </a:t>
            </a:r>
            <a:r>
              <a:rPr lang="en-US" sz="2400" dirty="0"/>
              <a:t>of presidential power after Lincoln</a:t>
            </a:r>
          </a:p>
          <a:p>
            <a:pPr eaLnBrk="1" hangingPunct="1">
              <a:buFont typeface="Arial"/>
              <a:buChar char="•"/>
            </a:pPr>
            <a:r>
              <a:rPr lang="en-US" sz="2400" dirty="0" smtClean="0"/>
              <a:t>How </a:t>
            </a:r>
            <a:r>
              <a:rPr lang="en-US" sz="2400" dirty="0"/>
              <a:t>and why did the presidency—and the executive branch—expand (mostly) in the twentieth century?</a:t>
            </a:r>
          </a:p>
          <a:p>
            <a:pPr lvl="1">
              <a:buFont typeface="Wingdings" charset="2"/>
              <a:buChar char="v"/>
            </a:pPr>
            <a:r>
              <a:rPr lang="en-US" sz="2000" dirty="0" smtClean="0"/>
              <a:t>The </a:t>
            </a:r>
            <a:r>
              <a:rPr lang="en-US" sz="2000" dirty="0"/>
              <a:t>US in the world</a:t>
            </a:r>
          </a:p>
          <a:p>
            <a:pPr lvl="1">
              <a:buFont typeface="Wingdings" charset="2"/>
              <a:buChar char="v"/>
            </a:pPr>
            <a:r>
              <a:rPr lang="en-US" sz="2000" dirty="0" smtClean="0"/>
              <a:t>New </a:t>
            </a:r>
            <a:r>
              <a:rPr lang="en-US" sz="2000" dirty="0"/>
              <a:t>expectations of national government (related to an increasingly </a:t>
            </a:r>
            <a:r>
              <a:rPr lang="ja-JP" altLang="en-US" sz="2000" dirty="0"/>
              <a:t>“</a:t>
            </a:r>
            <a:r>
              <a:rPr lang="en-US" sz="2000" dirty="0"/>
              <a:t>national</a:t>
            </a:r>
            <a:r>
              <a:rPr lang="ja-JP" altLang="en-US" sz="2000" dirty="0"/>
              <a:t>”</a:t>
            </a:r>
            <a:r>
              <a:rPr lang="en-US" sz="2000" dirty="0"/>
              <a:t> economy and society</a:t>
            </a:r>
            <a:r>
              <a:rPr lang="en-US" sz="2000" dirty="0" smtClean="0"/>
              <a:t>)</a:t>
            </a:r>
          </a:p>
          <a:p>
            <a:pPr lvl="1">
              <a:buFont typeface="Wingdings" charset="2"/>
              <a:buChar char="v"/>
            </a:pPr>
            <a:r>
              <a:rPr lang="en-US" sz="2000" dirty="0" smtClean="0"/>
              <a:t>Expansion of the executive branch (esp. since New Deal)</a:t>
            </a:r>
            <a:endParaRPr lang="en-US" sz="2000" dirty="0"/>
          </a:p>
        </p:txBody>
      </p:sp>
    </p:spTree>
    <p:extLst>
      <p:ext uri="{BB962C8B-B14F-4D97-AF65-F5344CB8AC3E}">
        <p14:creationId xmlns:p14="http://schemas.microsoft.com/office/powerpoint/2010/main" val="199603562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52400"/>
            <a:ext cx="8229600" cy="762000"/>
          </a:xfrm>
        </p:spPr>
        <p:txBody>
          <a:bodyPr>
            <a:noAutofit/>
          </a:bodyPr>
          <a:lstStyle/>
          <a:p>
            <a:r>
              <a:rPr lang="en-US" sz="2800" dirty="0" smtClean="0">
                <a:solidFill>
                  <a:schemeClr val="bg2">
                    <a:lumMod val="75000"/>
                  </a:schemeClr>
                </a:solidFill>
                <a:latin typeface="+mn-lt"/>
              </a:rPr>
              <a:t>20th</a:t>
            </a:r>
            <a:r>
              <a:rPr lang="en-US" sz="2800" dirty="0">
                <a:solidFill>
                  <a:schemeClr val="bg2">
                    <a:lumMod val="75000"/>
                  </a:schemeClr>
                </a:solidFill>
                <a:latin typeface="+mn-lt"/>
              </a:rPr>
              <a:t>-Century Growth of Presidential Power: Why</a:t>
            </a:r>
            <a:r>
              <a:rPr lang="en-US" sz="2800" dirty="0" smtClean="0">
                <a:solidFill>
                  <a:schemeClr val="bg2">
                    <a:lumMod val="75000"/>
                  </a:schemeClr>
                </a:solidFill>
                <a:latin typeface="+mn-lt"/>
              </a:rPr>
              <a:t>?</a:t>
            </a:r>
            <a:endParaRPr lang="en-US" sz="2800" dirty="0">
              <a:solidFill>
                <a:schemeClr val="bg2">
                  <a:lumMod val="75000"/>
                </a:schemeClr>
              </a:solidFill>
              <a:latin typeface="+mn-lt"/>
            </a:endParaRPr>
          </a:p>
        </p:txBody>
      </p:sp>
      <p:sp>
        <p:nvSpPr>
          <p:cNvPr id="40963" name="Rectangle 3"/>
          <p:cNvSpPr>
            <a:spLocks noGrp="1" noChangeArrowheads="1"/>
          </p:cNvSpPr>
          <p:nvPr>
            <p:ph type="body" idx="1"/>
          </p:nvPr>
        </p:nvSpPr>
        <p:spPr>
          <a:xfrm>
            <a:off x="457200" y="1550200"/>
            <a:ext cx="8229600" cy="4575963"/>
          </a:xfrm>
        </p:spPr>
        <p:txBody>
          <a:bodyPr/>
          <a:lstStyle/>
          <a:p>
            <a:pPr eaLnBrk="1" hangingPunct="1">
              <a:buFont typeface="Arial"/>
              <a:buChar char="•"/>
            </a:pPr>
            <a:r>
              <a:rPr lang="en-US" sz="2400" dirty="0" smtClean="0"/>
              <a:t>Constriction </a:t>
            </a:r>
            <a:r>
              <a:rPr lang="en-US" sz="2400" dirty="0"/>
              <a:t>of presidential power after Lincoln</a:t>
            </a:r>
          </a:p>
          <a:p>
            <a:pPr eaLnBrk="1" hangingPunct="1">
              <a:buFont typeface="Arial"/>
              <a:buChar char="•"/>
            </a:pPr>
            <a:r>
              <a:rPr lang="en-US" sz="2400" dirty="0" smtClean="0"/>
              <a:t>How </a:t>
            </a:r>
            <a:r>
              <a:rPr lang="en-US" sz="2400" dirty="0"/>
              <a:t>and why did the presidency—and the executive branch—expand (mostly) in the twentieth century?</a:t>
            </a:r>
          </a:p>
          <a:p>
            <a:pPr lvl="1">
              <a:buFont typeface="Wingdings" charset="2"/>
              <a:buChar char="v"/>
            </a:pPr>
            <a:r>
              <a:rPr lang="en-US" sz="2000" dirty="0" smtClean="0"/>
              <a:t>The </a:t>
            </a:r>
            <a:r>
              <a:rPr lang="en-US" sz="2000" dirty="0"/>
              <a:t>US in the world</a:t>
            </a:r>
          </a:p>
          <a:p>
            <a:pPr lvl="1">
              <a:buFont typeface="Wingdings" charset="2"/>
              <a:buChar char="v"/>
            </a:pPr>
            <a:r>
              <a:rPr lang="en-US" sz="2000" dirty="0" smtClean="0"/>
              <a:t>New </a:t>
            </a:r>
            <a:r>
              <a:rPr lang="en-US" sz="2000" dirty="0"/>
              <a:t>expectations of national government (related to an increasingly </a:t>
            </a:r>
            <a:r>
              <a:rPr lang="ja-JP" altLang="en-US" sz="2000" dirty="0"/>
              <a:t>“</a:t>
            </a:r>
            <a:r>
              <a:rPr lang="en-US" sz="2000" dirty="0"/>
              <a:t>national</a:t>
            </a:r>
            <a:r>
              <a:rPr lang="ja-JP" altLang="en-US" sz="2000" dirty="0"/>
              <a:t>”</a:t>
            </a:r>
            <a:r>
              <a:rPr lang="en-US" sz="2000" dirty="0"/>
              <a:t> economy and society</a:t>
            </a:r>
            <a:r>
              <a:rPr lang="en-US" sz="2000" dirty="0" smtClean="0"/>
              <a:t>)</a:t>
            </a:r>
          </a:p>
          <a:p>
            <a:pPr lvl="1">
              <a:buFont typeface="Wingdings" charset="2"/>
              <a:buChar char="v"/>
            </a:pPr>
            <a:r>
              <a:rPr lang="en-US" sz="2000" dirty="0" smtClean="0"/>
              <a:t>Expansion of the executive branch (esp. since New Deal)</a:t>
            </a:r>
            <a:endParaRPr lang="en-US" sz="2000" dirty="0"/>
          </a:p>
          <a:p>
            <a:pPr lvl="1">
              <a:buFont typeface="Wingdings" charset="2"/>
              <a:buChar char="v"/>
            </a:pPr>
            <a:r>
              <a:rPr lang="en-US" sz="2000" dirty="0" smtClean="0"/>
              <a:t>New </a:t>
            </a:r>
            <a:r>
              <a:rPr lang="en-US" sz="2000" dirty="0"/>
              <a:t>connections to the people (</a:t>
            </a:r>
            <a:r>
              <a:rPr lang="ja-JP" altLang="en-US" sz="2000" dirty="0"/>
              <a:t>“</a:t>
            </a:r>
            <a:r>
              <a:rPr lang="en-US" sz="2000" dirty="0"/>
              <a:t>bully pulpit</a:t>
            </a:r>
            <a:r>
              <a:rPr lang="ja-JP" altLang="en-US" sz="2000" dirty="0"/>
              <a:t>”</a:t>
            </a:r>
            <a:r>
              <a:rPr lang="en-US" sz="2000" dirty="0" smtClean="0"/>
              <a:t>)</a:t>
            </a:r>
            <a:endParaRPr lang="en-US" sz="2000" dirty="0"/>
          </a:p>
        </p:txBody>
      </p:sp>
    </p:spTree>
    <p:extLst>
      <p:ext uri="{BB962C8B-B14F-4D97-AF65-F5344CB8AC3E}">
        <p14:creationId xmlns:p14="http://schemas.microsoft.com/office/powerpoint/2010/main" val="378602450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52400"/>
            <a:ext cx="8229600" cy="762000"/>
          </a:xfrm>
        </p:spPr>
        <p:txBody>
          <a:bodyPr>
            <a:noAutofit/>
          </a:bodyPr>
          <a:lstStyle/>
          <a:p>
            <a:r>
              <a:rPr lang="en-US" sz="2800" dirty="0" smtClean="0">
                <a:solidFill>
                  <a:schemeClr val="bg2">
                    <a:lumMod val="75000"/>
                  </a:schemeClr>
                </a:solidFill>
                <a:latin typeface="+mn-lt"/>
              </a:rPr>
              <a:t>20th</a:t>
            </a:r>
            <a:r>
              <a:rPr lang="en-US" sz="2800" dirty="0">
                <a:solidFill>
                  <a:schemeClr val="bg2">
                    <a:lumMod val="75000"/>
                  </a:schemeClr>
                </a:solidFill>
                <a:latin typeface="+mn-lt"/>
              </a:rPr>
              <a:t>-Century Growth of Presidential Power: Why</a:t>
            </a:r>
            <a:r>
              <a:rPr lang="en-US" sz="2800" dirty="0" smtClean="0">
                <a:solidFill>
                  <a:schemeClr val="bg2">
                    <a:lumMod val="75000"/>
                  </a:schemeClr>
                </a:solidFill>
                <a:latin typeface="+mn-lt"/>
              </a:rPr>
              <a:t>?</a:t>
            </a:r>
            <a:endParaRPr lang="en-US" sz="2800" dirty="0">
              <a:solidFill>
                <a:schemeClr val="bg2">
                  <a:lumMod val="75000"/>
                </a:schemeClr>
              </a:solidFill>
              <a:latin typeface="+mn-lt"/>
            </a:endParaRPr>
          </a:p>
        </p:txBody>
      </p:sp>
      <p:sp>
        <p:nvSpPr>
          <p:cNvPr id="40963" name="Rectangle 3"/>
          <p:cNvSpPr>
            <a:spLocks noGrp="1" noChangeArrowheads="1"/>
          </p:cNvSpPr>
          <p:nvPr>
            <p:ph type="body" idx="1"/>
          </p:nvPr>
        </p:nvSpPr>
        <p:spPr>
          <a:xfrm>
            <a:off x="457200" y="1550200"/>
            <a:ext cx="8229600" cy="4575963"/>
          </a:xfrm>
        </p:spPr>
        <p:txBody>
          <a:bodyPr/>
          <a:lstStyle/>
          <a:p>
            <a:pPr eaLnBrk="1" hangingPunct="1">
              <a:buFont typeface="Arial"/>
              <a:buChar char="•"/>
            </a:pPr>
            <a:r>
              <a:rPr lang="en-US" sz="2400" dirty="0" smtClean="0"/>
              <a:t>Constriction </a:t>
            </a:r>
            <a:r>
              <a:rPr lang="en-US" sz="2400" dirty="0"/>
              <a:t>of presidential power after Lincoln</a:t>
            </a:r>
          </a:p>
          <a:p>
            <a:pPr eaLnBrk="1" hangingPunct="1">
              <a:buFont typeface="Arial"/>
              <a:buChar char="•"/>
            </a:pPr>
            <a:r>
              <a:rPr lang="en-US" sz="2400" dirty="0" smtClean="0"/>
              <a:t>How </a:t>
            </a:r>
            <a:r>
              <a:rPr lang="en-US" sz="2400" dirty="0"/>
              <a:t>and why did the presidency—and the executive branch—expand (mostly) in the twentieth century?</a:t>
            </a:r>
          </a:p>
          <a:p>
            <a:pPr lvl="1">
              <a:buFont typeface="Wingdings" charset="2"/>
              <a:buChar char="v"/>
            </a:pPr>
            <a:r>
              <a:rPr lang="en-US" sz="2000" dirty="0" smtClean="0"/>
              <a:t>The </a:t>
            </a:r>
            <a:r>
              <a:rPr lang="en-US" sz="2000" dirty="0"/>
              <a:t>US in the world</a:t>
            </a:r>
          </a:p>
          <a:p>
            <a:pPr lvl="1">
              <a:buFont typeface="Wingdings" charset="2"/>
              <a:buChar char="v"/>
            </a:pPr>
            <a:r>
              <a:rPr lang="en-US" sz="2000" dirty="0" smtClean="0"/>
              <a:t>New </a:t>
            </a:r>
            <a:r>
              <a:rPr lang="en-US" sz="2000" dirty="0"/>
              <a:t>expectations of national government (related to an increasingly </a:t>
            </a:r>
            <a:r>
              <a:rPr lang="ja-JP" altLang="en-US" sz="2000" dirty="0"/>
              <a:t>“</a:t>
            </a:r>
            <a:r>
              <a:rPr lang="en-US" sz="2000" dirty="0"/>
              <a:t>national</a:t>
            </a:r>
            <a:r>
              <a:rPr lang="ja-JP" altLang="en-US" sz="2000" dirty="0"/>
              <a:t>”</a:t>
            </a:r>
            <a:r>
              <a:rPr lang="en-US" sz="2000" dirty="0"/>
              <a:t> economy and society</a:t>
            </a:r>
            <a:r>
              <a:rPr lang="en-US" sz="2000" dirty="0" smtClean="0"/>
              <a:t>)</a:t>
            </a:r>
          </a:p>
          <a:p>
            <a:pPr lvl="1">
              <a:buFont typeface="Wingdings" charset="2"/>
              <a:buChar char="v"/>
            </a:pPr>
            <a:r>
              <a:rPr lang="en-US" sz="2000" dirty="0" smtClean="0"/>
              <a:t>Expansion of the executive branch (esp. since New Deal)</a:t>
            </a:r>
            <a:endParaRPr lang="en-US" sz="2000" dirty="0"/>
          </a:p>
          <a:p>
            <a:pPr lvl="1">
              <a:buFont typeface="Wingdings" charset="2"/>
              <a:buChar char="v"/>
            </a:pPr>
            <a:r>
              <a:rPr lang="en-US" sz="2000" dirty="0" smtClean="0"/>
              <a:t>New </a:t>
            </a:r>
            <a:r>
              <a:rPr lang="en-US" sz="2000" dirty="0"/>
              <a:t>connections to the people (</a:t>
            </a:r>
            <a:r>
              <a:rPr lang="ja-JP" altLang="en-US" sz="2000" dirty="0"/>
              <a:t>“</a:t>
            </a:r>
            <a:r>
              <a:rPr lang="en-US" sz="2000" dirty="0"/>
              <a:t>bully pulpit</a:t>
            </a:r>
            <a:r>
              <a:rPr lang="ja-JP" altLang="en-US" sz="2000" dirty="0"/>
              <a:t>”</a:t>
            </a:r>
            <a:r>
              <a:rPr lang="en-US" sz="2000" dirty="0" smtClean="0"/>
              <a:t>)</a:t>
            </a:r>
          </a:p>
          <a:p>
            <a:pPr lvl="1">
              <a:buFont typeface="Wingdings" charset="2"/>
              <a:buChar char="v"/>
            </a:pPr>
            <a:r>
              <a:rPr lang="en-US" sz="2000" dirty="0" smtClean="0"/>
              <a:t>Post-9/11: National security state (“war on terror”)</a:t>
            </a:r>
            <a:endParaRPr lang="en-US" sz="2000" dirty="0"/>
          </a:p>
        </p:txBody>
      </p:sp>
    </p:spTree>
    <p:extLst>
      <p:ext uri="{BB962C8B-B14F-4D97-AF65-F5344CB8AC3E}">
        <p14:creationId xmlns:p14="http://schemas.microsoft.com/office/powerpoint/2010/main" val="378602450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52400"/>
            <a:ext cx="8229600" cy="762000"/>
          </a:xfrm>
        </p:spPr>
        <p:txBody>
          <a:bodyPr>
            <a:noAutofit/>
          </a:bodyPr>
          <a:lstStyle/>
          <a:p>
            <a:r>
              <a:rPr lang="en-US" sz="2800" dirty="0" smtClean="0">
                <a:solidFill>
                  <a:schemeClr val="bg2">
                    <a:lumMod val="75000"/>
                  </a:schemeClr>
                </a:solidFill>
                <a:latin typeface="+mn-lt"/>
              </a:rPr>
              <a:t>20th</a:t>
            </a:r>
            <a:r>
              <a:rPr lang="en-US" sz="2800" dirty="0">
                <a:solidFill>
                  <a:schemeClr val="bg2">
                    <a:lumMod val="75000"/>
                  </a:schemeClr>
                </a:solidFill>
                <a:latin typeface="+mn-lt"/>
              </a:rPr>
              <a:t>-Century Growth of Presidential Power: Why</a:t>
            </a:r>
            <a:r>
              <a:rPr lang="en-US" sz="2800" dirty="0" smtClean="0">
                <a:solidFill>
                  <a:schemeClr val="bg2">
                    <a:lumMod val="75000"/>
                  </a:schemeClr>
                </a:solidFill>
                <a:latin typeface="+mn-lt"/>
              </a:rPr>
              <a:t>?</a:t>
            </a:r>
            <a:endParaRPr lang="en-US" sz="2800" dirty="0">
              <a:solidFill>
                <a:schemeClr val="bg2">
                  <a:lumMod val="75000"/>
                </a:schemeClr>
              </a:solidFill>
              <a:latin typeface="+mn-lt"/>
            </a:endParaRPr>
          </a:p>
        </p:txBody>
      </p:sp>
      <p:sp>
        <p:nvSpPr>
          <p:cNvPr id="40963" name="Rectangle 3"/>
          <p:cNvSpPr>
            <a:spLocks noGrp="1" noChangeArrowheads="1"/>
          </p:cNvSpPr>
          <p:nvPr>
            <p:ph type="body" idx="1"/>
          </p:nvPr>
        </p:nvSpPr>
        <p:spPr>
          <a:xfrm>
            <a:off x="457200" y="1550200"/>
            <a:ext cx="8229600" cy="4575963"/>
          </a:xfrm>
        </p:spPr>
        <p:txBody>
          <a:bodyPr/>
          <a:lstStyle/>
          <a:p>
            <a:pPr eaLnBrk="1" hangingPunct="1">
              <a:buFont typeface="Arial"/>
              <a:buChar char="•"/>
            </a:pPr>
            <a:r>
              <a:rPr lang="en-US" sz="2400" dirty="0" smtClean="0"/>
              <a:t>Constriction </a:t>
            </a:r>
            <a:r>
              <a:rPr lang="en-US" sz="2400" dirty="0"/>
              <a:t>of presidential power after Lincoln</a:t>
            </a:r>
          </a:p>
          <a:p>
            <a:pPr eaLnBrk="1" hangingPunct="1">
              <a:buFont typeface="Arial"/>
              <a:buChar char="•"/>
            </a:pPr>
            <a:r>
              <a:rPr lang="en-US" sz="2400" dirty="0" smtClean="0"/>
              <a:t>How </a:t>
            </a:r>
            <a:r>
              <a:rPr lang="en-US" sz="2400" dirty="0"/>
              <a:t>and why did the presidency—and the executive branch—expand (mostly) in the twentieth century?</a:t>
            </a:r>
          </a:p>
          <a:p>
            <a:pPr lvl="1">
              <a:buFont typeface="Wingdings" charset="2"/>
              <a:buChar char="v"/>
            </a:pPr>
            <a:r>
              <a:rPr lang="en-US" sz="2000" dirty="0" smtClean="0"/>
              <a:t>The </a:t>
            </a:r>
            <a:r>
              <a:rPr lang="en-US" sz="2000" dirty="0"/>
              <a:t>US in the world</a:t>
            </a:r>
          </a:p>
          <a:p>
            <a:pPr lvl="1">
              <a:buFont typeface="Wingdings" charset="2"/>
              <a:buChar char="v"/>
            </a:pPr>
            <a:r>
              <a:rPr lang="en-US" sz="2000" dirty="0" smtClean="0"/>
              <a:t>New </a:t>
            </a:r>
            <a:r>
              <a:rPr lang="en-US" sz="2000" dirty="0"/>
              <a:t>expectations of national government (related to an increasingly </a:t>
            </a:r>
            <a:r>
              <a:rPr lang="ja-JP" altLang="en-US" sz="2000" dirty="0"/>
              <a:t>“</a:t>
            </a:r>
            <a:r>
              <a:rPr lang="en-US" sz="2000" dirty="0"/>
              <a:t>national</a:t>
            </a:r>
            <a:r>
              <a:rPr lang="ja-JP" altLang="en-US" sz="2000" dirty="0"/>
              <a:t>”</a:t>
            </a:r>
            <a:r>
              <a:rPr lang="en-US" sz="2000" dirty="0"/>
              <a:t> economy and society</a:t>
            </a:r>
            <a:r>
              <a:rPr lang="en-US" sz="2000" dirty="0" smtClean="0"/>
              <a:t>)</a:t>
            </a:r>
          </a:p>
          <a:p>
            <a:pPr lvl="1">
              <a:buFont typeface="Wingdings" charset="2"/>
              <a:buChar char="v"/>
            </a:pPr>
            <a:r>
              <a:rPr lang="en-US" sz="2000" dirty="0" smtClean="0"/>
              <a:t>Expansion of the executive branch (esp. since New Deal)</a:t>
            </a:r>
            <a:endParaRPr lang="en-US" sz="2000" dirty="0"/>
          </a:p>
          <a:p>
            <a:pPr lvl="1">
              <a:buFont typeface="Wingdings" charset="2"/>
              <a:buChar char="v"/>
            </a:pPr>
            <a:r>
              <a:rPr lang="en-US" sz="2000" dirty="0" smtClean="0"/>
              <a:t>New </a:t>
            </a:r>
            <a:r>
              <a:rPr lang="en-US" sz="2000" dirty="0"/>
              <a:t>connections to the people (</a:t>
            </a:r>
            <a:r>
              <a:rPr lang="ja-JP" altLang="en-US" sz="2000" dirty="0"/>
              <a:t>“</a:t>
            </a:r>
            <a:r>
              <a:rPr lang="en-US" sz="2000" dirty="0"/>
              <a:t>bully pulpit</a:t>
            </a:r>
            <a:r>
              <a:rPr lang="ja-JP" altLang="en-US" sz="2000" dirty="0"/>
              <a:t>”</a:t>
            </a:r>
            <a:r>
              <a:rPr lang="en-US" sz="2000" dirty="0" smtClean="0"/>
              <a:t>)</a:t>
            </a:r>
          </a:p>
          <a:p>
            <a:pPr lvl="1">
              <a:buFont typeface="Wingdings" charset="2"/>
              <a:buChar char="v"/>
            </a:pPr>
            <a:r>
              <a:rPr lang="en-US" sz="2000" dirty="0" smtClean="0"/>
              <a:t>Post-9/11: National security state (“war on terror”)</a:t>
            </a:r>
            <a:endParaRPr lang="en-US" sz="2000" dirty="0"/>
          </a:p>
          <a:p>
            <a:pPr lvl="1">
              <a:buFont typeface="Wingdings" charset="2"/>
              <a:buChar char="v"/>
            </a:pPr>
            <a:r>
              <a:rPr lang="en-US" sz="2000" dirty="0" smtClean="0"/>
              <a:t>Other </a:t>
            </a:r>
            <a:r>
              <a:rPr lang="en-US" sz="2000" dirty="0"/>
              <a:t>explanations?</a:t>
            </a:r>
          </a:p>
        </p:txBody>
      </p:sp>
    </p:spTree>
    <p:extLst>
      <p:ext uri="{BB962C8B-B14F-4D97-AF65-F5344CB8AC3E}">
        <p14:creationId xmlns:p14="http://schemas.microsoft.com/office/powerpoint/2010/main" val="378602450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01752" y="228600"/>
            <a:ext cx="8534400" cy="686578"/>
          </a:xfrm>
        </p:spPr>
        <p:txBody>
          <a:bodyPr>
            <a:normAutofit/>
          </a:bodyPr>
          <a:lstStyle/>
          <a:p>
            <a:pPr eaLnBrk="1" hangingPunct="1"/>
            <a:r>
              <a:rPr lang="en-US" sz="2800" dirty="0" smtClean="0">
                <a:solidFill>
                  <a:srgbClr val="88A1AD"/>
                </a:solidFill>
                <a:latin typeface="+mn-lt"/>
              </a:rPr>
              <a:t>Questions</a:t>
            </a:r>
            <a:r>
              <a:rPr lang="en-US" sz="2800" dirty="0">
                <a:solidFill>
                  <a:srgbClr val="88A1AD"/>
                </a:solidFill>
                <a:latin typeface="+mn-lt"/>
              </a:rPr>
              <a:t>? Discussion?</a:t>
            </a:r>
          </a:p>
        </p:txBody>
      </p:sp>
      <p:sp>
        <p:nvSpPr>
          <p:cNvPr id="41987" name="Rectangle 3"/>
          <p:cNvSpPr>
            <a:spLocks noGrp="1" noChangeArrowheads="1"/>
          </p:cNvSpPr>
          <p:nvPr>
            <p:ph type="body" idx="1"/>
          </p:nvPr>
        </p:nvSpPr>
        <p:spPr/>
        <p:txBody>
          <a:bodyPr/>
          <a:lstStyle/>
          <a:p>
            <a:pPr eaLnBrk="1" hangingPunct="1"/>
            <a:endParaRPr lang="en-US" dirty="0">
              <a:latin typeface="Arial" charset="0"/>
            </a:endParaRPr>
          </a:p>
        </p:txBody>
      </p:sp>
    </p:spTree>
    <p:extLst>
      <p:ext uri="{BB962C8B-B14F-4D97-AF65-F5344CB8AC3E}">
        <p14:creationId xmlns:p14="http://schemas.microsoft.com/office/powerpoint/2010/main" val="2678948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792162"/>
          </a:xfrm>
        </p:spPr>
        <p:txBody>
          <a:bodyPr>
            <a:noAutofit/>
          </a:bodyPr>
          <a:lstStyle/>
          <a:p>
            <a:pPr eaLnBrk="1" hangingPunct="1"/>
            <a:r>
              <a:rPr lang="en-US" sz="2800" dirty="0">
                <a:latin typeface="+mn-lt"/>
              </a:rPr>
              <a:t>4 Questions </a:t>
            </a:r>
            <a:br>
              <a:rPr lang="en-US" sz="2800" dirty="0">
                <a:latin typeface="+mn-lt"/>
              </a:rPr>
            </a:br>
            <a:r>
              <a:rPr lang="en-US" sz="2800" dirty="0">
                <a:latin typeface="+mn-lt"/>
              </a:rPr>
              <a:t>about any provision in the </a:t>
            </a:r>
            <a:r>
              <a:rPr lang="en-US" sz="2800" dirty="0" err="1">
                <a:latin typeface="+mn-lt"/>
              </a:rPr>
              <a:t>Constutution</a:t>
            </a:r>
            <a:endParaRPr lang="en-US" sz="2800" dirty="0">
              <a:latin typeface="+mn-lt"/>
            </a:endParaRPr>
          </a:p>
        </p:txBody>
      </p:sp>
      <p:sp>
        <p:nvSpPr>
          <p:cNvPr id="17411" name="Rectangle 3"/>
          <p:cNvSpPr>
            <a:spLocks noGrp="1" noChangeArrowheads="1"/>
          </p:cNvSpPr>
          <p:nvPr>
            <p:ph type="body" idx="1"/>
          </p:nvPr>
        </p:nvSpPr>
        <p:spPr>
          <a:xfrm>
            <a:off x="457200" y="1512846"/>
            <a:ext cx="8229600" cy="5040354"/>
          </a:xfrm>
        </p:spPr>
        <p:txBody>
          <a:bodyPr>
            <a:normAutofit/>
          </a:bodyPr>
          <a:lstStyle/>
          <a:p>
            <a:pPr marL="609600" indent="-609600" eaLnBrk="1" hangingPunct="1">
              <a:buFontTx/>
              <a:buNone/>
            </a:pPr>
            <a:r>
              <a:rPr lang="en-US" sz="2400" dirty="0"/>
              <a:t>1.</a:t>
            </a:r>
            <a:r>
              <a:rPr lang="en-US" sz="2400" i="1" dirty="0"/>
              <a:t> What</a:t>
            </a:r>
            <a:r>
              <a:rPr lang="en-US" sz="2400" dirty="0"/>
              <a:t> is it saying? (In other words, </a:t>
            </a:r>
            <a:r>
              <a:rPr lang="ja-JP" altLang="en-US" sz="2400" dirty="0"/>
              <a:t>“</a:t>
            </a:r>
            <a:r>
              <a:rPr lang="en-US" sz="2400" dirty="0"/>
              <a:t>huh?</a:t>
            </a:r>
            <a:r>
              <a:rPr lang="ja-JP" altLang="en-US" sz="2400" dirty="0"/>
              <a:t>”</a:t>
            </a:r>
            <a:r>
              <a:rPr lang="en-US" sz="2400" dirty="0"/>
              <a:t>)</a:t>
            </a:r>
          </a:p>
          <a:p>
            <a:pPr marL="609600" indent="-609600" eaLnBrk="1" hangingPunct="1">
              <a:buFontTx/>
              <a:buNone/>
            </a:pPr>
            <a:r>
              <a:rPr lang="en-US" sz="2400" dirty="0">
                <a:solidFill>
                  <a:schemeClr val="folHlink"/>
                </a:solidFill>
              </a:rPr>
              <a:t>2. </a:t>
            </a:r>
            <a:r>
              <a:rPr lang="en-US" sz="2400" i="1" dirty="0">
                <a:solidFill>
                  <a:schemeClr val="folHlink"/>
                </a:solidFill>
              </a:rPr>
              <a:t>Why</a:t>
            </a:r>
            <a:r>
              <a:rPr lang="en-US" sz="2400" dirty="0">
                <a:solidFill>
                  <a:schemeClr val="folHlink"/>
                </a:solidFill>
              </a:rPr>
              <a:t> is this provision in the Constitution? (In other words, what other options did they consider at the time?)</a:t>
            </a:r>
          </a:p>
          <a:p>
            <a:pPr marL="609600" indent="-609600" eaLnBrk="1" hangingPunct="1">
              <a:buFontTx/>
              <a:buNone/>
            </a:pPr>
            <a:r>
              <a:rPr lang="en-US" sz="2400" dirty="0">
                <a:solidFill>
                  <a:srgbClr val="CC00CC"/>
                </a:solidFill>
              </a:rPr>
              <a:t>3. </a:t>
            </a:r>
            <a:r>
              <a:rPr lang="en-US" sz="2400" i="1" dirty="0">
                <a:solidFill>
                  <a:srgbClr val="CC00CC"/>
                </a:solidFill>
              </a:rPr>
              <a:t>How</a:t>
            </a:r>
            <a:r>
              <a:rPr lang="en-US" sz="2400" dirty="0">
                <a:solidFill>
                  <a:srgbClr val="CC00CC"/>
                </a:solidFill>
              </a:rPr>
              <a:t> is it </a:t>
            </a:r>
            <a:r>
              <a:rPr lang="en-US" sz="2400" i="1" dirty="0">
                <a:solidFill>
                  <a:srgbClr val="CC00CC"/>
                </a:solidFill>
              </a:rPr>
              <a:t>connected to other parts</a:t>
            </a:r>
            <a:r>
              <a:rPr lang="en-US" sz="2400" dirty="0">
                <a:solidFill>
                  <a:srgbClr val="CC00CC"/>
                </a:solidFill>
              </a:rPr>
              <a:t> of the Constitution? (In other words, look for linkages elsewhere in the document.)</a:t>
            </a:r>
          </a:p>
          <a:p>
            <a:pPr marL="609600" indent="-609600" eaLnBrk="1" hangingPunct="1">
              <a:buFontTx/>
              <a:buNone/>
            </a:pPr>
            <a:r>
              <a:rPr lang="en-US" sz="2400" dirty="0">
                <a:solidFill>
                  <a:srgbClr val="6600FF"/>
                </a:solidFill>
              </a:rPr>
              <a:t>4. </a:t>
            </a:r>
            <a:r>
              <a:rPr lang="en-US" sz="2400" i="1" dirty="0">
                <a:solidFill>
                  <a:srgbClr val="6600FF"/>
                </a:solidFill>
              </a:rPr>
              <a:t>What additional action</a:t>
            </a:r>
            <a:r>
              <a:rPr lang="en-US" sz="2400" dirty="0">
                <a:solidFill>
                  <a:srgbClr val="6600FF"/>
                </a:solidFill>
              </a:rPr>
              <a:t> is contemplated—and by whom (branches), and at what level (federalism)?</a:t>
            </a:r>
          </a:p>
        </p:txBody>
      </p:sp>
    </p:spTree>
    <p:extLst>
      <p:ext uri="{BB962C8B-B14F-4D97-AF65-F5344CB8AC3E}">
        <p14:creationId xmlns:p14="http://schemas.microsoft.com/office/powerpoint/2010/main" val="36800065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792162"/>
          </a:xfrm>
        </p:spPr>
        <p:txBody>
          <a:bodyPr>
            <a:normAutofit/>
          </a:bodyPr>
          <a:lstStyle/>
          <a:p>
            <a:pPr eaLnBrk="1" hangingPunct="1"/>
            <a:r>
              <a:rPr lang="en-US" sz="2800" dirty="0">
                <a:latin typeface="+mn-lt"/>
              </a:rPr>
              <a:t>Example: Article II, section 2, </a:t>
            </a:r>
            <a:r>
              <a:rPr lang="en-US" sz="2800" dirty="0" err="1">
                <a:latin typeface="+mn-lt"/>
              </a:rPr>
              <a:t>para</a:t>
            </a:r>
            <a:r>
              <a:rPr lang="en-US" sz="2800" dirty="0">
                <a:latin typeface="+mn-lt"/>
              </a:rPr>
              <a:t>. 1-2</a:t>
            </a:r>
          </a:p>
        </p:txBody>
      </p:sp>
      <p:sp>
        <p:nvSpPr>
          <p:cNvPr id="18435" name="Rectangle 3"/>
          <p:cNvSpPr>
            <a:spLocks noGrp="1" noChangeArrowheads="1"/>
          </p:cNvSpPr>
          <p:nvPr>
            <p:ph type="body" idx="1"/>
          </p:nvPr>
        </p:nvSpPr>
        <p:spPr>
          <a:xfrm>
            <a:off x="457200" y="1466152"/>
            <a:ext cx="8229600" cy="5087047"/>
          </a:xfrm>
        </p:spPr>
        <p:txBody>
          <a:bodyPr>
            <a:normAutofit/>
          </a:bodyPr>
          <a:lstStyle/>
          <a:p>
            <a:pPr eaLnBrk="1" hangingPunct="1">
              <a:lnSpc>
                <a:spcPct val="90000"/>
              </a:lnSpc>
              <a:buFontTx/>
              <a:buNone/>
            </a:pPr>
            <a:r>
              <a:rPr lang="en-US" sz="2400" dirty="0"/>
              <a:t>The President shall be Commander in Chief of the Army and Navy of the United States, and of the Militia of the several States, when called into the actual Service of the United States; he may require the Opinion, in writing, of the principal Officer in each of the executive Departments, upon any subject relating to the Duties of their respective Offices, and he shall have Power to grant Reprieves and Pardons for Offenses against the United States, except in Cases of Impeachment.</a:t>
            </a:r>
          </a:p>
          <a:p>
            <a:pPr eaLnBrk="1" hangingPunct="1">
              <a:lnSpc>
                <a:spcPct val="90000"/>
              </a:lnSpc>
              <a:buFontTx/>
              <a:buNone/>
            </a:pPr>
            <a:r>
              <a:rPr lang="en-US" sz="2400" dirty="0"/>
              <a:t>He shall have Power, by and with the Advice and Consent of the Senate, to make Treaties, provided two thirds of the Senators present concur …</a:t>
            </a:r>
          </a:p>
          <a:p>
            <a:pPr eaLnBrk="1" hangingPunct="1">
              <a:lnSpc>
                <a:spcPct val="90000"/>
              </a:lnSpc>
              <a:buFontTx/>
              <a:buNone/>
            </a:pPr>
            <a:endParaRPr lang="en-US" sz="2400" dirty="0"/>
          </a:p>
          <a:p>
            <a:pPr eaLnBrk="1" hangingPunct="1">
              <a:lnSpc>
                <a:spcPct val="90000"/>
              </a:lnSpc>
              <a:buFontTx/>
              <a:buNone/>
            </a:pPr>
            <a:r>
              <a:rPr lang="en-US" sz="2400" b="1" dirty="0" smtClean="0"/>
              <a:t>Q1</a:t>
            </a:r>
            <a:r>
              <a:rPr lang="en-US" sz="2400" b="1" dirty="0"/>
              <a:t>: </a:t>
            </a:r>
            <a:r>
              <a:rPr lang="en-US" sz="2400" b="1" i="1" dirty="0"/>
              <a:t>What</a:t>
            </a:r>
            <a:r>
              <a:rPr lang="en-US" sz="2400" b="1" dirty="0"/>
              <a:t> is this saying? (I.e., </a:t>
            </a:r>
            <a:r>
              <a:rPr lang="ja-JP" altLang="en-US" sz="2400" b="1" dirty="0"/>
              <a:t>“</a:t>
            </a:r>
            <a:r>
              <a:rPr lang="en-US" sz="2400" b="1" dirty="0"/>
              <a:t>Huh?</a:t>
            </a:r>
            <a:r>
              <a:rPr lang="ja-JP" altLang="en-US" sz="2400" b="1" dirty="0"/>
              <a:t>”</a:t>
            </a:r>
            <a:r>
              <a:rPr lang="en-US" sz="2400" b="1" dirty="0"/>
              <a:t>)</a:t>
            </a:r>
          </a:p>
          <a:p>
            <a:pPr eaLnBrk="1" hangingPunct="1">
              <a:lnSpc>
                <a:spcPct val="90000"/>
              </a:lnSpc>
              <a:buFontTx/>
              <a:buNone/>
            </a:pPr>
            <a:endParaRPr lang="en-US" sz="2400" dirty="0"/>
          </a:p>
        </p:txBody>
      </p:sp>
    </p:spTree>
    <p:extLst>
      <p:ext uri="{BB962C8B-B14F-4D97-AF65-F5344CB8AC3E}">
        <p14:creationId xmlns:p14="http://schemas.microsoft.com/office/powerpoint/2010/main" val="2549872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05431" y="354864"/>
            <a:ext cx="8721466" cy="709731"/>
          </a:xfrm>
        </p:spPr>
        <p:txBody>
          <a:bodyPr>
            <a:noAutofit/>
          </a:bodyPr>
          <a:lstStyle/>
          <a:p>
            <a:pPr eaLnBrk="1" hangingPunct="1"/>
            <a:r>
              <a:rPr lang="en-US" sz="2400" dirty="0" smtClean="0">
                <a:solidFill>
                  <a:schemeClr val="folHlink"/>
                </a:solidFill>
                <a:latin typeface="+mn-lt"/>
              </a:rPr>
              <a:t>Q2</a:t>
            </a:r>
            <a:r>
              <a:rPr lang="en-US" sz="2400" dirty="0">
                <a:solidFill>
                  <a:schemeClr val="folHlink"/>
                </a:solidFill>
                <a:latin typeface="+mn-lt"/>
              </a:rPr>
              <a:t>. </a:t>
            </a:r>
            <a:r>
              <a:rPr lang="en-US" sz="2400" i="1" dirty="0">
                <a:solidFill>
                  <a:schemeClr val="folHlink"/>
                </a:solidFill>
                <a:latin typeface="+mn-lt"/>
              </a:rPr>
              <a:t>Why</a:t>
            </a:r>
            <a:r>
              <a:rPr lang="en-US" sz="2400" dirty="0">
                <a:solidFill>
                  <a:schemeClr val="folHlink"/>
                </a:solidFill>
                <a:latin typeface="+mn-lt"/>
              </a:rPr>
              <a:t> is this provision in the Constitution? </a:t>
            </a:r>
            <a:br>
              <a:rPr lang="en-US" sz="2400" dirty="0">
                <a:solidFill>
                  <a:schemeClr val="folHlink"/>
                </a:solidFill>
                <a:latin typeface="+mn-lt"/>
              </a:rPr>
            </a:br>
            <a:r>
              <a:rPr lang="en-US" sz="2000" dirty="0">
                <a:solidFill>
                  <a:schemeClr val="folHlink"/>
                </a:solidFill>
                <a:latin typeface="+mn-lt"/>
              </a:rPr>
              <a:t>(In other words, what other options </a:t>
            </a:r>
            <a:r>
              <a:rPr lang="en-US" sz="2000" dirty="0" smtClean="0">
                <a:solidFill>
                  <a:schemeClr val="folHlink"/>
                </a:solidFill>
                <a:latin typeface="+mn-lt"/>
              </a:rPr>
              <a:t>did </a:t>
            </a:r>
            <a:r>
              <a:rPr lang="en-US" sz="2000" dirty="0">
                <a:solidFill>
                  <a:schemeClr val="folHlink"/>
                </a:solidFill>
                <a:latin typeface="+mn-lt"/>
              </a:rPr>
              <a:t>they consider at the time?)</a:t>
            </a:r>
          </a:p>
        </p:txBody>
      </p:sp>
      <p:sp>
        <p:nvSpPr>
          <p:cNvPr id="19459" name="Rectangle 3"/>
          <p:cNvSpPr>
            <a:spLocks noGrp="1" noChangeArrowheads="1"/>
          </p:cNvSpPr>
          <p:nvPr>
            <p:ph type="body" idx="1"/>
          </p:nvPr>
        </p:nvSpPr>
        <p:spPr>
          <a:xfrm>
            <a:off x="457200" y="1615570"/>
            <a:ext cx="8229600" cy="4937630"/>
          </a:xfrm>
        </p:spPr>
        <p:txBody>
          <a:bodyPr/>
          <a:lstStyle/>
          <a:p>
            <a:pPr eaLnBrk="1" hangingPunct="1">
              <a:buFontTx/>
              <a:buNone/>
            </a:pPr>
            <a:r>
              <a:rPr lang="en-US" sz="2400" dirty="0"/>
              <a:t>The President shall be </a:t>
            </a:r>
            <a:r>
              <a:rPr lang="en-US" sz="2400" dirty="0">
                <a:solidFill>
                  <a:schemeClr val="folHlink"/>
                </a:solidFill>
              </a:rPr>
              <a:t>Commander in Chief of the Army and Navy of the </a:t>
            </a:r>
            <a:r>
              <a:rPr lang="en-US" sz="2200" dirty="0">
                <a:solidFill>
                  <a:schemeClr val="folHlink"/>
                </a:solidFill>
              </a:rPr>
              <a:t>United</a:t>
            </a:r>
            <a:r>
              <a:rPr lang="en-US" sz="2400" dirty="0">
                <a:solidFill>
                  <a:schemeClr val="folHlink"/>
                </a:solidFill>
              </a:rPr>
              <a:t> States</a:t>
            </a:r>
            <a:r>
              <a:rPr lang="en-US" sz="2400" dirty="0"/>
              <a:t>, and of the </a:t>
            </a:r>
            <a:r>
              <a:rPr lang="en-US" sz="2400" dirty="0">
                <a:solidFill>
                  <a:schemeClr val="folHlink"/>
                </a:solidFill>
              </a:rPr>
              <a:t>Militia of the several States, when called into the actual Service of the United States</a:t>
            </a:r>
            <a:r>
              <a:rPr lang="en-US" sz="2400" dirty="0"/>
              <a:t>; he may require the Opinion, in writing, of the principal Officer in each of the </a:t>
            </a:r>
            <a:r>
              <a:rPr lang="en-US" sz="2400" dirty="0">
                <a:solidFill>
                  <a:schemeClr val="folHlink"/>
                </a:solidFill>
              </a:rPr>
              <a:t>executive Departments</a:t>
            </a:r>
            <a:r>
              <a:rPr lang="en-US" sz="2400" dirty="0"/>
              <a:t>, upon any subject relating to the Duties of their respective Offices, and he shall have Power to grant Reprieves and Pardons for Offenses against the United States, except in Cases of Impeachment.</a:t>
            </a:r>
          </a:p>
          <a:p>
            <a:pPr eaLnBrk="1" hangingPunct="1">
              <a:buFontTx/>
              <a:buNone/>
            </a:pPr>
            <a:r>
              <a:rPr lang="en-US" sz="2400" dirty="0"/>
              <a:t>He shall have Power, by and with the Advice and Consent of the Senate, </a:t>
            </a:r>
            <a:r>
              <a:rPr lang="en-US" sz="2400" dirty="0">
                <a:solidFill>
                  <a:schemeClr val="folHlink"/>
                </a:solidFill>
              </a:rPr>
              <a:t>to make Treaties, provided two thirds of the Senators present concur</a:t>
            </a:r>
            <a:r>
              <a:rPr lang="en-US" sz="2400" dirty="0"/>
              <a:t> …</a:t>
            </a:r>
          </a:p>
        </p:txBody>
      </p:sp>
    </p:spTree>
    <p:extLst>
      <p:ext uri="{BB962C8B-B14F-4D97-AF65-F5344CB8AC3E}">
        <p14:creationId xmlns:p14="http://schemas.microsoft.com/office/powerpoint/2010/main" val="10378421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613</TotalTime>
  <Words>4491</Words>
  <Application>Microsoft Office PowerPoint</Application>
  <PresentationFormat>On-screen Show (4:3)</PresentationFormat>
  <Paragraphs>338</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Civic</vt:lpstr>
      <vt:lpstr>Defining Judicial and Executive Powers: from the Constitution to Today</vt:lpstr>
      <vt:lpstr>Starting with the Constitution</vt:lpstr>
      <vt:lpstr>Starting with the Constitution</vt:lpstr>
      <vt:lpstr>4 Questions  about any provision in the Constutution</vt:lpstr>
      <vt:lpstr>4 Questions  about any provision in the Constutution</vt:lpstr>
      <vt:lpstr>4 Questions  about any provision in the Constutution</vt:lpstr>
      <vt:lpstr>4 Questions  about any provision in the Constutution</vt:lpstr>
      <vt:lpstr>Example: Article II, section 2, para. 1-2</vt:lpstr>
      <vt:lpstr>Q2. Why is this provision in the Constitution?  (In other words, what other options did they consider at the time?)</vt:lpstr>
      <vt:lpstr>Q3. How is it connected to other parts of the Constitution?  (In other words, look for linkages elsewhere in the document.) </vt:lpstr>
      <vt:lpstr>Q4. What additional action is contemplated—and by whom (branches), and at what level (federalism)? </vt:lpstr>
      <vt:lpstr>Article III: the judicial branch</vt:lpstr>
      <vt:lpstr>Article III: the judicial branch</vt:lpstr>
      <vt:lpstr>Article III: the judicial branch</vt:lpstr>
      <vt:lpstr>Article III: the judicial branch</vt:lpstr>
      <vt:lpstr>Article III: the judicial branch</vt:lpstr>
      <vt:lpstr>Article III: the judicial branch</vt:lpstr>
      <vt:lpstr>Creating the federal judiciary, 1789-1803</vt:lpstr>
      <vt:lpstr>Creating the federal judiciary, 1789-1803</vt:lpstr>
      <vt:lpstr>Creating the federal judiciary, 1789-1803</vt:lpstr>
      <vt:lpstr>Creating the federal judiciary, 1789-1803</vt:lpstr>
      <vt:lpstr>Creating the federal judiciary, 1789-1803</vt:lpstr>
      <vt:lpstr>Creating the federal judiciary, 1789-1803</vt:lpstr>
      <vt:lpstr>Creating the federal judiciary, 1789-1803</vt:lpstr>
      <vt:lpstr>Marbury v. Madison (1803) and judicial review</vt:lpstr>
      <vt:lpstr>Marbury v. Madison (1803) and judicial review</vt:lpstr>
      <vt:lpstr>Marbury v. Madison (1803) and judicial review</vt:lpstr>
      <vt:lpstr>Marbury v. Madison (1803) and judicial review</vt:lpstr>
      <vt:lpstr>Marbury v. Madison (1803) and judicial review</vt:lpstr>
      <vt:lpstr>Marbury v. Madison (1803) and judicial review</vt:lpstr>
      <vt:lpstr>Marbury v. Madison (1803) and judicial review</vt:lpstr>
      <vt:lpstr>Marbury v. Madison (1803) and judicial review</vt:lpstr>
      <vt:lpstr>Marbury v. Madison (1803) and judicial review</vt:lpstr>
      <vt:lpstr>Marbury v. Madison (1803) and judicial review</vt:lpstr>
      <vt:lpstr>Marbury v. Madison (1803) and judicial review</vt:lpstr>
      <vt:lpstr>Marbury v. Madison (1803) and judicial review</vt:lpstr>
      <vt:lpstr>Marbury v. Madison (1803) and judicial review</vt:lpstr>
      <vt:lpstr>Marbury v. Madison (1803) and judicial review</vt:lpstr>
      <vt:lpstr>Marbury v. Madison (1803) and judicial review</vt:lpstr>
      <vt:lpstr>Marbury v. Madison (1803) and judicial review</vt:lpstr>
      <vt:lpstr>Marbury v. Madison (1803) and judicial review</vt:lpstr>
      <vt:lpstr>Marbury v. Madison (1803) and judicial review</vt:lpstr>
      <vt:lpstr>Marbury v. Madison (1803) and judicial review</vt:lpstr>
      <vt:lpstr>Marbury v. Madison (1803) and judicial review</vt:lpstr>
      <vt:lpstr>Marbury v. Madison (1803) and judicial review</vt:lpstr>
      <vt:lpstr>Questions?</vt:lpstr>
      <vt:lpstr>Uses and Definitions of Presidential Power, 1789-1860</vt:lpstr>
      <vt:lpstr>Uses and Definitions of Presidential Power, 1789-1860</vt:lpstr>
      <vt:lpstr>Uses and Definitions of Presidential Power, 1789-1860</vt:lpstr>
      <vt:lpstr>Uses and Definitions of Presidential Power, 1789-1860</vt:lpstr>
      <vt:lpstr>Uses and Definitions of Presidential Power, 1789-1860</vt:lpstr>
      <vt:lpstr>Lincoln and the Civil War (more in December)</vt:lpstr>
      <vt:lpstr>Lincoln and the Civil War (more in December)</vt:lpstr>
      <vt:lpstr>Lincoln and the Civil War (more in December)</vt:lpstr>
      <vt:lpstr>20th-Century Growth of Presidential Power: Why?</vt:lpstr>
      <vt:lpstr>20th-Century Growth of Presidential Power: Why?</vt:lpstr>
      <vt:lpstr>20th-Century Growth of Presidential Power: Why?</vt:lpstr>
      <vt:lpstr>20th-Century Growth of Presidential Power: Why?</vt:lpstr>
      <vt:lpstr>20th-Century Growth of Presidential Power: Why?</vt:lpstr>
      <vt:lpstr>20th-Century Growth of Presidential Power: Why?</vt:lpstr>
      <vt:lpstr>20th-Century Growth of Presidential Power: Why?</vt:lpstr>
      <vt:lpstr>20th-Century Growth of Presidential Power: Why?</vt:lpstr>
      <vt:lpstr>20th-Century Growth of Presidential Power: Why?</vt:lpstr>
      <vt:lpstr>Questions? Discussion?</vt:lpstr>
    </vt:vector>
  </TitlesOfParts>
  <Company>University of Nevada Reno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Casper</dc:creator>
  <cp:lastModifiedBy>Administrator</cp:lastModifiedBy>
  <cp:revision>20</cp:revision>
  <dcterms:created xsi:type="dcterms:W3CDTF">2011-11-01T15:38:19Z</dcterms:created>
  <dcterms:modified xsi:type="dcterms:W3CDTF">2011-11-02T16:22:39Z</dcterms:modified>
</cp:coreProperties>
</file>