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7"/>
  </p:handoutMasterIdLst>
  <p:sldIdLst>
    <p:sldId id="256" r:id="rId2"/>
    <p:sldId id="347" r:id="rId3"/>
    <p:sldId id="348" r:id="rId4"/>
    <p:sldId id="349" r:id="rId5"/>
    <p:sldId id="350" r:id="rId6"/>
    <p:sldId id="351" r:id="rId7"/>
    <p:sldId id="352" r:id="rId8"/>
    <p:sldId id="353" r:id="rId9"/>
    <p:sldId id="354" r:id="rId10"/>
    <p:sldId id="357" r:id="rId11"/>
    <p:sldId id="358" r:id="rId12"/>
    <p:sldId id="355" r:id="rId13"/>
    <p:sldId id="359" r:id="rId14"/>
    <p:sldId id="360" r:id="rId15"/>
    <p:sldId id="287" r:id="rId16"/>
    <p:sldId id="361" r:id="rId17"/>
    <p:sldId id="362" r:id="rId18"/>
    <p:sldId id="368" r:id="rId19"/>
    <p:sldId id="364" r:id="rId20"/>
    <p:sldId id="365" r:id="rId21"/>
    <p:sldId id="288" r:id="rId22"/>
    <p:sldId id="366" r:id="rId23"/>
    <p:sldId id="369" r:id="rId24"/>
    <p:sldId id="370" r:id="rId25"/>
    <p:sldId id="371" r:id="rId26"/>
    <p:sldId id="375" r:id="rId27"/>
    <p:sldId id="376" r:id="rId28"/>
    <p:sldId id="377" r:id="rId29"/>
    <p:sldId id="367" r:id="rId30"/>
    <p:sldId id="372" r:id="rId31"/>
    <p:sldId id="373" r:id="rId32"/>
    <p:sldId id="374" r:id="rId33"/>
    <p:sldId id="378" r:id="rId34"/>
    <p:sldId id="380" r:id="rId35"/>
    <p:sldId id="37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6" d="100"/>
          <a:sy n="56" d="100"/>
        </p:scale>
        <p:origin x="-39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42ADBF-9F84-C64D-9F82-33238CDED0A6}" type="datetimeFigureOut">
              <a:rPr lang="en-US" smtClean="0"/>
              <a:pPr/>
              <a:t>2/16/2012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985EBE-8B08-C34E-BEA5-F843EF73606B}" type="slidenum">
              <a:rPr lang="en-US" smtClean="0"/>
              <a:pPr/>
              <a:t>‹#›</a:t>
            </a:fld>
            <a:endParaRPr lang="en-US"/>
          </a:p>
        </p:txBody>
      </p:sp>
    </p:spTree>
    <p:extLst>
      <p:ext uri="{BB962C8B-B14F-4D97-AF65-F5344CB8AC3E}">
        <p14:creationId xmlns:p14="http://schemas.microsoft.com/office/powerpoint/2010/main" val="22398006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2/16/2012</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2/16/2012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2/16/2012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2/16/2012</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solidFill>
                  <a:schemeClr val="tx1"/>
                </a:solidFill>
              </a:rPr>
              <a:t>Northern </a:t>
            </a:r>
            <a:r>
              <a:rPr lang="en-US" dirty="0" err="1" smtClean="0">
                <a:solidFill>
                  <a:schemeClr val="tx1"/>
                </a:solidFill>
              </a:rPr>
              <a:t>nevada</a:t>
            </a:r>
            <a:r>
              <a:rPr lang="en-US" dirty="0" smtClean="0">
                <a:solidFill>
                  <a:schemeClr val="tx1"/>
                </a:solidFill>
              </a:rPr>
              <a:t> teaching </a:t>
            </a:r>
            <a:r>
              <a:rPr lang="en-US" dirty="0" err="1" smtClean="0">
                <a:solidFill>
                  <a:schemeClr val="tx1"/>
                </a:solidFill>
              </a:rPr>
              <a:t>american</a:t>
            </a:r>
            <a:r>
              <a:rPr lang="en-US" dirty="0" smtClean="0">
                <a:solidFill>
                  <a:schemeClr val="tx1"/>
                </a:solidFill>
              </a:rPr>
              <a:t> history project</a:t>
            </a:r>
          </a:p>
          <a:p>
            <a:endParaRPr lang="en-US" dirty="0">
              <a:solidFill>
                <a:schemeClr val="tx1"/>
              </a:solidFill>
            </a:endParaRPr>
          </a:p>
          <a:p>
            <a:r>
              <a:rPr lang="en-US" dirty="0" smtClean="0">
                <a:solidFill>
                  <a:schemeClr val="tx1"/>
                </a:solidFill>
              </a:rPr>
              <a:t>February 2012</a:t>
            </a:r>
            <a:endParaRPr lang="en-US" dirty="0">
              <a:solidFill>
                <a:schemeClr val="tx1"/>
              </a:solidFill>
            </a:endParaRPr>
          </a:p>
        </p:txBody>
      </p:sp>
      <p:sp>
        <p:nvSpPr>
          <p:cNvPr id="3" name="Title 2"/>
          <p:cNvSpPr>
            <a:spLocks noGrp="1"/>
          </p:cNvSpPr>
          <p:nvPr>
            <p:ph type="ctrTitle"/>
          </p:nvPr>
        </p:nvSpPr>
        <p:spPr/>
        <p:txBody>
          <a:bodyPr>
            <a:normAutofit/>
          </a:bodyPr>
          <a:lstStyle/>
          <a:p>
            <a:r>
              <a:rPr lang="en-US" sz="3200" dirty="0" smtClean="0"/>
              <a:t>The First Amendment:</a:t>
            </a:r>
            <a:br>
              <a:rPr lang="en-US" sz="3200" dirty="0" smtClean="0"/>
            </a:br>
            <a:r>
              <a:rPr lang="en-US" sz="3200" dirty="0" smtClean="0"/>
              <a:t>freedom of speech and press</a:t>
            </a:r>
            <a:endParaRPr lang="en-US" sz="3200" dirty="0"/>
          </a:p>
        </p:txBody>
      </p:sp>
    </p:spTree>
    <p:extLst>
      <p:ext uri="{BB962C8B-B14F-4D97-AF65-F5344CB8AC3E}">
        <p14:creationId xmlns:p14="http://schemas.microsoft.com/office/powerpoint/2010/main" val="3080558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the First Amendment</a:t>
            </a:r>
            <a:endParaRPr lang="en-US" dirty="0"/>
          </a:p>
        </p:txBody>
      </p:sp>
      <p:sp>
        <p:nvSpPr>
          <p:cNvPr id="3" name="Content Placeholder 2"/>
          <p:cNvSpPr>
            <a:spLocks noGrp="1"/>
          </p:cNvSpPr>
          <p:nvPr>
            <p:ph sz="quarter" idx="1"/>
          </p:nvPr>
        </p:nvSpPr>
        <p:spPr/>
        <p:txBody>
          <a:bodyPr/>
          <a:lstStyle/>
          <a:p>
            <a:r>
              <a:rPr lang="en-US" dirty="0" smtClean="0"/>
              <a:t>Handout: new state constitutions, 1776-1784</a:t>
            </a:r>
          </a:p>
          <a:p>
            <a:pPr lvl="1"/>
            <a:r>
              <a:rPr lang="en-US" dirty="0" smtClean="0"/>
              <a:t>Which part of the First Amendment gets the most attention? (Why?)</a:t>
            </a:r>
          </a:p>
          <a:p>
            <a:pPr lvl="1"/>
            <a:r>
              <a:rPr lang="en-US" dirty="0" smtClean="0"/>
              <a:t>Which gets the least? (Where is freedom of speech?)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the First Amendment</a:t>
            </a:r>
            <a:endParaRPr lang="en-US" dirty="0"/>
          </a:p>
        </p:txBody>
      </p:sp>
      <p:sp>
        <p:nvSpPr>
          <p:cNvPr id="3" name="Content Placeholder 2"/>
          <p:cNvSpPr>
            <a:spLocks noGrp="1"/>
          </p:cNvSpPr>
          <p:nvPr>
            <p:ph sz="quarter" idx="1"/>
          </p:nvPr>
        </p:nvSpPr>
        <p:spPr/>
        <p:txBody>
          <a:bodyPr>
            <a:normAutofit/>
          </a:bodyPr>
          <a:lstStyle/>
          <a:p>
            <a:pPr marL="0" indent="0">
              <a:buNone/>
            </a:pPr>
            <a:r>
              <a:rPr lang="en-US" sz="1800" dirty="0" smtClean="0"/>
              <a:t>Historian Leonard W. Levy, </a:t>
            </a:r>
            <a:r>
              <a:rPr lang="en-US" sz="1800" i="1" dirty="0" smtClean="0"/>
              <a:t>Emergence of a Free Press</a:t>
            </a:r>
            <a:r>
              <a:rPr lang="en-US" sz="1800" dirty="0" smtClean="0"/>
              <a:t>:</a:t>
            </a:r>
          </a:p>
          <a:p>
            <a:pPr marL="0" indent="0">
              <a:buNone/>
            </a:pPr>
            <a:endParaRPr lang="en-US" sz="1800" dirty="0" smtClean="0"/>
          </a:p>
          <a:p>
            <a:pPr marL="0" indent="0">
              <a:buNone/>
            </a:pPr>
            <a:r>
              <a:rPr lang="en-US" sz="1800" dirty="0" smtClean="0"/>
              <a:t>The phrase “freedom of speech” originated in Anglo-American history during the struggle of Parliament to achieve the privilege of free debate, and in that sense it has a history separate from the history of free speech as a civil liberty. Until the last quarter of the eighteenth century, freedom of speech referred not to a civil right but primarily to a parliamentary right: the legislator’s immunity from punishment for anything said by him in his official capacity during a legislative session. The citizen’s personal right of freedom of speech evolved as an offshoot of freedom of the press and of freedom of religion—the freedom to speak openly on religious matters. </a:t>
            </a:r>
          </a:p>
          <a:p>
            <a:pPr marL="0" indent="0">
              <a:buNone/>
            </a:pPr>
            <a:endParaRPr lang="en-US" sz="1800" dirty="0" smtClean="0"/>
          </a:p>
          <a:p>
            <a:pPr marL="0" indent="0">
              <a:buNone/>
            </a:pPr>
            <a:r>
              <a:rPr lang="en-US" sz="1800" dirty="0" smtClean="0"/>
              <a:t>… of the original thirteen states only Pennsylvania acted to protect free speech. The First Amendment’s guarantee that freedom of speech shall not be abridged was therefore almost without precedent.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the First Amendment</a:t>
            </a:r>
            <a:endParaRPr lang="en-US" dirty="0"/>
          </a:p>
        </p:txBody>
      </p:sp>
      <p:sp>
        <p:nvSpPr>
          <p:cNvPr id="3" name="Content Placeholder 2"/>
          <p:cNvSpPr>
            <a:spLocks noGrp="1"/>
          </p:cNvSpPr>
          <p:nvPr>
            <p:ph sz="quarter" idx="1"/>
          </p:nvPr>
        </p:nvSpPr>
        <p:spPr/>
        <p:txBody>
          <a:bodyPr/>
          <a:lstStyle/>
          <a:p>
            <a:r>
              <a:rPr lang="en-US" dirty="0" smtClean="0"/>
              <a:t>Handout: new state constitutions, 1776-1784</a:t>
            </a:r>
          </a:p>
          <a:p>
            <a:pPr lvl="1"/>
            <a:r>
              <a:rPr lang="en-US" dirty="0" smtClean="0"/>
              <a:t>Which part of the First Amendment gets the most attention? (Why?)</a:t>
            </a:r>
          </a:p>
          <a:p>
            <a:pPr lvl="1"/>
            <a:r>
              <a:rPr lang="en-US" dirty="0" smtClean="0"/>
              <a:t>Which gets the least? (Where is freedom of speech?)</a:t>
            </a:r>
          </a:p>
          <a:p>
            <a:r>
              <a:rPr lang="en-US" dirty="0" smtClean="0"/>
              <a:t>English common law on “freedom of the press”</a:t>
            </a:r>
          </a:p>
          <a:p>
            <a:pPr lvl="1"/>
            <a:r>
              <a:rPr lang="en-US" dirty="0" smtClean="0"/>
              <a:t>Freedom from “prior restraint”</a:t>
            </a:r>
          </a:p>
          <a:p>
            <a:pPr lvl="1"/>
            <a:r>
              <a:rPr lang="en-US" dirty="0" smtClean="0"/>
              <a:t>But NOT freedom from prosecution for what one publishes, under the law of “seditious libel” (actually 4 classes of libel—blasphemous, obscene, private, and seditious)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the First Amendment</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smtClean="0"/>
              <a:t>Blackstone on freedom of the press:</a:t>
            </a:r>
          </a:p>
          <a:p>
            <a:pPr marL="0" indent="0">
              <a:buNone/>
            </a:pPr>
            <a:endParaRPr lang="en-US" sz="2000" dirty="0" smtClean="0"/>
          </a:p>
          <a:p>
            <a:pPr marL="0" indent="0">
              <a:buNone/>
            </a:pPr>
            <a:r>
              <a:rPr lang="en-US" sz="2000" dirty="0" smtClean="0"/>
              <a:t>The </a:t>
            </a:r>
            <a:r>
              <a:rPr lang="en-US" sz="2000" i="1" dirty="0" smtClean="0"/>
              <a:t>liberty of the press</a:t>
            </a:r>
            <a:r>
              <a:rPr lang="en-US" sz="2000" dirty="0" smtClean="0"/>
              <a:t> is indeed essential to the nature of a free state; but this consists in laying no </a:t>
            </a:r>
            <a:r>
              <a:rPr lang="en-US" sz="2000" i="1" dirty="0" smtClean="0"/>
              <a:t>previous</a:t>
            </a:r>
            <a:r>
              <a:rPr lang="en-US" sz="2000" dirty="0" smtClean="0"/>
              <a:t> restraints upon publications, and not in freedom from censure for criminal matter when published. Every freeman has an undoubted right to lay what sentiments he pleases before the public: to forbid this is to destroy the freedom of the press: but if he publishes what is improper, mischievous, or illegal, he must take the consequences of his own temerity. … Thus the will of individuals is still left free; the abuse only of that free-will is the object of legal punishment.</a:t>
            </a:r>
          </a:p>
          <a:p>
            <a:pPr marL="0" indent="0">
              <a:buNone/>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the First Amendment</a:t>
            </a:r>
            <a:endParaRPr lang="en-US" dirty="0"/>
          </a:p>
        </p:txBody>
      </p:sp>
      <p:sp>
        <p:nvSpPr>
          <p:cNvPr id="3" name="Content Placeholder 2"/>
          <p:cNvSpPr>
            <a:spLocks noGrp="1"/>
          </p:cNvSpPr>
          <p:nvPr>
            <p:ph sz="quarter" idx="1"/>
          </p:nvPr>
        </p:nvSpPr>
        <p:spPr>
          <a:xfrm>
            <a:off x="301752" y="1527047"/>
            <a:ext cx="8503920" cy="4748543"/>
          </a:xfrm>
        </p:spPr>
        <p:txBody>
          <a:bodyPr>
            <a:normAutofit/>
          </a:bodyPr>
          <a:lstStyle/>
          <a:p>
            <a:pPr marL="0" indent="0">
              <a:buNone/>
            </a:pPr>
            <a:r>
              <a:rPr lang="en-US" sz="2000" dirty="0" smtClean="0"/>
              <a:t>Blackstone on freedom of the press:</a:t>
            </a:r>
          </a:p>
          <a:p>
            <a:pPr marL="0" indent="0">
              <a:buNone/>
            </a:pPr>
            <a:endParaRPr lang="en-US" sz="2000" dirty="0" smtClean="0"/>
          </a:p>
          <a:p>
            <a:pPr marL="0" indent="0">
              <a:buNone/>
            </a:pPr>
            <a:r>
              <a:rPr lang="en-US" sz="2000" dirty="0" smtClean="0"/>
              <a:t>The </a:t>
            </a:r>
            <a:r>
              <a:rPr lang="en-US" sz="2000" i="1" dirty="0" smtClean="0"/>
              <a:t>liberty of the press</a:t>
            </a:r>
            <a:r>
              <a:rPr lang="en-US" sz="2000" dirty="0" smtClean="0"/>
              <a:t> is indeed essential to the nature of a free state; but this consists in laying no </a:t>
            </a:r>
            <a:r>
              <a:rPr lang="en-US" sz="2000" i="1" dirty="0" smtClean="0"/>
              <a:t>previous</a:t>
            </a:r>
            <a:r>
              <a:rPr lang="en-US" sz="2000" dirty="0" smtClean="0"/>
              <a:t> restraints upon publications, and not in freedom from censure for criminal matter when published. Every freeman has an undoubted right to lay what sentiments he pleases before the public: to forbid this is to destroy the freedom of the press: but if he publishes what is improper, mischievous, or illegal, he must take the consequences of his own temerity. … Thus the will of individuals is still left free; the abuse only of that free-will is the object of legal punishment.</a:t>
            </a:r>
          </a:p>
          <a:p>
            <a:pPr marL="0" indent="0">
              <a:buNone/>
            </a:pPr>
            <a:endParaRPr lang="en-US" sz="2000" dirty="0" smtClean="0"/>
          </a:p>
          <a:p>
            <a:pPr marL="0" indent="0">
              <a:buNone/>
            </a:pPr>
            <a:r>
              <a:rPr lang="en-US" sz="2000" dirty="0" smtClean="0">
                <a:solidFill>
                  <a:srgbClr val="FF0000"/>
                </a:solidFill>
              </a:rPr>
              <a:t>NOTE: The First Amendment did NOT reflect its framers’ rejection of “seditious libel” doctrine. Nor did it immediately change people’s definitions of “freedom of the press.”</a:t>
            </a:r>
          </a:p>
          <a:p>
            <a:pPr marL="0" indent="0">
              <a:buNone/>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Sedition Act, 1798</a:t>
            </a:r>
            <a:endParaRPr lang="en-US" sz="2800" dirty="0"/>
          </a:p>
        </p:txBody>
      </p:sp>
      <p:sp>
        <p:nvSpPr>
          <p:cNvPr id="3" name="Content Placeholder 2"/>
          <p:cNvSpPr>
            <a:spLocks noGrp="1"/>
          </p:cNvSpPr>
          <p:nvPr>
            <p:ph sz="quarter" idx="1"/>
          </p:nvPr>
        </p:nvSpPr>
        <p:spPr/>
        <p:txBody>
          <a:bodyPr>
            <a:normAutofit/>
          </a:bodyPr>
          <a:lstStyle/>
          <a:p>
            <a:r>
              <a:rPr lang="en-US" sz="2000" dirty="0" smtClean="0"/>
              <a:t>In the 1790s in Britain and (to a lesser extent) America: seeds of a libertarian argument for freedom of the press</a:t>
            </a:r>
          </a:p>
          <a:p>
            <a:r>
              <a:rPr lang="en-US" sz="2000" dirty="0" smtClean="0"/>
              <a:t>Sedition Act: passed by Federalist Congress, signed by Federalist President Adams (</a:t>
            </a:r>
            <a:r>
              <a:rPr lang="en-US" sz="2000" i="1" dirty="0" smtClean="0"/>
              <a:t>Major Problems</a:t>
            </a:r>
            <a:r>
              <a:rPr lang="en-US" sz="2000" dirty="0" smtClean="0"/>
              <a:t> pp. 87-88)—but note that even this act incorporated some new ideas (requirement to show criminal intent; criminalization of “</a:t>
            </a:r>
            <a:r>
              <a:rPr lang="en-US" sz="2000" dirty="0" smtClean="0">
                <a:solidFill>
                  <a:srgbClr val="FF0000"/>
                </a:solidFill>
              </a:rPr>
              <a:t>false</a:t>
            </a:r>
            <a:r>
              <a:rPr lang="en-US" sz="2000" dirty="0" smtClean="0"/>
              <a:t>, scandalous and malicious writing or writings…”)</a:t>
            </a:r>
          </a:p>
          <a:p>
            <a:r>
              <a:rPr lang="en-US" sz="2000" dirty="0" smtClean="0"/>
              <a:t>Enforcement: 14 people arrested, 10 convicted</a:t>
            </a:r>
          </a:p>
          <a:p>
            <a:r>
              <a:rPr lang="en-US" sz="2000" dirty="0" smtClean="0"/>
              <a:t>Response to Sedition Act: Virginia and Kentucky Resolutions—issue was as much federalism as freedom of the press</a:t>
            </a:r>
            <a:endParaRPr lang="en-US" sz="2000" dirty="0"/>
          </a:p>
        </p:txBody>
      </p:sp>
    </p:spTree>
    <p:extLst>
      <p:ext uri="{BB962C8B-B14F-4D97-AF65-F5344CB8AC3E}">
        <p14:creationId xmlns:p14="http://schemas.microsoft.com/office/powerpoint/2010/main" val="3499039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19</a:t>
            </a:r>
            <a:r>
              <a:rPr lang="en-US" sz="2800" baseline="30000" dirty="0" smtClean="0"/>
              <a:t>th</a:t>
            </a:r>
            <a:r>
              <a:rPr lang="en-US" sz="2800" dirty="0" smtClean="0"/>
              <a:t>-century developments</a:t>
            </a:r>
            <a:endParaRPr lang="en-US" sz="2800" dirty="0"/>
          </a:p>
        </p:txBody>
      </p:sp>
      <p:sp>
        <p:nvSpPr>
          <p:cNvPr id="3" name="Content Placeholder 2"/>
          <p:cNvSpPr>
            <a:spLocks noGrp="1"/>
          </p:cNvSpPr>
          <p:nvPr>
            <p:ph sz="quarter" idx="1"/>
          </p:nvPr>
        </p:nvSpPr>
        <p:spPr/>
        <p:txBody>
          <a:bodyPr>
            <a:normAutofit/>
          </a:bodyPr>
          <a:lstStyle/>
          <a:p>
            <a:r>
              <a:rPr lang="en-US" sz="2000" dirty="0" smtClean="0"/>
              <a:t>Not a single Supreme Court case dealing with First Amendment “freedom of speech”</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19</a:t>
            </a:r>
            <a:r>
              <a:rPr lang="en-US" sz="2800" baseline="30000" dirty="0" smtClean="0"/>
              <a:t>th</a:t>
            </a:r>
            <a:r>
              <a:rPr lang="en-US" sz="2800" dirty="0" smtClean="0"/>
              <a:t>-century developments</a:t>
            </a:r>
            <a:endParaRPr lang="en-US" sz="2800" dirty="0"/>
          </a:p>
        </p:txBody>
      </p:sp>
      <p:sp>
        <p:nvSpPr>
          <p:cNvPr id="3" name="Content Placeholder 2"/>
          <p:cNvSpPr>
            <a:spLocks noGrp="1"/>
          </p:cNvSpPr>
          <p:nvPr>
            <p:ph sz="quarter" idx="1"/>
          </p:nvPr>
        </p:nvSpPr>
        <p:spPr/>
        <p:txBody>
          <a:bodyPr>
            <a:normAutofit/>
          </a:bodyPr>
          <a:lstStyle/>
          <a:p>
            <a:r>
              <a:rPr lang="en-US" sz="2000" dirty="0" smtClean="0"/>
              <a:t>Not a single Supreme Court case dealing with First Amendment “freedom of speech”</a:t>
            </a:r>
          </a:p>
          <a:p>
            <a:r>
              <a:rPr lang="en-US" sz="2000" dirty="0" smtClean="0"/>
              <a:t>Civil War: opposition press remains free to challenge Lincoln administration—though the military could suppress distribution of newspapers opposed to governmental authority (typically in occupied parts of the South; outcry and reversal when practiced in the North)</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19</a:t>
            </a:r>
            <a:r>
              <a:rPr lang="en-US" sz="2800" baseline="30000" dirty="0" smtClean="0"/>
              <a:t>th</a:t>
            </a:r>
            <a:r>
              <a:rPr lang="en-US" sz="2800" dirty="0" smtClean="0"/>
              <a:t>-century developments</a:t>
            </a:r>
            <a:endParaRPr lang="en-US" sz="2800" dirty="0"/>
          </a:p>
        </p:txBody>
      </p:sp>
      <p:sp>
        <p:nvSpPr>
          <p:cNvPr id="3" name="Content Placeholder 2"/>
          <p:cNvSpPr>
            <a:spLocks noGrp="1"/>
          </p:cNvSpPr>
          <p:nvPr>
            <p:ph sz="quarter" idx="1"/>
          </p:nvPr>
        </p:nvSpPr>
        <p:spPr>
          <a:xfrm>
            <a:off x="301752" y="1527047"/>
            <a:ext cx="8503920" cy="4913473"/>
          </a:xfrm>
        </p:spPr>
        <p:txBody>
          <a:bodyPr>
            <a:normAutofit/>
          </a:bodyPr>
          <a:lstStyle/>
          <a:p>
            <a:r>
              <a:rPr lang="en-US" sz="2000" dirty="0" smtClean="0"/>
              <a:t>Censorship (“Victorian morality”)</a:t>
            </a:r>
          </a:p>
          <a:p>
            <a:pPr lvl="1"/>
            <a:r>
              <a:rPr lang="en-US" sz="1600" dirty="0" smtClean="0"/>
              <a:t>Punishments for blasphemy (pre-Civil War) and for “disturbing the peace” by publicly blaspheming God or religion (post-CW)</a:t>
            </a:r>
          </a:p>
          <a:p>
            <a:pPr lvl="1"/>
            <a:r>
              <a:rPr lang="en-US" sz="1600" dirty="0" smtClean="0"/>
              <a:t>Anti-vice movement of the late 19</a:t>
            </a:r>
            <a:r>
              <a:rPr lang="en-US" sz="1600" baseline="30000" dirty="0" smtClean="0"/>
              <a:t>th</a:t>
            </a:r>
            <a:r>
              <a:rPr lang="en-US" sz="1600" dirty="0" smtClean="0"/>
              <a:t> century: 1873 federal “Comstock law” (Anthony Comstock) makes it illegal to import, transport, or mail pornography or “any article of indecent or immoral nature, or any article of medicine … for causing abortion”</a:t>
            </a:r>
          </a:p>
          <a:p>
            <a:pPr lvl="1"/>
            <a:r>
              <a:rPr lang="en-US" sz="1600" dirty="0" smtClean="0"/>
              <a:t>Numerous state “little Comstock laws” follow, criminalizing production and sale of such materials</a:t>
            </a:r>
          </a:p>
          <a:p>
            <a:pPr lvl="1"/>
            <a:r>
              <a:rPr lang="en-US" sz="1600" dirty="0" smtClean="0"/>
              <a:t>1914: Margaret Sanger indicted under the Comstock law for advertising birth control in her magazine (charges dropped; indicted in 1917 for opening birth-control clinic)</a:t>
            </a:r>
            <a:endParaRPr lang="en-US" sz="1600" dirty="0"/>
          </a:p>
        </p:txBody>
      </p:sp>
      <p:pic>
        <p:nvPicPr>
          <p:cNvPr id="4" name="Picture 3"/>
          <p:cNvPicPr>
            <a:picLocks noChangeAspect="1"/>
          </p:cNvPicPr>
          <p:nvPr/>
        </p:nvPicPr>
        <p:blipFill>
          <a:blip r:embed="rId2"/>
          <a:stretch>
            <a:fillRect/>
          </a:stretch>
        </p:blipFill>
        <p:spPr>
          <a:xfrm>
            <a:off x="3600602" y="4399312"/>
            <a:ext cx="2235200" cy="22352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19</a:t>
            </a:r>
            <a:r>
              <a:rPr lang="en-US" sz="2800" baseline="30000" dirty="0" smtClean="0"/>
              <a:t>th</a:t>
            </a:r>
            <a:r>
              <a:rPr lang="en-US" sz="2800" dirty="0" smtClean="0"/>
              <a:t>-century developments—and into the 20</a:t>
            </a:r>
            <a:r>
              <a:rPr lang="en-US" sz="2800" baseline="30000" dirty="0" smtClean="0"/>
              <a:t>th</a:t>
            </a:r>
            <a:endParaRPr lang="en-US" sz="2800" dirty="0"/>
          </a:p>
        </p:txBody>
      </p:sp>
      <p:sp>
        <p:nvSpPr>
          <p:cNvPr id="3" name="Content Placeholder 2"/>
          <p:cNvSpPr>
            <a:spLocks noGrp="1"/>
          </p:cNvSpPr>
          <p:nvPr>
            <p:ph sz="quarter" idx="1"/>
          </p:nvPr>
        </p:nvSpPr>
        <p:spPr>
          <a:xfrm>
            <a:off x="301752" y="1527047"/>
            <a:ext cx="8503920" cy="4913473"/>
          </a:xfrm>
        </p:spPr>
        <p:txBody>
          <a:bodyPr>
            <a:normAutofit/>
          </a:bodyPr>
          <a:lstStyle/>
          <a:p>
            <a:pPr>
              <a:buNone/>
            </a:pPr>
            <a:r>
              <a:rPr lang="en-US" sz="2400" dirty="0" smtClean="0"/>
              <a:t>The “Bad Tendency” test: </a:t>
            </a:r>
          </a:p>
          <a:p>
            <a:pPr lvl="1">
              <a:buFont typeface="Wingdings" charset="2"/>
              <a:buChar char="Ø"/>
            </a:pPr>
            <a:r>
              <a:rPr lang="en-US" sz="1900" dirty="0" smtClean="0"/>
              <a:t>Part of the general 19c movement toward censorship</a:t>
            </a:r>
          </a:p>
          <a:p>
            <a:pPr lvl="1">
              <a:buFont typeface="Wingdings" charset="2"/>
              <a:buChar char="Ø"/>
            </a:pPr>
            <a:r>
              <a:rPr lang="en-US" sz="1900" dirty="0" smtClean="0"/>
              <a:t>Does the speech in question have the “tendency” to cause illegal action? If so, then the speech can be prosecuted (under English common law of libel)</a:t>
            </a:r>
            <a:endParaRPr lang="en-US" sz="1900"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First Amendment</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rgbClr val="FF0000"/>
                </a:solidFill>
              </a:rPr>
              <a:t>Congress shall make no law</a:t>
            </a:r>
          </a:p>
        </p:txBody>
      </p:sp>
    </p:spTree>
    <p:extLst>
      <p:ext uri="{BB962C8B-B14F-4D97-AF65-F5344CB8AC3E}">
        <p14:creationId xmlns:p14="http://schemas.microsoft.com/office/powerpoint/2010/main" val="962927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19</a:t>
            </a:r>
            <a:r>
              <a:rPr lang="en-US" sz="2800" baseline="30000" dirty="0" smtClean="0"/>
              <a:t>th</a:t>
            </a:r>
            <a:r>
              <a:rPr lang="en-US" sz="2800" dirty="0" smtClean="0"/>
              <a:t>-century developments—and into the 20</a:t>
            </a:r>
            <a:r>
              <a:rPr lang="en-US" sz="2800" baseline="30000" dirty="0" smtClean="0"/>
              <a:t>th</a:t>
            </a:r>
            <a:endParaRPr lang="en-US" sz="2800" dirty="0"/>
          </a:p>
        </p:txBody>
      </p:sp>
      <p:sp>
        <p:nvSpPr>
          <p:cNvPr id="3" name="Content Placeholder 2"/>
          <p:cNvSpPr>
            <a:spLocks noGrp="1"/>
          </p:cNvSpPr>
          <p:nvPr>
            <p:ph sz="quarter" idx="1"/>
          </p:nvPr>
        </p:nvSpPr>
        <p:spPr>
          <a:xfrm>
            <a:off x="301752" y="1527047"/>
            <a:ext cx="8503920" cy="4913473"/>
          </a:xfrm>
        </p:spPr>
        <p:txBody>
          <a:bodyPr>
            <a:normAutofit/>
          </a:bodyPr>
          <a:lstStyle/>
          <a:p>
            <a:pPr>
              <a:buNone/>
            </a:pPr>
            <a:r>
              <a:rPr lang="en-US" sz="2400" dirty="0" smtClean="0"/>
              <a:t>The “Bad Tendency” test: </a:t>
            </a:r>
          </a:p>
          <a:p>
            <a:pPr lvl="1">
              <a:buFont typeface="Wingdings" charset="2"/>
              <a:buChar char="Ø"/>
            </a:pPr>
            <a:r>
              <a:rPr lang="en-US" sz="1900" dirty="0" smtClean="0"/>
              <a:t>Part of the general 19c movement toward censorship</a:t>
            </a:r>
          </a:p>
          <a:p>
            <a:pPr lvl="1">
              <a:buFont typeface="Wingdings" charset="2"/>
              <a:buChar char="Ø"/>
            </a:pPr>
            <a:r>
              <a:rPr lang="en-US" sz="1900" dirty="0" smtClean="0"/>
              <a:t>Does the speech in question have the “tendency” to cause illegal action? If so, then the speech can be prosecuted (under English common law of libel)</a:t>
            </a:r>
          </a:p>
          <a:p>
            <a:pPr>
              <a:buNone/>
            </a:pPr>
            <a:r>
              <a:rPr lang="en-US" sz="2400" dirty="0" smtClean="0"/>
              <a:t>Two Supreme Court decisions written by Oliver Wendell Holmes:</a:t>
            </a:r>
            <a:endParaRPr lang="en-US" sz="2400" i="1" dirty="0" smtClean="0"/>
          </a:p>
          <a:p>
            <a:pPr lvl="1">
              <a:buFont typeface="Wingdings" charset="2"/>
              <a:buChar char="Ø"/>
            </a:pPr>
            <a:r>
              <a:rPr lang="en-US" sz="1900" i="1" dirty="0" smtClean="0"/>
              <a:t>Patterson </a:t>
            </a:r>
            <a:r>
              <a:rPr lang="en-US" sz="1900" i="1" dirty="0" err="1" smtClean="0"/>
              <a:t>v</a:t>
            </a:r>
            <a:r>
              <a:rPr lang="en-US" sz="1900" i="1" dirty="0" smtClean="0"/>
              <a:t>. Colorado</a:t>
            </a:r>
            <a:r>
              <a:rPr lang="en-US" sz="1900" dirty="0" smtClean="0"/>
              <a:t> (1907)—regarding newspaper criticism of judicial behavior in pending cases</a:t>
            </a:r>
          </a:p>
          <a:p>
            <a:pPr lvl="1">
              <a:buFont typeface="Wingdings" charset="2"/>
              <a:buChar char="Ø"/>
            </a:pPr>
            <a:r>
              <a:rPr lang="en-US" sz="1900" i="1" dirty="0" smtClean="0"/>
              <a:t>Fox </a:t>
            </a:r>
            <a:r>
              <a:rPr lang="en-US" sz="1900" i="1" dirty="0" err="1" smtClean="0"/>
              <a:t>v</a:t>
            </a:r>
            <a:r>
              <a:rPr lang="en-US" sz="1900" i="1" dirty="0" smtClean="0"/>
              <a:t>. Washington</a:t>
            </a:r>
            <a:r>
              <a:rPr lang="en-US" sz="1900" dirty="0" smtClean="0"/>
              <a:t> (1915): upholds state statute defining as misdemeanor the publishing of written matter “having a tendency to encourage or incite the commission of any crime, breach of the peace or act of violence”</a:t>
            </a:r>
            <a:endParaRPr lang="en-US" sz="1900"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Great War (later called WWI)</a:t>
            </a:r>
            <a:endParaRPr lang="en-US" sz="2800" dirty="0"/>
          </a:p>
        </p:txBody>
      </p:sp>
      <p:sp>
        <p:nvSpPr>
          <p:cNvPr id="3" name="Content Placeholder 2"/>
          <p:cNvSpPr>
            <a:spLocks noGrp="1"/>
          </p:cNvSpPr>
          <p:nvPr>
            <p:ph sz="quarter" idx="1"/>
          </p:nvPr>
        </p:nvSpPr>
        <p:spPr/>
        <p:txBody>
          <a:bodyPr>
            <a:normAutofit/>
          </a:bodyPr>
          <a:lstStyle/>
          <a:p>
            <a:r>
              <a:rPr lang="en-US" sz="2000" dirty="0" smtClean="0"/>
              <a:t>Expansion of government authority: Congress passes draft law; authorizes President to regulate and/or take control of </a:t>
            </a:r>
            <a:r>
              <a:rPr lang="en-US" sz="2000" dirty="0" err="1" smtClean="0"/>
              <a:t>RRs</a:t>
            </a:r>
            <a:r>
              <a:rPr lang="en-US" sz="2000" dirty="0" smtClean="0"/>
              <a:t> &amp; communication, prevent strikes, operate factories producing war material, issue rules governing food sales and prices, etc.</a:t>
            </a:r>
          </a:p>
          <a:p>
            <a:pPr lvl="1"/>
            <a:r>
              <a:rPr lang="en-US" sz="1800" dirty="0" smtClean="0"/>
              <a:t>(Note: in some ways, these expansions follow upon Progressive ideas about governmental action. But they also expand national government power extensively.)</a:t>
            </a:r>
          </a:p>
          <a:p>
            <a:r>
              <a:rPr lang="en-US" sz="2000" dirty="0" smtClean="0"/>
              <a:t>Similar expansion in the realm of press and speech</a:t>
            </a:r>
          </a:p>
          <a:p>
            <a:pPr lvl="1"/>
            <a:r>
              <a:rPr lang="en-US" sz="1800" dirty="0" smtClean="0"/>
              <a:t>“alien enemy” regulations declared by President Wilson, 1917 (</a:t>
            </a:r>
            <a:r>
              <a:rPr lang="en-US" sz="1800" i="1" dirty="0" smtClean="0"/>
              <a:t>MP</a:t>
            </a:r>
            <a:r>
              <a:rPr lang="en-US" sz="1800" dirty="0" smtClean="0"/>
              <a:t> pp. 313-14)</a:t>
            </a:r>
          </a:p>
          <a:p>
            <a:pPr lvl="1"/>
            <a:r>
              <a:rPr lang="en-US" sz="1800" dirty="0" smtClean="0"/>
              <a:t>Espionage Act, 1917 (amended 1918, </a:t>
            </a:r>
            <a:r>
              <a:rPr lang="en-US" sz="1800" i="1" dirty="0" smtClean="0"/>
              <a:t>MP</a:t>
            </a:r>
            <a:r>
              <a:rPr lang="en-US" sz="1800" dirty="0" smtClean="0"/>
              <a:t> pp. 314-15)</a:t>
            </a:r>
          </a:p>
          <a:p>
            <a:r>
              <a:rPr lang="en-US" sz="2000" i="1" dirty="0" err="1" smtClean="0"/>
              <a:t>Schenck</a:t>
            </a:r>
            <a:r>
              <a:rPr lang="en-US" sz="2000" i="1" dirty="0" smtClean="0"/>
              <a:t> </a:t>
            </a:r>
            <a:r>
              <a:rPr lang="en-US" sz="2000" i="1" dirty="0" err="1" smtClean="0"/>
              <a:t>v</a:t>
            </a:r>
            <a:r>
              <a:rPr lang="en-US" sz="2000" i="1" dirty="0" smtClean="0"/>
              <a:t>. United States</a:t>
            </a:r>
            <a:r>
              <a:rPr lang="en-US" sz="2000" dirty="0" smtClean="0"/>
              <a:t>, 1919: </a:t>
            </a:r>
            <a:r>
              <a:rPr lang="en-US" sz="2000" b="1" dirty="0" smtClean="0"/>
              <a:t>close reading (MP pp. </a:t>
            </a:r>
            <a:r>
              <a:rPr lang="en-US" sz="2000" b="1" smtClean="0"/>
              <a:t>315-316)</a:t>
            </a:r>
            <a:endParaRPr lang="en-US" sz="2000" i="1" dirty="0"/>
          </a:p>
        </p:txBody>
      </p:sp>
    </p:spTree>
    <p:extLst>
      <p:ext uri="{BB962C8B-B14F-4D97-AF65-F5344CB8AC3E}">
        <p14:creationId xmlns:p14="http://schemas.microsoft.com/office/powerpoint/2010/main" val="3825605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4" name="Picture 3"/>
          <p:cNvPicPr>
            <a:picLocks noChangeAspect="1"/>
          </p:cNvPicPr>
          <p:nvPr/>
        </p:nvPicPr>
        <p:blipFill>
          <a:blip r:embed="rId2"/>
          <a:stretch>
            <a:fillRect/>
          </a:stretch>
        </p:blipFill>
        <p:spPr>
          <a:xfrm>
            <a:off x="4094915" y="228600"/>
            <a:ext cx="4919194" cy="6453982"/>
          </a:xfrm>
          <a:prstGeom prst="rect">
            <a:avLst/>
          </a:prstGeom>
        </p:spPr>
      </p:pic>
      <p:pic>
        <p:nvPicPr>
          <p:cNvPr id="5" name="Picture 4"/>
          <p:cNvPicPr>
            <a:picLocks noChangeAspect="1"/>
          </p:cNvPicPr>
          <p:nvPr/>
        </p:nvPicPr>
        <p:blipFill>
          <a:blip r:embed="rId3"/>
          <a:stretch>
            <a:fillRect/>
          </a:stretch>
        </p:blipFill>
        <p:spPr>
          <a:xfrm>
            <a:off x="301752" y="750356"/>
            <a:ext cx="3633180" cy="461356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 few key points about </a:t>
            </a:r>
            <a:r>
              <a:rPr lang="en-US" sz="2800" i="1" dirty="0" err="1" smtClean="0"/>
              <a:t>Schenck</a:t>
            </a:r>
            <a:r>
              <a:rPr lang="en-US" sz="2800" i="1" dirty="0" smtClean="0"/>
              <a:t> v. U.S.</a:t>
            </a:r>
            <a:endParaRPr lang="en-US" sz="2800" dirty="0"/>
          </a:p>
        </p:txBody>
      </p:sp>
      <p:sp>
        <p:nvSpPr>
          <p:cNvPr id="3" name="Content Placeholder 2"/>
          <p:cNvSpPr>
            <a:spLocks noGrp="1"/>
          </p:cNvSpPr>
          <p:nvPr>
            <p:ph sz="quarter" idx="1"/>
          </p:nvPr>
        </p:nvSpPr>
        <p:spPr/>
        <p:txBody>
          <a:bodyPr>
            <a:normAutofit/>
          </a:bodyPr>
          <a:lstStyle/>
          <a:p>
            <a:r>
              <a:rPr lang="en-US" sz="2400" dirty="0" smtClean="0"/>
              <a:t>It was one of three 1919 cases on the Espionage Act: the others were </a:t>
            </a:r>
            <a:r>
              <a:rPr lang="en-US" sz="2400" i="1" dirty="0" err="1" smtClean="0"/>
              <a:t>Frohwerk</a:t>
            </a:r>
            <a:r>
              <a:rPr lang="en-US" sz="2400" i="1" dirty="0" smtClean="0"/>
              <a:t> v. United States</a:t>
            </a:r>
            <a:r>
              <a:rPr lang="en-US" sz="2400" dirty="0" smtClean="0"/>
              <a:t> and </a:t>
            </a:r>
            <a:r>
              <a:rPr lang="en-US" sz="2400" i="1" dirty="0" smtClean="0"/>
              <a:t>Debs v. United States</a:t>
            </a:r>
            <a:r>
              <a:rPr lang="en-US" sz="2400" dirty="0" smtClean="0"/>
              <a:t>.</a:t>
            </a:r>
          </a:p>
          <a:p>
            <a:r>
              <a:rPr lang="en-US" sz="2400" dirty="0" smtClean="0"/>
              <a:t>In all three, Justice Holmes applied the “Bad Tendency” test—which he called a principle “too well established and too manifestly good sense to need citation of the books.”</a:t>
            </a:r>
          </a:p>
        </p:txBody>
      </p:sp>
    </p:spTree>
    <p:extLst>
      <p:ext uri="{BB962C8B-B14F-4D97-AF65-F5344CB8AC3E}">
        <p14:creationId xmlns:p14="http://schemas.microsoft.com/office/powerpoint/2010/main" val="3810177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 few key points about </a:t>
            </a:r>
            <a:r>
              <a:rPr lang="en-US" sz="2800" i="1" dirty="0" err="1" smtClean="0"/>
              <a:t>Schenck</a:t>
            </a:r>
            <a:r>
              <a:rPr lang="en-US" sz="2800" i="1" dirty="0" smtClean="0"/>
              <a:t> v. U.S.</a:t>
            </a:r>
            <a:endParaRPr lang="en-US" sz="2800" dirty="0"/>
          </a:p>
        </p:txBody>
      </p:sp>
      <p:sp>
        <p:nvSpPr>
          <p:cNvPr id="3" name="Content Placeholder 2"/>
          <p:cNvSpPr>
            <a:spLocks noGrp="1"/>
          </p:cNvSpPr>
          <p:nvPr>
            <p:ph sz="quarter" idx="1"/>
          </p:nvPr>
        </p:nvSpPr>
        <p:spPr/>
        <p:txBody>
          <a:bodyPr>
            <a:normAutofit/>
          </a:bodyPr>
          <a:lstStyle/>
          <a:p>
            <a:r>
              <a:rPr lang="en-US" sz="2400" dirty="0" smtClean="0"/>
              <a:t>It was one of three 1919 cases on the Espionage Act: the others were </a:t>
            </a:r>
            <a:r>
              <a:rPr lang="en-US" sz="2400" i="1" dirty="0" err="1" smtClean="0"/>
              <a:t>Frohwerk</a:t>
            </a:r>
            <a:r>
              <a:rPr lang="en-US" sz="2400" i="1" dirty="0" smtClean="0"/>
              <a:t> v. United States</a:t>
            </a:r>
            <a:r>
              <a:rPr lang="en-US" sz="2400" dirty="0" smtClean="0"/>
              <a:t> and </a:t>
            </a:r>
            <a:r>
              <a:rPr lang="en-US" sz="2400" i="1" dirty="0" smtClean="0"/>
              <a:t>Debs v. United States</a:t>
            </a:r>
            <a:r>
              <a:rPr lang="en-US" sz="2400" dirty="0" smtClean="0"/>
              <a:t>.</a:t>
            </a:r>
          </a:p>
          <a:p>
            <a:r>
              <a:rPr lang="en-US" sz="2400" dirty="0" smtClean="0"/>
              <a:t>In all three, Justice Holmes applied the “Bad Tendency” test—which he called a principle “too well established and too manifestly good sense to need citation of the books.”</a:t>
            </a:r>
          </a:p>
          <a:p>
            <a:r>
              <a:rPr lang="en-US" sz="2400" dirty="0" smtClean="0"/>
              <a:t>These cases would mobilize a constituency for “civil liberties” (the organization later called the ACLU).</a:t>
            </a:r>
          </a:p>
          <a:p>
            <a:r>
              <a:rPr lang="en-US" sz="2400" dirty="0" smtClean="0"/>
              <a:t>The Court would continue to use this test through the 1920s … but Holmes would change his view.</a:t>
            </a:r>
            <a:endParaRPr lang="en-US" sz="2400" dirty="0"/>
          </a:p>
        </p:txBody>
      </p:sp>
    </p:spTree>
    <p:extLst>
      <p:ext uri="{BB962C8B-B14F-4D97-AF65-F5344CB8AC3E}">
        <p14:creationId xmlns:p14="http://schemas.microsoft.com/office/powerpoint/2010/main" val="2193756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From </a:t>
            </a:r>
            <a:r>
              <a:rPr lang="en-US" sz="2800" i="1" dirty="0" err="1" smtClean="0"/>
              <a:t>Schenck</a:t>
            </a:r>
            <a:r>
              <a:rPr lang="en-US" sz="2800" dirty="0" smtClean="0"/>
              <a:t> to </a:t>
            </a:r>
            <a:r>
              <a:rPr lang="en-US" sz="2800" i="1" dirty="0" smtClean="0"/>
              <a:t>Abrams</a:t>
            </a:r>
            <a:r>
              <a:rPr lang="en-US" sz="2800" dirty="0" smtClean="0"/>
              <a:t> (1919) and </a:t>
            </a:r>
            <a:r>
              <a:rPr lang="en-US" sz="2800" i="1" dirty="0" err="1" smtClean="0"/>
              <a:t>Gitlow</a:t>
            </a:r>
            <a:r>
              <a:rPr lang="en-US" sz="2800" dirty="0" smtClean="0"/>
              <a:t> (1925)</a:t>
            </a:r>
            <a:endParaRPr lang="en-US" sz="2800" dirty="0"/>
          </a:p>
        </p:txBody>
      </p:sp>
      <p:sp>
        <p:nvSpPr>
          <p:cNvPr id="3" name="Content Placeholder 2"/>
          <p:cNvSpPr>
            <a:spLocks noGrp="1"/>
          </p:cNvSpPr>
          <p:nvPr>
            <p:ph sz="quarter" idx="1"/>
          </p:nvPr>
        </p:nvSpPr>
        <p:spPr/>
        <p:txBody>
          <a:bodyPr>
            <a:normAutofit/>
          </a:bodyPr>
          <a:lstStyle/>
          <a:p>
            <a:r>
              <a:rPr lang="en-US" sz="2400" i="1" dirty="0" smtClean="0"/>
              <a:t>Abrams v. United States</a:t>
            </a:r>
            <a:r>
              <a:rPr lang="en-US" sz="2400" dirty="0" smtClean="0"/>
              <a:t>: what are the key issues (from your close analysis)?</a:t>
            </a:r>
          </a:p>
          <a:p>
            <a:pPr lvl="1"/>
            <a:r>
              <a:rPr lang="en-US" sz="2000" i="1" dirty="0" smtClean="0"/>
              <a:t>Of the majority opinion (by Justice Clarke)</a:t>
            </a:r>
          </a:p>
          <a:p>
            <a:pPr lvl="1"/>
            <a:r>
              <a:rPr lang="en-US" sz="2000" i="1" dirty="0" smtClean="0"/>
              <a:t>Of the dissent (by Justice Holmes)</a:t>
            </a:r>
            <a:endParaRPr lang="en-US" sz="2400" i="1" dirty="0"/>
          </a:p>
        </p:txBody>
      </p:sp>
    </p:spTree>
    <p:extLst>
      <p:ext uri="{BB962C8B-B14F-4D97-AF65-F5344CB8AC3E}">
        <p14:creationId xmlns:p14="http://schemas.microsoft.com/office/powerpoint/2010/main" val="3014147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From </a:t>
            </a:r>
            <a:r>
              <a:rPr lang="en-US" sz="2800" i="1" dirty="0" err="1" smtClean="0"/>
              <a:t>Schenck</a:t>
            </a:r>
            <a:r>
              <a:rPr lang="en-US" sz="2800" dirty="0" smtClean="0"/>
              <a:t> to </a:t>
            </a:r>
            <a:r>
              <a:rPr lang="en-US" sz="2800" i="1" dirty="0" smtClean="0"/>
              <a:t>Abrams</a:t>
            </a:r>
            <a:r>
              <a:rPr lang="en-US" sz="2800" dirty="0" smtClean="0"/>
              <a:t> (1919) and </a:t>
            </a:r>
            <a:r>
              <a:rPr lang="en-US" sz="2800" i="1" dirty="0" err="1" smtClean="0"/>
              <a:t>Gitlow</a:t>
            </a:r>
            <a:r>
              <a:rPr lang="en-US" sz="2800" dirty="0" smtClean="0"/>
              <a:t> (1925)</a:t>
            </a:r>
            <a:endParaRPr lang="en-US" sz="2800" dirty="0"/>
          </a:p>
        </p:txBody>
      </p:sp>
      <p:sp>
        <p:nvSpPr>
          <p:cNvPr id="3" name="Content Placeholder 2"/>
          <p:cNvSpPr>
            <a:spLocks noGrp="1"/>
          </p:cNvSpPr>
          <p:nvPr>
            <p:ph sz="quarter" idx="1"/>
          </p:nvPr>
        </p:nvSpPr>
        <p:spPr/>
        <p:txBody>
          <a:bodyPr>
            <a:normAutofit/>
          </a:bodyPr>
          <a:lstStyle/>
          <a:p>
            <a:r>
              <a:rPr lang="en-US" sz="2400" i="1" dirty="0" smtClean="0"/>
              <a:t>Abrams v. United States</a:t>
            </a:r>
            <a:r>
              <a:rPr lang="en-US" sz="2400" dirty="0" smtClean="0"/>
              <a:t>: what are the key issues (from your close analysis)?</a:t>
            </a:r>
          </a:p>
          <a:p>
            <a:pPr lvl="1"/>
            <a:r>
              <a:rPr lang="en-US" sz="2000" i="1" dirty="0" smtClean="0"/>
              <a:t>Of the majority opinion (by Justice Clarke)</a:t>
            </a:r>
          </a:p>
          <a:p>
            <a:pPr lvl="1"/>
            <a:r>
              <a:rPr lang="en-US" sz="2000" i="1" dirty="0" smtClean="0"/>
              <a:t>Of the dissent (by Justice Holmes)</a:t>
            </a:r>
          </a:p>
          <a:p>
            <a:r>
              <a:rPr lang="en-US" sz="2400" i="1" dirty="0" err="1" smtClean="0"/>
              <a:t>Gitlow</a:t>
            </a:r>
            <a:r>
              <a:rPr lang="en-US" sz="2400" i="1" dirty="0" smtClean="0"/>
              <a:t> v. New York</a:t>
            </a:r>
            <a:r>
              <a:rPr lang="en-US" sz="2400" dirty="0" smtClean="0"/>
              <a:t>: what are the key issues?</a:t>
            </a:r>
          </a:p>
          <a:p>
            <a:pPr lvl="1"/>
            <a:r>
              <a:rPr lang="en-US" sz="2000" i="1" dirty="0" smtClean="0"/>
              <a:t>Of the majority opinion (by Justice Sanford)</a:t>
            </a:r>
          </a:p>
          <a:p>
            <a:pPr lvl="1"/>
            <a:r>
              <a:rPr lang="en-US" sz="2000" i="1" dirty="0" smtClean="0"/>
              <a:t>Of the dissent (by Justice Holmes)</a:t>
            </a:r>
            <a:endParaRPr lang="en-US" sz="2400" i="1" dirty="0"/>
          </a:p>
        </p:txBody>
      </p:sp>
    </p:spTree>
    <p:extLst>
      <p:ext uri="{BB962C8B-B14F-4D97-AF65-F5344CB8AC3E}">
        <p14:creationId xmlns:p14="http://schemas.microsoft.com/office/powerpoint/2010/main" val="1671615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From </a:t>
            </a:r>
            <a:r>
              <a:rPr lang="en-US" sz="2800" i="1" dirty="0" err="1" smtClean="0"/>
              <a:t>Schenck</a:t>
            </a:r>
            <a:r>
              <a:rPr lang="en-US" sz="2800" dirty="0" smtClean="0"/>
              <a:t> to </a:t>
            </a:r>
            <a:r>
              <a:rPr lang="en-US" sz="2800" i="1" dirty="0" smtClean="0"/>
              <a:t>Abrams</a:t>
            </a:r>
            <a:r>
              <a:rPr lang="en-US" sz="2800" dirty="0" smtClean="0"/>
              <a:t> (1919) and </a:t>
            </a:r>
            <a:r>
              <a:rPr lang="en-US" sz="2800" i="1" dirty="0" err="1" smtClean="0"/>
              <a:t>Gitlow</a:t>
            </a:r>
            <a:r>
              <a:rPr lang="en-US" sz="2800" dirty="0" smtClean="0"/>
              <a:t> (1925)</a:t>
            </a:r>
            <a:endParaRPr lang="en-US" sz="2800" dirty="0"/>
          </a:p>
        </p:txBody>
      </p:sp>
      <p:sp>
        <p:nvSpPr>
          <p:cNvPr id="3" name="Content Placeholder 2"/>
          <p:cNvSpPr>
            <a:spLocks noGrp="1"/>
          </p:cNvSpPr>
          <p:nvPr>
            <p:ph sz="quarter" idx="1"/>
          </p:nvPr>
        </p:nvSpPr>
        <p:spPr/>
        <p:txBody>
          <a:bodyPr>
            <a:normAutofit/>
          </a:bodyPr>
          <a:lstStyle/>
          <a:p>
            <a:r>
              <a:rPr lang="en-US" sz="2400" i="1" dirty="0" smtClean="0"/>
              <a:t>Abrams v. United States</a:t>
            </a:r>
            <a:r>
              <a:rPr lang="en-US" sz="2400" dirty="0" smtClean="0"/>
              <a:t>: what are the key issues (from your close analysis)?</a:t>
            </a:r>
          </a:p>
          <a:p>
            <a:pPr lvl="1"/>
            <a:r>
              <a:rPr lang="en-US" sz="2000" i="1" dirty="0" smtClean="0"/>
              <a:t>Of the majority opinion (by Justice Clarke)</a:t>
            </a:r>
          </a:p>
          <a:p>
            <a:pPr lvl="1"/>
            <a:r>
              <a:rPr lang="en-US" sz="2000" i="1" dirty="0" smtClean="0"/>
              <a:t>Of the dissent (by Justice Holmes)</a:t>
            </a:r>
          </a:p>
          <a:p>
            <a:r>
              <a:rPr lang="en-US" sz="2400" i="1" dirty="0" err="1" smtClean="0"/>
              <a:t>Gitlow</a:t>
            </a:r>
            <a:r>
              <a:rPr lang="en-US" sz="2400" i="1" dirty="0" smtClean="0"/>
              <a:t> v. New York</a:t>
            </a:r>
            <a:r>
              <a:rPr lang="en-US" sz="2400" dirty="0" smtClean="0"/>
              <a:t>: what are the key issues?</a:t>
            </a:r>
          </a:p>
          <a:p>
            <a:pPr lvl="1"/>
            <a:r>
              <a:rPr lang="en-US" sz="2000" i="1" dirty="0" smtClean="0"/>
              <a:t>Of the majority opinion (by Justice Sanford)</a:t>
            </a:r>
          </a:p>
          <a:p>
            <a:pPr lvl="1"/>
            <a:r>
              <a:rPr lang="en-US" sz="2000" i="1" dirty="0" smtClean="0"/>
              <a:t>Of the dissent (by Justice Holmes)</a:t>
            </a:r>
          </a:p>
          <a:p>
            <a:pPr lvl="1"/>
            <a:r>
              <a:rPr lang="en-US" sz="2000" dirty="0" smtClean="0"/>
              <a:t>Note: </a:t>
            </a:r>
            <a:r>
              <a:rPr lang="en-US" sz="2000" i="1" dirty="0" err="1" smtClean="0"/>
              <a:t>Gitlow</a:t>
            </a:r>
            <a:r>
              <a:rPr lang="en-US" sz="2000" dirty="0" smtClean="0"/>
              <a:t> also </a:t>
            </a:r>
            <a:r>
              <a:rPr lang="en-US" sz="2000" b="1" dirty="0" smtClean="0"/>
              <a:t>incorporates</a:t>
            </a:r>
            <a:r>
              <a:rPr lang="en-US" sz="2000" dirty="0" smtClean="0"/>
              <a:t> the freedom of speech clause of the First Amendment, to apply to states (using the due process clause of the Fourteenth Amendment)</a:t>
            </a:r>
            <a:endParaRPr lang="en-US" sz="2400" i="1" dirty="0"/>
          </a:p>
        </p:txBody>
      </p:sp>
    </p:spTree>
    <p:extLst>
      <p:ext uri="{BB962C8B-B14F-4D97-AF65-F5344CB8AC3E}">
        <p14:creationId xmlns:p14="http://schemas.microsoft.com/office/powerpoint/2010/main" val="1671615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From </a:t>
            </a:r>
            <a:r>
              <a:rPr lang="en-US" sz="2800" i="1" dirty="0" err="1" smtClean="0"/>
              <a:t>Schenck</a:t>
            </a:r>
            <a:r>
              <a:rPr lang="en-US" sz="2800" dirty="0" smtClean="0"/>
              <a:t> to </a:t>
            </a:r>
            <a:r>
              <a:rPr lang="en-US" sz="2800" i="1" dirty="0" smtClean="0"/>
              <a:t>Abrams</a:t>
            </a:r>
            <a:r>
              <a:rPr lang="en-US" sz="2800" dirty="0" smtClean="0"/>
              <a:t> (1919) and </a:t>
            </a:r>
            <a:r>
              <a:rPr lang="en-US" sz="2800" i="1" dirty="0" err="1" smtClean="0"/>
              <a:t>Gitlow</a:t>
            </a:r>
            <a:r>
              <a:rPr lang="en-US" sz="2800" dirty="0" smtClean="0"/>
              <a:t> (1925)</a:t>
            </a:r>
            <a:endParaRPr lang="en-US" sz="2800" dirty="0"/>
          </a:p>
        </p:txBody>
      </p:sp>
      <p:sp>
        <p:nvSpPr>
          <p:cNvPr id="3" name="Content Placeholder 2"/>
          <p:cNvSpPr>
            <a:spLocks noGrp="1"/>
          </p:cNvSpPr>
          <p:nvPr>
            <p:ph sz="quarter" idx="1"/>
          </p:nvPr>
        </p:nvSpPr>
        <p:spPr/>
        <p:txBody>
          <a:bodyPr>
            <a:normAutofit/>
          </a:bodyPr>
          <a:lstStyle/>
          <a:p>
            <a:r>
              <a:rPr lang="en-US" sz="2400" i="1" dirty="0" smtClean="0"/>
              <a:t>Abrams v. United States</a:t>
            </a:r>
            <a:r>
              <a:rPr lang="en-US" sz="2400" dirty="0" smtClean="0"/>
              <a:t>: what are the key issues (from your close analysis)?</a:t>
            </a:r>
          </a:p>
          <a:p>
            <a:pPr lvl="1"/>
            <a:r>
              <a:rPr lang="en-US" sz="2000" i="1" dirty="0" smtClean="0"/>
              <a:t>Of the majority opinion (by Justice Clarke)</a:t>
            </a:r>
          </a:p>
          <a:p>
            <a:pPr lvl="1"/>
            <a:r>
              <a:rPr lang="en-US" sz="2000" i="1" dirty="0" smtClean="0"/>
              <a:t>Of the dissent (by Justice Holmes)</a:t>
            </a:r>
          </a:p>
          <a:p>
            <a:r>
              <a:rPr lang="en-US" sz="2400" i="1" dirty="0" err="1" smtClean="0"/>
              <a:t>Gitlow</a:t>
            </a:r>
            <a:r>
              <a:rPr lang="en-US" sz="2400" i="1" dirty="0" smtClean="0"/>
              <a:t> v. New York</a:t>
            </a:r>
            <a:r>
              <a:rPr lang="en-US" sz="2400" dirty="0" smtClean="0"/>
              <a:t>: what are the key issues?</a:t>
            </a:r>
          </a:p>
          <a:p>
            <a:pPr lvl="1"/>
            <a:r>
              <a:rPr lang="en-US" sz="2000" i="1" dirty="0" smtClean="0"/>
              <a:t>Of the majority opinion (by Justice Sanford)</a:t>
            </a:r>
          </a:p>
          <a:p>
            <a:pPr lvl="1"/>
            <a:r>
              <a:rPr lang="en-US" sz="2000" i="1" dirty="0" smtClean="0"/>
              <a:t>Of the dissent (by Justice Holmes)</a:t>
            </a:r>
          </a:p>
          <a:p>
            <a:pPr lvl="1"/>
            <a:r>
              <a:rPr lang="en-US" sz="2000" dirty="0" smtClean="0"/>
              <a:t>Note: </a:t>
            </a:r>
            <a:r>
              <a:rPr lang="en-US" sz="2000" i="1" dirty="0" err="1" smtClean="0"/>
              <a:t>Gitlow</a:t>
            </a:r>
            <a:r>
              <a:rPr lang="en-US" sz="2000" dirty="0" smtClean="0"/>
              <a:t> also </a:t>
            </a:r>
            <a:r>
              <a:rPr lang="en-US" sz="2000" b="1" dirty="0" smtClean="0"/>
              <a:t>incorporates</a:t>
            </a:r>
            <a:r>
              <a:rPr lang="en-US" sz="2000" dirty="0" smtClean="0"/>
              <a:t> the freedom of speech clause of the First Amendment, to apply to states (using the due process clause of the Fourteenth Amendment)</a:t>
            </a:r>
          </a:p>
          <a:p>
            <a:r>
              <a:rPr lang="en-US" sz="2400" dirty="0" smtClean="0"/>
              <a:t>How has Holmes’s view changed since </a:t>
            </a:r>
            <a:r>
              <a:rPr lang="en-US" sz="2400" i="1" dirty="0" err="1" smtClean="0"/>
              <a:t>Schenck</a:t>
            </a:r>
            <a:r>
              <a:rPr lang="en-US" sz="2400" dirty="0" smtClean="0"/>
              <a:t>? Thoughts about why his view now differed from before?</a:t>
            </a:r>
          </a:p>
          <a:p>
            <a:endParaRPr lang="en-US" sz="2400" i="1" dirty="0"/>
          </a:p>
        </p:txBody>
      </p:sp>
    </p:spTree>
    <p:extLst>
      <p:ext uri="{BB962C8B-B14F-4D97-AF65-F5344CB8AC3E}">
        <p14:creationId xmlns:p14="http://schemas.microsoft.com/office/powerpoint/2010/main" val="1671615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4" name="Picture 3"/>
          <p:cNvPicPr>
            <a:picLocks noChangeAspect="1"/>
          </p:cNvPicPr>
          <p:nvPr/>
        </p:nvPicPr>
        <p:blipFill>
          <a:blip r:embed="rId2"/>
          <a:stretch>
            <a:fillRect/>
          </a:stretch>
        </p:blipFill>
        <p:spPr>
          <a:xfrm>
            <a:off x="2308988" y="221751"/>
            <a:ext cx="4822341" cy="663624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First Amendment</a:t>
            </a:r>
            <a:endParaRPr lang="en-US" dirty="0"/>
          </a:p>
        </p:txBody>
      </p:sp>
      <p:sp>
        <p:nvSpPr>
          <p:cNvPr id="3" name="Content Placeholder 2"/>
          <p:cNvSpPr>
            <a:spLocks noGrp="1"/>
          </p:cNvSpPr>
          <p:nvPr>
            <p:ph sz="quarter" idx="1"/>
          </p:nvPr>
        </p:nvSpPr>
        <p:spPr/>
        <p:txBody>
          <a:bodyPr/>
          <a:lstStyle/>
          <a:p>
            <a:pPr marL="0" indent="0">
              <a:buNone/>
            </a:pPr>
            <a:r>
              <a:rPr lang="en-US" dirty="0" smtClean="0"/>
              <a:t>Congress shall make no law</a:t>
            </a:r>
          </a:p>
          <a:p>
            <a:pPr marL="0" indent="0">
              <a:buNone/>
            </a:pPr>
            <a:r>
              <a:rPr lang="en-US" dirty="0" smtClean="0">
                <a:solidFill>
                  <a:srgbClr val="FF0000"/>
                </a:solidFill>
              </a:rPr>
              <a:t>respecting an establishment of religion,</a:t>
            </a:r>
          </a:p>
        </p:txBody>
      </p:sp>
    </p:spTree>
    <p:extLst>
      <p:ext uri="{BB962C8B-B14F-4D97-AF65-F5344CB8AC3E}">
        <p14:creationId xmlns:p14="http://schemas.microsoft.com/office/powerpoint/2010/main" val="9629270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Three “tests” for free speech cases</a:t>
            </a:r>
            <a:endParaRPr lang="en-US" sz="2800" dirty="0"/>
          </a:p>
        </p:txBody>
      </p:sp>
      <p:sp>
        <p:nvSpPr>
          <p:cNvPr id="3" name="Content Placeholder 2"/>
          <p:cNvSpPr>
            <a:spLocks noGrp="1"/>
          </p:cNvSpPr>
          <p:nvPr>
            <p:ph sz="quarter" idx="1"/>
          </p:nvPr>
        </p:nvSpPr>
        <p:spPr>
          <a:xfrm>
            <a:off x="301752" y="1527048"/>
            <a:ext cx="8503920" cy="5019278"/>
          </a:xfrm>
        </p:spPr>
        <p:txBody>
          <a:bodyPr>
            <a:normAutofit/>
          </a:bodyPr>
          <a:lstStyle/>
          <a:p>
            <a:r>
              <a:rPr lang="en-US" sz="2400" dirty="0" smtClean="0">
                <a:solidFill>
                  <a:srgbClr val="FF0000"/>
                </a:solidFill>
              </a:rPr>
              <a:t>“Bad Tendency” </a:t>
            </a:r>
            <a:r>
              <a:rPr lang="en-US" sz="2400" dirty="0" smtClean="0"/>
              <a:t>test (19</a:t>
            </a:r>
            <a:r>
              <a:rPr lang="en-US" sz="2400" baseline="30000" dirty="0" smtClean="0"/>
              <a:t>th</a:t>
            </a:r>
            <a:r>
              <a:rPr lang="en-US" sz="2400" dirty="0" smtClean="0"/>
              <a:t> century, used in </a:t>
            </a:r>
            <a:r>
              <a:rPr lang="en-US" sz="2400" i="1" dirty="0" err="1" smtClean="0"/>
              <a:t>Schenck</a:t>
            </a:r>
            <a:r>
              <a:rPr lang="en-US" sz="2400" dirty="0" smtClean="0"/>
              <a:t> and in majority opinions in </a:t>
            </a:r>
            <a:r>
              <a:rPr lang="en-US" sz="2400" i="1" dirty="0" smtClean="0"/>
              <a:t>Abrams</a:t>
            </a:r>
            <a:r>
              <a:rPr lang="en-US" sz="2400" dirty="0" smtClean="0"/>
              <a:t> and </a:t>
            </a:r>
            <a:r>
              <a:rPr lang="en-US" sz="2400" i="1" dirty="0" err="1" smtClean="0"/>
              <a:t>Gitlow</a:t>
            </a:r>
            <a:r>
              <a:rPr lang="en-US" sz="2400" dirty="0" smtClean="0"/>
              <a:t>)</a:t>
            </a:r>
            <a:endParaRPr lang="en-US" sz="1900" dirty="0"/>
          </a:p>
        </p:txBody>
      </p:sp>
    </p:spTree>
    <p:extLst>
      <p:ext uri="{BB962C8B-B14F-4D97-AF65-F5344CB8AC3E}">
        <p14:creationId xmlns:p14="http://schemas.microsoft.com/office/powerpoint/2010/main" val="39902919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Three “tests” for free speech cases</a:t>
            </a:r>
            <a:endParaRPr lang="en-US" sz="2800" dirty="0"/>
          </a:p>
        </p:txBody>
      </p:sp>
      <p:sp>
        <p:nvSpPr>
          <p:cNvPr id="3" name="Content Placeholder 2"/>
          <p:cNvSpPr>
            <a:spLocks noGrp="1"/>
          </p:cNvSpPr>
          <p:nvPr>
            <p:ph sz="quarter" idx="1"/>
          </p:nvPr>
        </p:nvSpPr>
        <p:spPr>
          <a:xfrm>
            <a:off x="301752" y="1527048"/>
            <a:ext cx="8503920" cy="5019278"/>
          </a:xfrm>
        </p:spPr>
        <p:txBody>
          <a:bodyPr>
            <a:normAutofit/>
          </a:bodyPr>
          <a:lstStyle/>
          <a:p>
            <a:r>
              <a:rPr lang="en-US" sz="2400" dirty="0" smtClean="0">
                <a:solidFill>
                  <a:srgbClr val="FF0000"/>
                </a:solidFill>
              </a:rPr>
              <a:t>“Bad Tendency” </a:t>
            </a:r>
            <a:r>
              <a:rPr lang="en-US" sz="2400" dirty="0" smtClean="0"/>
              <a:t>test (19</a:t>
            </a:r>
            <a:r>
              <a:rPr lang="en-US" sz="2400" baseline="30000" dirty="0" smtClean="0"/>
              <a:t>th</a:t>
            </a:r>
            <a:r>
              <a:rPr lang="en-US" sz="2400" dirty="0" smtClean="0"/>
              <a:t> century, used in </a:t>
            </a:r>
            <a:r>
              <a:rPr lang="en-US" sz="2400" i="1" dirty="0" err="1" smtClean="0"/>
              <a:t>Schenck</a:t>
            </a:r>
            <a:r>
              <a:rPr lang="en-US" sz="2400" dirty="0" smtClean="0"/>
              <a:t> and in majority opinions in </a:t>
            </a:r>
            <a:r>
              <a:rPr lang="en-US" sz="2400" i="1" dirty="0" smtClean="0"/>
              <a:t>Abrams</a:t>
            </a:r>
            <a:r>
              <a:rPr lang="en-US" sz="2400" dirty="0" smtClean="0"/>
              <a:t> and </a:t>
            </a:r>
            <a:r>
              <a:rPr lang="en-US" sz="2400" i="1" dirty="0" err="1" smtClean="0"/>
              <a:t>Gitlow</a:t>
            </a:r>
            <a:r>
              <a:rPr lang="en-US" sz="2400" dirty="0" smtClean="0"/>
              <a:t>)</a:t>
            </a:r>
          </a:p>
          <a:p>
            <a:r>
              <a:rPr lang="en-US" sz="2400" dirty="0" smtClean="0">
                <a:solidFill>
                  <a:srgbClr val="FF0000"/>
                </a:solidFill>
              </a:rPr>
              <a:t>“Clear and Present Danger” </a:t>
            </a:r>
            <a:r>
              <a:rPr lang="en-US" sz="2400" dirty="0" smtClean="0"/>
              <a:t>test</a:t>
            </a:r>
          </a:p>
          <a:p>
            <a:pPr lvl="1"/>
            <a:r>
              <a:rPr lang="en-US" sz="2000" dirty="0" smtClean="0"/>
              <a:t>term appears in Holmes’s majority opinion in </a:t>
            </a:r>
            <a:r>
              <a:rPr lang="en-US" sz="2000" i="1" dirty="0" err="1" smtClean="0"/>
              <a:t>Schenck</a:t>
            </a:r>
            <a:endParaRPr lang="en-US" sz="2000" i="1" dirty="0" smtClean="0"/>
          </a:p>
          <a:p>
            <a:pPr lvl="1"/>
            <a:r>
              <a:rPr lang="en-US" sz="2000" dirty="0" smtClean="0"/>
              <a:t>but he’s still in the “Bad Tendency” vein then</a:t>
            </a:r>
          </a:p>
          <a:p>
            <a:pPr lvl="1"/>
            <a:r>
              <a:rPr lang="en-US" sz="2000" dirty="0" smtClean="0"/>
              <a:t>becomes more distinct from “Bad Tendency” in his dissents in </a:t>
            </a:r>
            <a:r>
              <a:rPr lang="en-US" sz="2000" i="1" dirty="0" smtClean="0"/>
              <a:t>Abrams</a:t>
            </a:r>
            <a:r>
              <a:rPr lang="en-US" sz="2000" dirty="0" smtClean="0"/>
              <a:t> and </a:t>
            </a:r>
            <a:r>
              <a:rPr lang="en-US" sz="2000" i="1" dirty="0" err="1" smtClean="0"/>
              <a:t>Gitlow</a:t>
            </a:r>
            <a:endParaRPr lang="en-US" sz="2000" dirty="0" smtClean="0"/>
          </a:p>
          <a:p>
            <a:pPr lvl="1"/>
            <a:r>
              <a:rPr lang="en-US" sz="2000" dirty="0" smtClean="0"/>
              <a:t>becomes the Court’s major test in free speech cases in mid-20</a:t>
            </a:r>
            <a:r>
              <a:rPr lang="en-US" sz="2000" baseline="30000" dirty="0" smtClean="0"/>
              <a:t>th</a:t>
            </a:r>
            <a:r>
              <a:rPr lang="en-US" sz="2000" dirty="0" smtClean="0"/>
              <a:t> century</a:t>
            </a:r>
            <a:endParaRPr lang="en-US" sz="1900" dirty="0"/>
          </a:p>
        </p:txBody>
      </p:sp>
    </p:spTree>
    <p:extLst>
      <p:ext uri="{BB962C8B-B14F-4D97-AF65-F5344CB8AC3E}">
        <p14:creationId xmlns:p14="http://schemas.microsoft.com/office/powerpoint/2010/main" val="17394124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Three “tests” for free speech cases</a:t>
            </a:r>
            <a:endParaRPr lang="en-US" sz="2800" dirty="0"/>
          </a:p>
        </p:txBody>
      </p:sp>
      <p:sp>
        <p:nvSpPr>
          <p:cNvPr id="3" name="Content Placeholder 2"/>
          <p:cNvSpPr>
            <a:spLocks noGrp="1"/>
          </p:cNvSpPr>
          <p:nvPr>
            <p:ph sz="quarter" idx="1"/>
          </p:nvPr>
        </p:nvSpPr>
        <p:spPr>
          <a:xfrm>
            <a:off x="301752" y="1527048"/>
            <a:ext cx="8503920" cy="5019278"/>
          </a:xfrm>
        </p:spPr>
        <p:txBody>
          <a:bodyPr>
            <a:normAutofit/>
          </a:bodyPr>
          <a:lstStyle/>
          <a:p>
            <a:r>
              <a:rPr lang="en-US" sz="2400" dirty="0" smtClean="0">
                <a:solidFill>
                  <a:srgbClr val="FF0000"/>
                </a:solidFill>
              </a:rPr>
              <a:t>“Bad Tendency” </a:t>
            </a:r>
            <a:r>
              <a:rPr lang="en-US" sz="2400" dirty="0" smtClean="0"/>
              <a:t>test (19</a:t>
            </a:r>
            <a:r>
              <a:rPr lang="en-US" sz="2400" baseline="30000" dirty="0" smtClean="0"/>
              <a:t>th</a:t>
            </a:r>
            <a:r>
              <a:rPr lang="en-US" sz="2400" dirty="0" smtClean="0"/>
              <a:t> century, used in </a:t>
            </a:r>
            <a:r>
              <a:rPr lang="en-US" sz="2400" i="1" dirty="0" err="1" smtClean="0"/>
              <a:t>Schenck</a:t>
            </a:r>
            <a:r>
              <a:rPr lang="en-US" sz="2400" dirty="0" smtClean="0"/>
              <a:t> and in majority opinions in </a:t>
            </a:r>
            <a:r>
              <a:rPr lang="en-US" sz="2400" i="1" dirty="0" smtClean="0"/>
              <a:t>Abrams</a:t>
            </a:r>
            <a:r>
              <a:rPr lang="en-US" sz="2400" dirty="0" smtClean="0"/>
              <a:t> and </a:t>
            </a:r>
            <a:r>
              <a:rPr lang="en-US" sz="2400" i="1" dirty="0" err="1" smtClean="0"/>
              <a:t>Gitlow</a:t>
            </a:r>
            <a:r>
              <a:rPr lang="en-US" sz="2400" dirty="0" smtClean="0"/>
              <a:t>)</a:t>
            </a:r>
          </a:p>
          <a:p>
            <a:r>
              <a:rPr lang="en-US" sz="2400" dirty="0" smtClean="0">
                <a:solidFill>
                  <a:srgbClr val="FF0000"/>
                </a:solidFill>
              </a:rPr>
              <a:t>“Clear and Present Danger” </a:t>
            </a:r>
            <a:r>
              <a:rPr lang="en-US" sz="2400" dirty="0" smtClean="0"/>
              <a:t>test</a:t>
            </a:r>
          </a:p>
          <a:p>
            <a:pPr lvl="1"/>
            <a:r>
              <a:rPr lang="en-US" sz="2000" dirty="0" smtClean="0"/>
              <a:t>term appears in Holmes’s majority opinion in </a:t>
            </a:r>
            <a:r>
              <a:rPr lang="en-US" sz="2000" i="1" dirty="0" err="1" smtClean="0"/>
              <a:t>Schenck</a:t>
            </a:r>
            <a:endParaRPr lang="en-US" sz="2000" i="1" dirty="0" smtClean="0"/>
          </a:p>
          <a:p>
            <a:pPr lvl="1"/>
            <a:r>
              <a:rPr lang="en-US" sz="2000" dirty="0" smtClean="0"/>
              <a:t>but he’s still in the “Bad Tendency” vein then</a:t>
            </a:r>
          </a:p>
          <a:p>
            <a:pPr lvl="1"/>
            <a:r>
              <a:rPr lang="en-US" sz="2000" dirty="0" smtClean="0"/>
              <a:t>becomes more distinct from “Bad Tendency” in his dissents in </a:t>
            </a:r>
            <a:r>
              <a:rPr lang="en-US" sz="2000" i="1" dirty="0" smtClean="0"/>
              <a:t>Abrams</a:t>
            </a:r>
            <a:r>
              <a:rPr lang="en-US" sz="2000" dirty="0" smtClean="0"/>
              <a:t> and </a:t>
            </a:r>
            <a:r>
              <a:rPr lang="en-US" sz="2000" i="1" dirty="0" err="1" smtClean="0"/>
              <a:t>Gitlow</a:t>
            </a:r>
            <a:endParaRPr lang="en-US" sz="2000" dirty="0" smtClean="0"/>
          </a:p>
          <a:p>
            <a:pPr lvl="1"/>
            <a:r>
              <a:rPr lang="en-US" sz="2000" dirty="0" smtClean="0"/>
              <a:t>becomes the Court’s major test in free speech cases in mid-20</a:t>
            </a:r>
            <a:r>
              <a:rPr lang="en-US" sz="2000" baseline="30000" dirty="0" smtClean="0"/>
              <a:t>th</a:t>
            </a:r>
            <a:r>
              <a:rPr lang="en-US" sz="2000" dirty="0" smtClean="0"/>
              <a:t> century</a:t>
            </a:r>
          </a:p>
          <a:p>
            <a:r>
              <a:rPr lang="en-US" sz="2400" dirty="0" smtClean="0">
                <a:solidFill>
                  <a:srgbClr val="FF0000"/>
                </a:solidFill>
              </a:rPr>
              <a:t>“Imminent Lawless Action” </a:t>
            </a:r>
            <a:r>
              <a:rPr lang="en-US" sz="2400" dirty="0" smtClean="0"/>
              <a:t>test replaces it, in </a:t>
            </a:r>
            <a:r>
              <a:rPr lang="en-US" sz="2400" i="1" dirty="0" smtClean="0"/>
              <a:t>Brandenburg v. Ohio</a:t>
            </a:r>
            <a:r>
              <a:rPr lang="en-US" sz="2400" dirty="0" smtClean="0"/>
              <a:t> (1969)</a:t>
            </a:r>
          </a:p>
          <a:p>
            <a:pPr lvl="1"/>
            <a:r>
              <a:rPr lang="en-US" sz="1900" dirty="0" smtClean="0"/>
              <a:t>Government may only limit speech that incites unlawful action sooner than police can arrive to prevent the action.</a:t>
            </a:r>
            <a:endParaRPr lang="en-US" sz="1900" dirty="0"/>
          </a:p>
        </p:txBody>
      </p:sp>
    </p:spTree>
    <p:extLst>
      <p:ext uri="{BB962C8B-B14F-4D97-AF65-F5344CB8AC3E}">
        <p14:creationId xmlns:p14="http://schemas.microsoft.com/office/powerpoint/2010/main" val="17394124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Thought Exercise:</a:t>
            </a:r>
            <a:br>
              <a:rPr lang="en-US" sz="2800" dirty="0" smtClean="0"/>
            </a:br>
            <a:r>
              <a:rPr lang="en-US" sz="2800" dirty="0" smtClean="0"/>
              <a:t>Creating a First Amendment “Case Study” for 2012</a:t>
            </a:r>
            <a:endParaRPr lang="en-US" sz="2800" dirty="0"/>
          </a:p>
        </p:txBody>
      </p:sp>
      <p:sp>
        <p:nvSpPr>
          <p:cNvPr id="3" name="Content Placeholder 2"/>
          <p:cNvSpPr>
            <a:spLocks noGrp="1"/>
          </p:cNvSpPr>
          <p:nvPr>
            <p:ph sz="quarter" idx="1"/>
          </p:nvPr>
        </p:nvSpPr>
        <p:spPr/>
        <p:txBody>
          <a:bodyPr>
            <a:normAutofit/>
          </a:bodyPr>
          <a:lstStyle/>
          <a:p>
            <a:r>
              <a:rPr lang="en-US" sz="2400" dirty="0" smtClean="0"/>
              <a:t>The First Amendment in today’s world</a:t>
            </a:r>
          </a:p>
          <a:p>
            <a:pPr lvl="1"/>
            <a:r>
              <a:rPr lang="en-US" sz="2000" dirty="0" smtClean="0"/>
              <a:t>Defining “speech” (what is “speech”? where is “speech”?)</a:t>
            </a:r>
          </a:p>
          <a:p>
            <a:pPr lvl="1"/>
            <a:r>
              <a:rPr lang="en-US" sz="2000" dirty="0" smtClean="0"/>
              <a:t>What’s “the press” (not just newspapers and printing presses)</a:t>
            </a:r>
          </a:p>
          <a:p>
            <a:pPr lvl="1"/>
            <a:r>
              <a:rPr lang="en-US" sz="2000" dirty="0" smtClean="0"/>
              <a:t>New meanings of “assembly” (in a world of Facebook and Occupy Wall Street)</a:t>
            </a:r>
            <a:endParaRPr lang="en-US" sz="2400" dirty="0"/>
          </a:p>
        </p:txBody>
      </p:sp>
    </p:spTree>
    <p:extLst>
      <p:ext uri="{BB962C8B-B14F-4D97-AF65-F5344CB8AC3E}">
        <p14:creationId xmlns:p14="http://schemas.microsoft.com/office/powerpoint/2010/main" val="4014340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Thought Exercise:</a:t>
            </a:r>
            <a:br>
              <a:rPr lang="en-US" sz="2800" dirty="0" smtClean="0"/>
            </a:br>
            <a:r>
              <a:rPr lang="en-US" sz="2800" dirty="0" smtClean="0"/>
              <a:t>Creating a First Amendment “Case Study” for 2012</a:t>
            </a:r>
            <a:endParaRPr lang="en-US" sz="2800" dirty="0"/>
          </a:p>
        </p:txBody>
      </p:sp>
      <p:sp>
        <p:nvSpPr>
          <p:cNvPr id="3" name="Content Placeholder 2"/>
          <p:cNvSpPr>
            <a:spLocks noGrp="1"/>
          </p:cNvSpPr>
          <p:nvPr>
            <p:ph sz="quarter" idx="1"/>
          </p:nvPr>
        </p:nvSpPr>
        <p:spPr/>
        <p:txBody>
          <a:bodyPr>
            <a:normAutofit/>
          </a:bodyPr>
          <a:lstStyle/>
          <a:p>
            <a:r>
              <a:rPr lang="en-US" sz="2400" dirty="0" smtClean="0"/>
              <a:t>The First Amendment in today’s world</a:t>
            </a:r>
          </a:p>
          <a:p>
            <a:pPr lvl="1"/>
            <a:r>
              <a:rPr lang="en-US" sz="2000" dirty="0" smtClean="0"/>
              <a:t>Defining “speech” (what is “speech”? where is “speech”?)</a:t>
            </a:r>
          </a:p>
          <a:p>
            <a:pPr lvl="1"/>
            <a:r>
              <a:rPr lang="en-US" sz="2000" dirty="0" smtClean="0"/>
              <a:t>What’s “the press” (not just newspapers and printing presses)</a:t>
            </a:r>
          </a:p>
          <a:p>
            <a:pPr lvl="1"/>
            <a:r>
              <a:rPr lang="en-US" sz="2000" dirty="0" smtClean="0"/>
              <a:t>New meanings of “assembly” (in a world of Facebook and Occupy Wall Street)</a:t>
            </a:r>
          </a:p>
          <a:p>
            <a:r>
              <a:rPr lang="en-US" sz="2400" dirty="0" smtClean="0"/>
              <a:t>The contexts we live in (or live with)</a:t>
            </a:r>
          </a:p>
          <a:p>
            <a:pPr lvl="1"/>
            <a:r>
              <a:rPr lang="en-US" sz="2000" dirty="0" smtClean="0"/>
              <a:t>Perpetual war? (and war undeclared by Congress)</a:t>
            </a:r>
          </a:p>
          <a:p>
            <a:pPr lvl="1"/>
            <a:r>
              <a:rPr lang="en-US" sz="2000" dirty="0" smtClean="0"/>
              <a:t>The guidance and challenges provided by precedent (earlier laws, Supreme Court decisions, etc.)</a:t>
            </a:r>
          </a:p>
          <a:p>
            <a:endParaRPr lang="en-US" sz="2400" dirty="0"/>
          </a:p>
        </p:txBody>
      </p:sp>
    </p:spTree>
    <p:extLst>
      <p:ext uri="{BB962C8B-B14F-4D97-AF65-F5344CB8AC3E}">
        <p14:creationId xmlns:p14="http://schemas.microsoft.com/office/powerpoint/2010/main" val="29995832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Last thoughts or questions?</a:t>
            </a:r>
            <a:endParaRPr lang="en-US" sz="2800"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56046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First Amendment</a:t>
            </a:r>
            <a:endParaRPr lang="en-US" dirty="0"/>
          </a:p>
        </p:txBody>
      </p:sp>
      <p:sp>
        <p:nvSpPr>
          <p:cNvPr id="3" name="Content Placeholder 2"/>
          <p:cNvSpPr>
            <a:spLocks noGrp="1"/>
          </p:cNvSpPr>
          <p:nvPr>
            <p:ph sz="quarter" idx="1"/>
          </p:nvPr>
        </p:nvSpPr>
        <p:spPr/>
        <p:txBody>
          <a:bodyPr/>
          <a:lstStyle/>
          <a:p>
            <a:pPr marL="0" indent="0">
              <a:buNone/>
            </a:pPr>
            <a:r>
              <a:rPr lang="en-US" dirty="0" smtClean="0"/>
              <a:t>Congress shall make no law</a:t>
            </a:r>
          </a:p>
          <a:p>
            <a:pPr marL="0" indent="0">
              <a:buNone/>
            </a:pPr>
            <a:r>
              <a:rPr lang="en-US" dirty="0" smtClean="0"/>
              <a:t>respecting an establishment of religion,</a:t>
            </a:r>
          </a:p>
          <a:p>
            <a:pPr marL="0" indent="0">
              <a:buNone/>
            </a:pPr>
            <a:r>
              <a:rPr lang="en-US" dirty="0" smtClean="0">
                <a:solidFill>
                  <a:srgbClr val="FF0000"/>
                </a:solidFill>
              </a:rPr>
              <a:t>or prohibiting the free exercise thereof;</a:t>
            </a:r>
          </a:p>
        </p:txBody>
      </p:sp>
    </p:spTree>
    <p:extLst>
      <p:ext uri="{BB962C8B-B14F-4D97-AF65-F5344CB8AC3E}">
        <p14:creationId xmlns:p14="http://schemas.microsoft.com/office/powerpoint/2010/main" val="962927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First Amendment</a:t>
            </a:r>
            <a:endParaRPr lang="en-US" dirty="0"/>
          </a:p>
        </p:txBody>
      </p:sp>
      <p:sp>
        <p:nvSpPr>
          <p:cNvPr id="3" name="Content Placeholder 2"/>
          <p:cNvSpPr>
            <a:spLocks noGrp="1"/>
          </p:cNvSpPr>
          <p:nvPr>
            <p:ph sz="quarter" idx="1"/>
          </p:nvPr>
        </p:nvSpPr>
        <p:spPr/>
        <p:txBody>
          <a:bodyPr/>
          <a:lstStyle/>
          <a:p>
            <a:pPr marL="0" indent="0">
              <a:buNone/>
            </a:pPr>
            <a:r>
              <a:rPr lang="en-US" dirty="0" smtClean="0"/>
              <a:t>Congress shall make no law</a:t>
            </a:r>
          </a:p>
          <a:p>
            <a:pPr marL="0" indent="0">
              <a:buNone/>
            </a:pPr>
            <a:r>
              <a:rPr lang="en-US" dirty="0" smtClean="0"/>
              <a:t>respecting an establishment of religion,</a:t>
            </a:r>
          </a:p>
          <a:p>
            <a:pPr marL="0" indent="0">
              <a:buNone/>
            </a:pPr>
            <a:r>
              <a:rPr lang="en-US" dirty="0" smtClean="0"/>
              <a:t>or prohibiting the free exercise thereof;</a:t>
            </a:r>
          </a:p>
          <a:p>
            <a:pPr marL="0" indent="0">
              <a:buNone/>
            </a:pPr>
            <a:r>
              <a:rPr lang="en-US" dirty="0" smtClean="0">
                <a:solidFill>
                  <a:srgbClr val="FF0000"/>
                </a:solidFill>
              </a:rPr>
              <a:t>or abridging the freedom of speech,</a:t>
            </a:r>
          </a:p>
        </p:txBody>
      </p:sp>
      <p:pic>
        <p:nvPicPr>
          <p:cNvPr id="4" name="Picture 3"/>
          <p:cNvPicPr>
            <a:picLocks noChangeAspect="1"/>
          </p:cNvPicPr>
          <p:nvPr/>
        </p:nvPicPr>
        <p:blipFill>
          <a:blip r:embed="rId2"/>
          <a:stretch>
            <a:fillRect/>
          </a:stretch>
        </p:blipFill>
        <p:spPr>
          <a:xfrm>
            <a:off x="2696084" y="3787016"/>
            <a:ext cx="4189425" cy="2922124"/>
          </a:xfrm>
          <a:prstGeom prst="rect">
            <a:avLst/>
          </a:prstGeom>
        </p:spPr>
      </p:pic>
    </p:spTree>
    <p:extLst>
      <p:ext uri="{BB962C8B-B14F-4D97-AF65-F5344CB8AC3E}">
        <p14:creationId xmlns:p14="http://schemas.microsoft.com/office/powerpoint/2010/main" val="962927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First Amendment</a:t>
            </a:r>
            <a:endParaRPr lang="en-US" dirty="0"/>
          </a:p>
        </p:txBody>
      </p:sp>
      <p:sp>
        <p:nvSpPr>
          <p:cNvPr id="3" name="Content Placeholder 2"/>
          <p:cNvSpPr>
            <a:spLocks noGrp="1"/>
          </p:cNvSpPr>
          <p:nvPr>
            <p:ph sz="quarter" idx="1"/>
          </p:nvPr>
        </p:nvSpPr>
        <p:spPr/>
        <p:txBody>
          <a:bodyPr/>
          <a:lstStyle/>
          <a:p>
            <a:pPr marL="0" indent="0">
              <a:buNone/>
            </a:pPr>
            <a:r>
              <a:rPr lang="en-US" dirty="0" smtClean="0"/>
              <a:t>Congress shall make no law</a:t>
            </a:r>
          </a:p>
          <a:p>
            <a:pPr marL="0" indent="0">
              <a:buNone/>
            </a:pPr>
            <a:r>
              <a:rPr lang="en-US" dirty="0" smtClean="0"/>
              <a:t>respecting an establishment of religion,</a:t>
            </a:r>
          </a:p>
          <a:p>
            <a:pPr marL="0" indent="0">
              <a:buNone/>
            </a:pPr>
            <a:r>
              <a:rPr lang="en-US" dirty="0" smtClean="0"/>
              <a:t>or prohibiting the free exercise thereof;</a:t>
            </a:r>
          </a:p>
          <a:p>
            <a:pPr marL="0" indent="0">
              <a:buNone/>
            </a:pPr>
            <a:r>
              <a:rPr lang="en-US" dirty="0" smtClean="0"/>
              <a:t>or abridging the freedom of speech,</a:t>
            </a:r>
          </a:p>
          <a:p>
            <a:pPr marL="0" indent="0">
              <a:buNone/>
            </a:pPr>
            <a:r>
              <a:rPr lang="en-US" dirty="0" smtClean="0">
                <a:solidFill>
                  <a:srgbClr val="FF0000"/>
                </a:solidFill>
              </a:rPr>
              <a:t>or of the press,</a:t>
            </a:r>
          </a:p>
        </p:txBody>
      </p:sp>
      <p:pic>
        <p:nvPicPr>
          <p:cNvPr id="4" name="Picture 3"/>
          <p:cNvPicPr>
            <a:picLocks noChangeAspect="1"/>
          </p:cNvPicPr>
          <p:nvPr/>
        </p:nvPicPr>
        <p:blipFill>
          <a:blip r:embed="rId2"/>
          <a:stretch>
            <a:fillRect/>
          </a:stretch>
        </p:blipFill>
        <p:spPr>
          <a:xfrm>
            <a:off x="4164798" y="3531530"/>
            <a:ext cx="4832644" cy="3326470"/>
          </a:xfrm>
          <a:prstGeom prst="rect">
            <a:avLst/>
          </a:prstGeom>
        </p:spPr>
      </p:pic>
    </p:spTree>
    <p:extLst>
      <p:ext uri="{BB962C8B-B14F-4D97-AF65-F5344CB8AC3E}">
        <p14:creationId xmlns:p14="http://schemas.microsoft.com/office/powerpoint/2010/main" val="96292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First Amendment</a:t>
            </a:r>
            <a:endParaRPr lang="en-US" dirty="0"/>
          </a:p>
        </p:txBody>
      </p:sp>
      <p:sp>
        <p:nvSpPr>
          <p:cNvPr id="3" name="Content Placeholder 2"/>
          <p:cNvSpPr>
            <a:spLocks noGrp="1"/>
          </p:cNvSpPr>
          <p:nvPr>
            <p:ph sz="quarter" idx="1"/>
          </p:nvPr>
        </p:nvSpPr>
        <p:spPr/>
        <p:txBody>
          <a:bodyPr/>
          <a:lstStyle/>
          <a:p>
            <a:pPr marL="0" indent="0">
              <a:buNone/>
            </a:pPr>
            <a:r>
              <a:rPr lang="en-US" dirty="0" smtClean="0"/>
              <a:t>Congress shall make no law</a:t>
            </a:r>
          </a:p>
          <a:p>
            <a:pPr marL="0" indent="0">
              <a:buNone/>
            </a:pPr>
            <a:r>
              <a:rPr lang="en-US" dirty="0" smtClean="0"/>
              <a:t>respecting an establishment of religion,</a:t>
            </a:r>
          </a:p>
          <a:p>
            <a:pPr marL="0" indent="0">
              <a:buNone/>
            </a:pPr>
            <a:r>
              <a:rPr lang="en-US" dirty="0" smtClean="0"/>
              <a:t>or prohibiting the free exercise thereof;</a:t>
            </a:r>
          </a:p>
          <a:p>
            <a:pPr marL="0" indent="0">
              <a:buNone/>
            </a:pPr>
            <a:r>
              <a:rPr lang="en-US" dirty="0" smtClean="0"/>
              <a:t>or abridging the freedom of speech,</a:t>
            </a:r>
          </a:p>
          <a:p>
            <a:pPr marL="0" indent="0">
              <a:buNone/>
            </a:pPr>
            <a:r>
              <a:rPr lang="en-US" dirty="0" smtClean="0"/>
              <a:t>or of the press,</a:t>
            </a:r>
          </a:p>
          <a:p>
            <a:pPr marL="0" indent="0">
              <a:buNone/>
            </a:pPr>
            <a:r>
              <a:rPr lang="en-US" dirty="0" smtClean="0">
                <a:solidFill>
                  <a:srgbClr val="FF0000"/>
                </a:solidFill>
              </a:rPr>
              <a:t>or of the right of the people peaceably to assemble,</a:t>
            </a:r>
          </a:p>
        </p:txBody>
      </p:sp>
    </p:spTree>
    <p:extLst>
      <p:ext uri="{BB962C8B-B14F-4D97-AF65-F5344CB8AC3E}">
        <p14:creationId xmlns:p14="http://schemas.microsoft.com/office/powerpoint/2010/main" val="962927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First Amendment</a:t>
            </a:r>
            <a:endParaRPr lang="en-US" dirty="0"/>
          </a:p>
        </p:txBody>
      </p:sp>
      <p:sp>
        <p:nvSpPr>
          <p:cNvPr id="3" name="Content Placeholder 2"/>
          <p:cNvSpPr>
            <a:spLocks noGrp="1"/>
          </p:cNvSpPr>
          <p:nvPr>
            <p:ph sz="quarter" idx="1"/>
          </p:nvPr>
        </p:nvSpPr>
        <p:spPr/>
        <p:txBody>
          <a:bodyPr/>
          <a:lstStyle/>
          <a:p>
            <a:pPr marL="0" indent="0">
              <a:buNone/>
            </a:pPr>
            <a:r>
              <a:rPr lang="en-US" dirty="0" smtClean="0"/>
              <a:t>Congress shall make no law</a:t>
            </a:r>
          </a:p>
          <a:p>
            <a:pPr marL="0" indent="0">
              <a:buNone/>
            </a:pPr>
            <a:r>
              <a:rPr lang="en-US" dirty="0" smtClean="0"/>
              <a:t>respecting an establishment of religion,</a:t>
            </a:r>
          </a:p>
          <a:p>
            <a:pPr marL="0" indent="0">
              <a:buNone/>
            </a:pPr>
            <a:r>
              <a:rPr lang="en-US" dirty="0" smtClean="0"/>
              <a:t>or prohibiting the free exercise thereof;</a:t>
            </a:r>
          </a:p>
          <a:p>
            <a:pPr marL="0" indent="0">
              <a:buNone/>
            </a:pPr>
            <a:r>
              <a:rPr lang="en-US" dirty="0" smtClean="0"/>
              <a:t>or abridging the freedom of speech,</a:t>
            </a:r>
          </a:p>
          <a:p>
            <a:pPr marL="0" indent="0">
              <a:buNone/>
            </a:pPr>
            <a:r>
              <a:rPr lang="en-US" dirty="0" smtClean="0"/>
              <a:t>or of the press,</a:t>
            </a:r>
          </a:p>
          <a:p>
            <a:pPr marL="0" indent="0">
              <a:buNone/>
            </a:pPr>
            <a:r>
              <a:rPr lang="en-US" dirty="0" smtClean="0"/>
              <a:t>or of the right of the people peaceably to assemble,</a:t>
            </a:r>
          </a:p>
          <a:p>
            <a:pPr marL="0" indent="0">
              <a:buNone/>
            </a:pPr>
            <a:r>
              <a:rPr lang="en-US" dirty="0" smtClean="0">
                <a:solidFill>
                  <a:srgbClr val="FF0000"/>
                </a:solidFill>
              </a:rPr>
              <a:t>and to petition the Government for a redress of grievances.</a:t>
            </a:r>
            <a:endParaRPr lang="en-US" dirty="0">
              <a:solidFill>
                <a:srgbClr val="FF0000"/>
              </a:solidFill>
            </a:endParaRPr>
          </a:p>
        </p:txBody>
      </p:sp>
    </p:spTree>
    <p:extLst>
      <p:ext uri="{BB962C8B-B14F-4D97-AF65-F5344CB8AC3E}">
        <p14:creationId xmlns:p14="http://schemas.microsoft.com/office/powerpoint/2010/main" val="962927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the First Amendment</a:t>
            </a:r>
            <a:endParaRPr lang="en-US" dirty="0"/>
          </a:p>
        </p:txBody>
      </p:sp>
      <p:sp>
        <p:nvSpPr>
          <p:cNvPr id="3" name="Content Placeholder 2"/>
          <p:cNvSpPr>
            <a:spLocks noGrp="1"/>
          </p:cNvSpPr>
          <p:nvPr>
            <p:ph sz="quarter" idx="1"/>
          </p:nvPr>
        </p:nvSpPr>
        <p:spPr/>
        <p:txBody>
          <a:bodyPr/>
          <a:lstStyle/>
          <a:p>
            <a:r>
              <a:rPr lang="en-US" dirty="0" smtClean="0"/>
              <a:t>Handout: new state constitutions, 1776-1784</a:t>
            </a:r>
          </a:p>
          <a:p>
            <a:pPr lvl="1"/>
            <a:r>
              <a:rPr lang="en-US" dirty="0" smtClean="0"/>
              <a:t>Which part of the First Amendment gets the most attention? (Why?)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1009</TotalTime>
  <Words>2332</Words>
  <Application>Microsoft Office PowerPoint</Application>
  <PresentationFormat>On-screen Show (4:3)</PresentationFormat>
  <Paragraphs>171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Civic</vt:lpstr>
      <vt:lpstr>The First Amendment: freedom of speech and press</vt:lpstr>
      <vt:lpstr>Reading the First Amendment</vt:lpstr>
      <vt:lpstr>Reading the First Amendment</vt:lpstr>
      <vt:lpstr>Reading the First Amendment</vt:lpstr>
      <vt:lpstr>Reading the First Amendment</vt:lpstr>
      <vt:lpstr>Reading the First Amendment</vt:lpstr>
      <vt:lpstr>Reading the First Amendment</vt:lpstr>
      <vt:lpstr>Reading the First Amendment</vt:lpstr>
      <vt:lpstr>Sources of the First Amendment</vt:lpstr>
      <vt:lpstr>Sources of the First Amendment</vt:lpstr>
      <vt:lpstr>Sources of the First Amendment</vt:lpstr>
      <vt:lpstr>Sources of the First Amendment</vt:lpstr>
      <vt:lpstr>Sources of the First Amendment</vt:lpstr>
      <vt:lpstr>Sources of the First Amendment</vt:lpstr>
      <vt:lpstr>The Sedition Act, 1798</vt:lpstr>
      <vt:lpstr>19th-century developments</vt:lpstr>
      <vt:lpstr>19th-century developments</vt:lpstr>
      <vt:lpstr>19th-century developments</vt:lpstr>
      <vt:lpstr>19th-century developments—and into the 20th</vt:lpstr>
      <vt:lpstr>19th-century developments—and into the 20th</vt:lpstr>
      <vt:lpstr>The Great War (later called WWI)</vt:lpstr>
      <vt:lpstr>PowerPoint Presentation</vt:lpstr>
      <vt:lpstr>A few key points about Schenck v. U.S.</vt:lpstr>
      <vt:lpstr>A few key points about Schenck v. U.S.</vt:lpstr>
      <vt:lpstr>From Schenck to Abrams (1919) and Gitlow (1925)</vt:lpstr>
      <vt:lpstr>From Schenck to Abrams (1919) and Gitlow (1925)</vt:lpstr>
      <vt:lpstr>From Schenck to Abrams (1919) and Gitlow (1925)</vt:lpstr>
      <vt:lpstr>From Schenck to Abrams (1919) and Gitlow (1925)</vt:lpstr>
      <vt:lpstr>PowerPoint Presentation</vt:lpstr>
      <vt:lpstr>Three “tests” for free speech cases</vt:lpstr>
      <vt:lpstr>Three “tests” for free speech cases</vt:lpstr>
      <vt:lpstr>Three “tests” for free speech cases</vt:lpstr>
      <vt:lpstr>Thought Exercise: Creating a First Amendment “Case Study” for 2012</vt:lpstr>
      <vt:lpstr>Thought Exercise: Creating a First Amendment “Case Study” for 2012</vt:lpstr>
      <vt:lpstr>Last thoughts or questions?</vt:lpstr>
    </vt:vector>
  </TitlesOfParts>
  <Company>University of Nevada Reno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Rights, and the Constitution: the nineteenth century</dc:title>
  <dc:creator>Scott Casper</dc:creator>
  <cp:lastModifiedBy>Orr, Angela</cp:lastModifiedBy>
  <cp:revision>24</cp:revision>
  <cp:lastPrinted>2011-12-17T01:37:30Z</cp:lastPrinted>
  <dcterms:created xsi:type="dcterms:W3CDTF">2012-02-15T03:14:38Z</dcterms:created>
  <dcterms:modified xsi:type="dcterms:W3CDTF">2012-02-16T15:34:47Z</dcterms:modified>
</cp:coreProperties>
</file>