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56" r:id="rId2"/>
    <p:sldId id="260" r:id="rId3"/>
    <p:sldId id="261" r:id="rId4"/>
    <p:sldId id="262" r:id="rId5"/>
    <p:sldId id="272" r:id="rId6"/>
    <p:sldId id="274" r:id="rId7"/>
    <p:sldId id="264" r:id="rId8"/>
    <p:sldId id="268" r:id="rId9"/>
    <p:sldId id="265" r:id="rId10"/>
    <p:sldId id="275" r:id="rId11"/>
    <p:sldId id="266" r:id="rId12"/>
    <p:sldId id="267" r:id="rId13"/>
    <p:sldId id="269" r:id="rId14"/>
    <p:sldId id="270" r:id="rId15"/>
    <p:sldId id="271" r:id="rId16"/>
    <p:sldId id="276" r:id="rId17"/>
    <p:sldId id="257" r:id="rId18"/>
    <p:sldId id="273"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312"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64980"/>
          </a:xfrm>
          <a:prstGeom prst="rect">
            <a:avLst/>
          </a:prstGeom>
        </p:spPr>
        <p:txBody>
          <a:bodyPr vert="horz" lIns="91440" tIns="45720" rIns="91440" bIns="45720" rtlCol="0"/>
          <a:lstStyle>
            <a:lvl1pPr algn="r">
              <a:defRPr sz="1200"/>
            </a:lvl1pPr>
          </a:lstStyle>
          <a:p>
            <a:fld id="{6822828B-35E1-41F1-828D-521C096A14AB}" type="datetimeFigureOut">
              <a:rPr lang="en-US" smtClean="0"/>
              <a:t>2/15/2012</a:t>
            </a:fld>
            <a:endParaRPr lang="en-US"/>
          </a:p>
        </p:txBody>
      </p:sp>
      <p:sp>
        <p:nvSpPr>
          <p:cNvPr id="4" name="Footer Placeholder 3"/>
          <p:cNvSpPr>
            <a:spLocks noGrp="1"/>
          </p:cNvSpPr>
          <p:nvPr>
            <p:ph type="ftr" sz="quarter" idx="2"/>
          </p:nvPr>
        </p:nvSpPr>
        <p:spPr>
          <a:xfrm>
            <a:off x="0" y="8829823"/>
            <a:ext cx="2971800"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823"/>
            <a:ext cx="2971800" cy="464980"/>
          </a:xfrm>
          <a:prstGeom prst="rect">
            <a:avLst/>
          </a:prstGeom>
        </p:spPr>
        <p:txBody>
          <a:bodyPr vert="horz" lIns="91440" tIns="45720" rIns="91440" bIns="45720" rtlCol="0" anchor="b"/>
          <a:lstStyle>
            <a:lvl1pPr algn="r">
              <a:defRPr sz="1200"/>
            </a:lvl1pPr>
          </a:lstStyle>
          <a:p>
            <a:fld id="{C36C17A1-28A1-44EA-9E84-0B41676B32B6}" type="slidenum">
              <a:rPr lang="en-US" smtClean="0"/>
              <a:t>‹#›</a:t>
            </a:fld>
            <a:endParaRPr lang="en-US"/>
          </a:p>
        </p:txBody>
      </p:sp>
    </p:spTree>
    <p:extLst>
      <p:ext uri="{BB962C8B-B14F-4D97-AF65-F5344CB8AC3E}">
        <p14:creationId xmlns:p14="http://schemas.microsoft.com/office/powerpoint/2010/main" val="30985885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3F3003E-3DE7-4835-904A-FA87E2AB3A1E}" type="datetimeFigureOut">
              <a:rPr lang="en-US" smtClean="0"/>
              <a:t>2/15/2012</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3A9E9A8-0647-4708-B810-EC5FA7E27D6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F3003E-3DE7-4835-904A-FA87E2AB3A1E}" type="datetimeFigureOut">
              <a:rPr lang="en-US" smtClean="0"/>
              <a:t>2/15/2012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A9E9A8-0647-4708-B810-EC5FA7E27D6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3F3003E-3DE7-4835-904A-FA87E2AB3A1E}" type="datetimeFigureOut">
              <a:rPr lang="en-US" smtClean="0"/>
              <a:t>2/15/2012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33A9E9A8-0647-4708-B810-EC5FA7E27D6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F3003E-3DE7-4835-904A-FA87E2AB3A1E}" type="datetimeFigureOut">
              <a:rPr lang="en-US" smtClean="0"/>
              <a:t>2/15/2012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3A9E9A8-0647-4708-B810-EC5FA7E27D64}"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F3003E-3DE7-4835-904A-FA87E2AB3A1E}" type="datetimeFigureOut">
              <a:rPr lang="en-US" smtClean="0"/>
              <a:t>2/15/2012</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3A9E9A8-0647-4708-B810-EC5FA7E27D64}"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F3003E-3DE7-4835-904A-FA87E2AB3A1E}" type="datetimeFigureOut">
              <a:rPr lang="en-US" smtClean="0"/>
              <a:t>2/15/2012</a:t>
            </a:fld>
            <a:endParaRPr lang="en-US" dirty="0"/>
          </a:p>
        </p:txBody>
      </p:sp>
      <p:sp>
        <p:nvSpPr>
          <p:cNvPr id="10" name="Slide Number Placeholder 9"/>
          <p:cNvSpPr>
            <a:spLocks noGrp="1"/>
          </p:cNvSpPr>
          <p:nvPr>
            <p:ph type="sldNum" sz="quarter" idx="16"/>
          </p:nvPr>
        </p:nvSpPr>
        <p:spPr/>
        <p:txBody>
          <a:bodyPr rtlCol="0"/>
          <a:lstStyle/>
          <a:p>
            <a:fld id="{33A9E9A8-0647-4708-B810-EC5FA7E27D64}"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F3003E-3DE7-4835-904A-FA87E2AB3A1E}" type="datetimeFigureOut">
              <a:rPr lang="en-US" smtClean="0"/>
              <a:t>2/15/2012</a:t>
            </a:fld>
            <a:endParaRPr lang="en-US" dirty="0"/>
          </a:p>
        </p:txBody>
      </p:sp>
      <p:sp>
        <p:nvSpPr>
          <p:cNvPr id="12" name="Slide Number Placeholder 11"/>
          <p:cNvSpPr>
            <a:spLocks noGrp="1"/>
          </p:cNvSpPr>
          <p:nvPr>
            <p:ph type="sldNum" sz="quarter" idx="16"/>
          </p:nvPr>
        </p:nvSpPr>
        <p:spPr/>
        <p:txBody>
          <a:bodyPr rtlCol="0"/>
          <a:lstStyle/>
          <a:p>
            <a:fld id="{33A9E9A8-0647-4708-B810-EC5FA7E27D64}"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F3003E-3DE7-4835-904A-FA87E2AB3A1E}" type="datetimeFigureOut">
              <a:rPr lang="en-US" smtClean="0"/>
              <a:t>2/15/2012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3A9E9A8-0647-4708-B810-EC5FA7E27D6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3003E-3DE7-4835-904A-FA87E2AB3A1E}" type="datetimeFigureOut">
              <a:rPr lang="en-US" smtClean="0"/>
              <a:t>2/15/2012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3A9E9A8-0647-4708-B810-EC5FA7E27D6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F3003E-3DE7-4835-904A-FA87E2AB3A1E}" type="datetimeFigureOut">
              <a:rPr lang="en-US" smtClean="0"/>
              <a:t>2/15/2012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3A9E9A8-0647-4708-B810-EC5FA7E27D64}"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23F3003E-3DE7-4835-904A-FA87E2AB3A1E}" type="datetimeFigureOut">
              <a:rPr lang="en-US" smtClean="0"/>
              <a:t>2/15/2012</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3A9E9A8-0647-4708-B810-EC5FA7E27D64}"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F3003E-3DE7-4835-904A-FA87E2AB3A1E}" type="datetimeFigureOut">
              <a:rPr lang="en-US" smtClean="0"/>
              <a:t>2/15/2012</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3A9E9A8-0647-4708-B810-EC5FA7E27D6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amazing colleagues!</a:t>
            </a:r>
            <a:endParaRPr lang="en-US" dirty="0"/>
          </a:p>
        </p:txBody>
      </p:sp>
      <p:sp>
        <p:nvSpPr>
          <p:cNvPr id="3" name="Subtitle 2"/>
          <p:cNvSpPr>
            <a:spLocks noGrp="1"/>
          </p:cNvSpPr>
          <p:nvPr>
            <p:ph type="subTitle" idx="1"/>
          </p:nvPr>
        </p:nvSpPr>
        <p:spPr/>
        <p:txBody>
          <a:bodyPr>
            <a:normAutofit fontScale="92500"/>
          </a:bodyPr>
          <a:lstStyle/>
          <a:p>
            <a:r>
              <a:rPr lang="en-US" dirty="0" smtClean="0"/>
              <a:t>Give me liberty! The First Amendment in Context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457200"/>
            <a:ext cx="3124200" cy="3905250"/>
          </a:xfrm>
          <a:prstGeom prst="rect">
            <a:avLst/>
          </a:prstGeom>
        </p:spPr>
      </p:pic>
    </p:spTree>
    <p:extLst>
      <p:ext uri="{BB962C8B-B14F-4D97-AF65-F5344CB8AC3E}">
        <p14:creationId xmlns:p14="http://schemas.microsoft.com/office/powerpoint/2010/main" val="1079755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of Religion</a:t>
            </a:r>
            <a:endParaRPr lang="en-US" dirty="0"/>
          </a:p>
        </p:txBody>
      </p:sp>
      <p:sp>
        <p:nvSpPr>
          <p:cNvPr id="3" name="Content Placeholder 2"/>
          <p:cNvSpPr>
            <a:spLocks noGrp="1"/>
          </p:cNvSpPr>
          <p:nvPr>
            <p:ph sz="quarter" idx="1"/>
          </p:nvPr>
        </p:nvSpPr>
        <p:spPr/>
        <p:txBody>
          <a:bodyPr/>
          <a:lstStyle/>
          <a:p>
            <a:r>
              <a:rPr lang="en-US" dirty="0" smtClean="0"/>
              <a:t>What is something interesting that emerged from your LAST WORD discussion?</a:t>
            </a:r>
          </a:p>
          <a:p>
            <a:r>
              <a:rPr lang="en-US" dirty="0" smtClean="0"/>
              <a:t>Do you have any particular questions about the readings from Ch. 13?</a:t>
            </a:r>
            <a:endParaRPr lang="en-US" dirty="0"/>
          </a:p>
        </p:txBody>
      </p:sp>
    </p:spTree>
    <p:extLst>
      <p:ext uri="{BB962C8B-B14F-4D97-AF65-F5344CB8AC3E}">
        <p14:creationId xmlns:p14="http://schemas.microsoft.com/office/powerpoint/2010/main" val="2916641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Deliberations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Deliberating in a large group can sometimes feel daunting. A deliberation, unlike a Socratic Seminar, requires a conclusion.</a:t>
            </a:r>
          </a:p>
          <a:p>
            <a:r>
              <a:rPr lang="en-US" dirty="0" smtClean="0"/>
              <a:t>One way to facilitate deliberations is to have students apply direct knowledge to case studies (true or imagined) in small groups.</a:t>
            </a:r>
          </a:p>
          <a:p>
            <a:r>
              <a:rPr lang="en-US" dirty="0" smtClean="0"/>
              <a:t>The small groups are tasked with applying their knowledge to make a decision. </a:t>
            </a:r>
          </a:p>
          <a:p>
            <a:r>
              <a:rPr lang="en-US" dirty="0" smtClean="0"/>
              <a:t>Our case study deliberations today will be based on Establishment and Free Exercise Supreme Court cases and will be entitled, “You Be the Judge.”</a:t>
            </a:r>
            <a:endParaRPr lang="en-US" dirty="0"/>
          </a:p>
        </p:txBody>
      </p:sp>
    </p:spTree>
    <p:extLst>
      <p:ext uri="{BB962C8B-B14F-4D97-AF65-F5344CB8AC3E}">
        <p14:creationId xmlns:p14="http://schemas.microsoft.com/office/powerpoint/2010/main" val="470465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of Supreme Court Tests</a:t>
            </a:r>
            <a:endParaRPr lang="en-US" dirty="0"/>
          </a:p>
        </p:txBody>
      </p:sp>
      <p:sp>
        <p:nvSpPr>
          <p:cNvPr id="3" name="Content Placeholder 2"/>
          <p:cNvSpPr>
            <a:spLocks noGrp="1"/>
          </p:cNvSpPr>
          <p:nvPr>
            <p:ph sz="quarter" idx="2"/>
          </p:nvPr>
        </p:nvSpPr>
        <p:spPr>
          <a:xfrm>
            <a:off x="152400" y="2438400"/>
            <a:ext cx="4343400" cy="3657600"/>
          </a:xfrm>
        </p:spPr>
        <p:txBody>
          <a:bodyPr>
            <a:normAutofit fontScale="62500" lnSpcReduction="20000"/>
          </a:bodyPr>
          <a:lstStyle/>
          <a:p>
            <a:pPr marL="514350" indent="-514350">
              <a:buFont typeface="+mj-lt"/>
              <a:buAutoNum type="arabicPeriod"/>
            </a:pPr>
            <a:r>
              <a:rPr lang="en-US" dirty="0" smtClean="0"/>
              <a:t>Has the religious freedom of a person been infringed or burdened by some government action? </a:t>
            </a:r>
          </a:p>
          <a:p>
            <a:pPr marL="320040" lvl="1" indent="0">
              <a:buNone/>
            </a:pPr>
            <a:r>
              <a:rPr lang="en-US" dirty="0" smtClean="0">
                <a:solidFill>
                  <a:srgbClr val="7030A0"/>
                </a:solidFill>
              </a:rPr>
              <a:t>(If no, ask the 2</a:t>
            </a:r>
            <a:r>
              <a:rPr lang="en-US" baseline="30000" dirty="0" smtClean="0">
                <a:solidFill>
                  <a:srgbClr val="7030A0"/>
                </a:solidFill>
              </a:rPr>
              <a:t>nd</a:t>
            </a:r>
            <a:r>
              <a:rPr lang="en-US" dirty="0" smtClean="0">
                <a:solidFill>
                  <a:srgbClr val="7030A0"/>
                </a:solidFill>
              </a:rPr>
              <a:t> question.)</a:t>
            </a:r>
          </a:p>
          <a:p>
            <a:pPr marL="514350" indent="-514350">
              <a:buFont typeface="+mj-lt"/>
              <a:buAutoNum type="arabicPeriod"/>
            </a:pPr>
            <a:r>
              <a:rPr lang="en-US" dirty="0" smtClean="0"/>
              <a:t>If so, is there compelling state interest that would nonetheless justify the government action? </a:t>
            </a:r>
          </a:p>
          <a:p>
            <a:pPr marL="320040" lvl="1" indent="0">
              <a:buNone/>
            </a:pPr>
            <a:r>
              <a:rPr lang="en-US" dirty="0" smtClean="0">
                <a:solidFill>
                  <a:srgbClr val="7030A0"/>
                </a:solidFill>
              </a:rPr>
              <a:t>(yes = constitutional; no = ask 3</a:t>
            </a:r>
            <a:r>
              <a:rPr lang="en-US" baseline="30000" dirty="0" smtClean="0">
                <a:solidFill>
                  <a:srgbClr val="7030A0"/>
                </a:solidFill>
              </a:rPr>
              <a:t>rd</a:t>
            </a:r>
            <a:r>
              <a:rPr lang="en-US" dirty="0" smtClean="0">
                <a:solidFill>
                  <a:srgbClr val="7030A0"/>
                </a:solidFill>
              </a:rPr>
              <a:t> question)</a:t>
            </a:r>
          </a:p>
          <a:p>
            <a:pPr marL="514350" indent="-514350">
              <a:buFont typeface="+mj-lt"/>
              <a:buAutoNum type="arabicPeriod"/>
            </a:pPr>
            <a:r>
              <a:rPr lang="en-US" dirty="0" smtClean="0"/>
              <a:t>Is there any other way the government can be satisfied without restricting religious liberty? </a:t>
            </a:r>
          </a:p>
          <a:p>
            <a:pPr marL="320040" lvl="1" indent="0">
              <a:buNone/>
            </a:pPr>
            <a:r>
              <a:rPr lang="en-US" dirty="0" smtClean="0">
                <a:solidFill>
                  <a:srgbClr val="7030A0"/>
                </a:solidFill>
              </a:rPr>
              <a:t>(no = constitutional; yes = unconstitutional)</a:t>
            </a:r>
            <a:endParaRPr lang="en-US" dirty="0">
              <a:solidFill>
                <a:srgbClr val="7030A0"/>
              </a:solidFill>
            </a:endParaRPr>
          </a:p>
        </p:txBody>
      </p:sp>
      <p:sp>
        <p:nvSpPr>
          <p:cNvPr id="4" name="Content Placeholder 3"/>
          <p:cNvSpPr>
            <a:spLocks noGrp="1"/>
          </p:cNvSpPr>
          <p:nvPr>
            <p:ph sz="quarter" idx="4"/>
          </p:nvPr>
        </p:nvSpPr>
        <p:spPr>
          <a:xfrm>
            <a:off x="4800600" y="2438400"/>
            <a:ext cx="4267200" cy="3581400"/>
          </a:xfrm>
        </p:spPr>
        <p:txBody>
          <a:bodyPr>
            <a:normAutofit fontScale="62500" lnSpcReduction="20000"/>
          </a:bodyPr>
          <a:lstStyle/>
          <a:p>
            <a:r>
              <a:rPr lang="en-US" dirty="0" smtClean="0"/>
              <a:t>Does the law have a secular purpose?</a:t>
            </a:r>
          </a:p>
          <a:p>
            <a:pPr marL="365760" lvl="1" indent="0">
              <a:buNone/>
            </a:pPr>
            <a:r>
              <a:rPr lang="en-US" dirty="0" smtClean="0">
                <a:solidFill>
                  <a:srgbClr val="7030A0"/>
                </a:solidFill>
              </a:rPr>
              <a:t>(Answer must be yes, or the law is unconstitutional.)</a:t>
            </a:r>
          </a:p>
          <a:p>
            <a:r>
              <a:rPr lang="en-US" dirty="0" smtClean="0"/>
              <a:t>Does the principal or primary effect of the law neither advance nor inhibit religion?</a:t>
            </a:r>
          </a:p>
          <a:p>
            <a:pPr marL="365760" lvl="1" indent="0">
              <a:buNone/>
            </a:pPr>
            <a:r>
              <a:rPr lang="en-US" dirty="0" smtClean="0">
                <a:solidFill>
                  <a:srgbClr val="7030A0"/>
                </a:solidFill>
              </a:rPr>
              <a:t>(Answer must be yes, or the law is unconstitutional.)</a:t>
            </a:r>
          </a:p>
          <a:p>
            <a:r>
              <a:rPr lang="en-US" dirty="0" smtClean="0"/>
              <a:t>Does the law foster an excessive entanglement with religion.</a:t>
            </a:r>
          </a:p>
          <a:p>
            <a:pPr marL="365760" lvl="1" indent="0">
              <a:buNone/>
            </a:pPr>
            <a:r>
              <a:rPr lang="en-US" dirty="0" smtClean="0">
                <a:solidFill>
                  <a:srgbClr val="7030A0"/>
                </a:solidFill>
              </a:rPr>
              <a:t>(Answer must be no, or the law is unconstitutional.)</a:t>
            </a:r>
            <a:endParaRPr lang="en-US" dirty="0">
              <a:solidFill>
                <a:srgbClr val="7030A0"/>
              </a:solidFill>
            </a:endParaRPr>
          </a:p>
          <a:p>
            <a:pPr marL="0" indent="0">
              <a:buNone/>
            </a:pPr>
            <a:r>
              <a:rPr lang="en-US" dirty="0"/>
              <a:t>	</a:t>
            </a:r>
            <a:endParaRPr lang="en-US" dirty="0" smtClean="0"/>
          </a:p>
        </p:txBody>
      </p:sp>
      <p:sp>
        <p:nvSpPr>
          <p:cNvPr id="5" name="Text Placeholder 4"/>
          <p:cNvSpPr>
            <a:spLocks noGrp="1"/>
          </p:cNvSpPr>
          <p:nvPr>
            <p:ph type="body" sz="quarter" idx="1"/>
          </p:nvPr>
        </p:nvSpPr>
        <p:spPr>
          <a:xfrm>
            <a:off x="152400" y="1752600"/>
            <a:ext cx="4343400" cy="640080"/>
          </a:xfrm>
        </p:spPr>
        <p:txBody>
          <a:bodyPr/>
          <a:lstStyle/>
          <a:p>
            <a:r>
              <a:rPr lang="en-US" dirty="0" smtClean="0"/>
              <a:t>Sherbert Test: Free Exercise	</a:t>
            </a:r>
            <a:endParaRPr lang="en-US" dirty="0"/>
          </a:p>
        </p:txBody>
      </p:sp>
      <p:sp>
        <p:nvSpPr>
          <p:cNvPr id="6" name="Text Placeholder 5"/>
          <p:cNvSpPr>
            <a:spLocks noGrp="1"/>
          </p:cNvSpPr>
          <p:nvPr>
            <p:ph type="body" sz="quarter" idx="3"/>
          </p:nvPr>
        </p:nvSpPr>
        <p:spPr>
          <a:xfrm>
            <a:off x="4800600" y="1752600"/>
            <a:ext cx="4267200" cy="640080"/>
          </a:xfrm>
        </p:spPr>
        <p:txBody>
          <a:bodyPr/>
          <a:lstStyle/>
          <a:p>
            <a:r>
              <a:rPr lang="en-US" dirty="0" smtClean="0"/>
              <a:t>Lemon Test: Establishment</a:t>
            </a:r>
            <a:endParaRPr lang="en-US" dirty="0"/>
          </a:p>
        </p:txBody>
      </p:sp>
      <p:sp>
        <p:nvSpPr>
          <p:cNvPr id="7" name="TextBox 6"/>
          <p:cNvSpPr txBox="1"/>
          <p:nvPr/>
        </p:nvSpPr>
        <p:spPr>
          <a:xfrm>
            <a:off x="152400" y="6172200"/>
            <a:ext cx="8915400"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dirty="0" smtClean="0"/>
              <a:t>NOTE: These tests have not always been used by the court. They are imperfect. Modifications have been made. It does not detract in any way from the pedagogical effect of case study deliberations to use them.</a:t>
            </a:r>
            <a:endParaRPr lang="en-US" sz="1600" dirty="0"/>
          </a:p>
        </p:txBody>
      </p:sp>
    </p:spTree>
    <p:extLst>
      <p:ext uri="{BB962C8B-B14F-4D97-AF65-F5344CB8AC3E}">
        <p14:creationId xmlns:p14="http://schemas.microsoft.com/office/powerpoint/2010/main" val="1291362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Analysis	</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92500" lnSpcReduction="20000"/>
          </a:bodyPr>
          <a:lstStyle/>
          <a:p>
            <a:r>
              <a:rPr lang="en-US" dirty="0" smtClean="0"/>
              <a:t>It is highly likely that you know the outcome of some or all of these cases. Good for you, but that doesn’t really matter.</a:t>
            </a:r>
          </a:p>
          <a:p>
            <a:r>
              <a:rPr lang="en-US" dirty="0" smtClean="0"/>
              <a:t>Try to forget what you know other people said and use your own reasoning as a group to decide the case.</a:t>
            </a:r>
          </a:p>
          <a:p>
            <a:r>
              <a:rPr lang="en-US" dirty="0" smtClean="0"/>
              <a:t>Please use the quote sheet where appropriate to help inform your decisions. This would be akin to using “precedent.”</a:t>
            </a:r>
          </a:p>
          <a:p>
            <a:r>
              <a:rPr lang="en-US" dirty="0" smtClean="0"/>
              <a:t>You should have an odd number of group members (like the Circuit and Supreme Courts) in order to vote and make a decision. Inconsistent opinions in the group will help inform the fourth question for each case: </a:t>
            </a:r>
            <a:r>
              <a:rPr lang="en-US" dirty="0" smtClean="0">
                <a:solidFill>
                  <a:srgbClr val="7030A0"/>
                </a:solidFill>
              </a:rPr>
              <a:t>What made this case easy or difficult to decide?</a:t>
            </a:r>
            <a:endParaRPr lang="en-US" dirty="0">
              <a:solidFill>
                <a:srgbClr val="7030A0"/>
              </a:solidFill>
            </a:endParaRPr>
          </a:p>
        </p:txBody>
      </p:sp>
    </p:spTree>
    <p:extLst>
      <p:ext uri="{BB962C8B-B14F-4D97-AF65-F5344CB8AC3E}">
        <p14:creationId xmlns:p14="http://schemas.microsoft.com/office/powerpoint/2010/main" val="2479757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 Whining About Case Studies</a:t>
            </a:r>
            <a:endParaRPr lang="en-US" dirty="0"/>
          </a:p>
        </p:txBody>
      </p:sp>
      <p:sp>
        <p:nvSpPr>
          <p:cNvPr id="3" name="Content Placeholder 2"/>
          <p:cNvSpPr>
            <a:spLocks noGrp="1"/>
          </p:cNvSpPr>
          <p:nvPr>
            <p:ph sz="quarter" idx="1"/>
          </p:nvPr>
        </p:nvSpPr>
        <p:spPr>
          <a:xfrm>
            <a:off x="381000" y="1600200"/>
            <a:ext cx="8534400" cy="5029200"/>
          </a:xfrm>
        </p:spPr>
        <p:txBody>
          <a:bodyPr>
            <a:normAutofit lnSpcReduction="10000"/>
          </a:bodyPr>
          <a:lstStyle/>
          <a:p>
            <a:r>
              <a:rPr lang="en-US" dirty="0" smtClean="0"/>
              <a:t>Students will always want more information on a case than they are given!</a:t>
            </a:r>
          </a:p>
          <a:p>
            <a:r>
              <a:rPr lang="en-US" dirty="0" smtClean="0"/>
              <a:t>Tell them to do the very best with the information they have. They can make a list of questions for which they would like the answer, and they can make a list of assumptions they made in order to decide the case. </a:t>
            </a:r>
          </a:p>
          <a:p>
            <a:r>
              <a:rPr lang="en-US" dirty="0" smtClean="0"/>
              <a:t>The point is to deliberate with the information you DO have as an intellectual exercise! Students do not actually have the lives of real people in their hands as judges!</a:t>
            </a:r>
            <a:endParaRPr lang="en-US" dirty="0"/>
          </a:p>
        </p:txBody>
      </p:sp>
    </p:spTree>
    <p:extLst>
      <p:ext uri="{BB962C8B-B14F-4D97-AF65-F5344CB8AC3E}">
        <p14:creationId xmlns:p14="http://schemas.microsoft.com/office/powerpoint/2010/main" val="1696657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sz="quarter" idx="1"/>
          </p:nvPr>
        </p:nvSpPr>
        <p:spPr/>
        <p:txBody>
          <a:bodyPr/>
          <a:lstStyle/>
          <a:p>
            <a:r>
              <a:rPr lang="en-US" dirty="0" smtClean="0"/>
              <a:t>Give yourself between five and seven minutes to discuss and deliberate each of the cases studies and take notes on your decision.</a:t>
            </a:r>
          </a:p>
          <a:p>
            <a:r>
              <a:rPr lang="en-US" dirty="0" smtClean="0"/>
              <a:t>I have also provided other 1</a:t>
            </a:r>
            <a:r>
              <a:rPr lang="en-US" baseline="30000" dirty="0" smtClean="0"/>
              <a:t>st</a:t>
            </a:r>
            <a:r>
              <a:rPr lang="en-US" dirty="0" smtClean="0"/>
              <a:t> Amendment cases to ponder if you finish early: Van Orden v. Perry &amp; Gonzales v. O Centro Espirita.</a:t>
            </a:r>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4171950"/>
            <a:ext cx="3581400"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5705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Deliberation Model</a:t>
            </a:r>
            <a:endParaRPr lang="en-US" dirty="0"/>
          </a:p>
        </p:txBody>
      </p:sp>
      <p:sp>
        <p:nvSpPr>
          <p:cNvPr id="3" name="Content Placeholder 2"/>
          <p:cNvSpPr>
            <a:spLocks noGrp="1"/>
          </p:cNvSpPr>
          <p:nvPr>
            <p:ph sz="quarter" idx="1"/>
          </p:nvPr>
        </p:nvSpPr>
        <p:spPr/>
        <p:txBody>
          <a:bodyPr/>
          <a:lstStyle/>
          <a:p>
            <a:r>
              <a:rPr lang="en-US" dirty="0" smtClean="0"/>
              <a:t>What do you like about the small group deliberation model around a case study?</a:t>
            </a:r>
          </a:p>
          <a:p>
            <a:r>
              <a:rPr lang="en-US" dirty="0" smtClean="0"/>
              <a:t>What are some areas of the curriculum in which this type of discussion model would work well?</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546649"/>
            <a:ext cx="3962400" cy="3284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7961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a:t>
            </a:r>
            <a:endParaRPr lang="en-US" dirty="0"/>
          </a:p>
        </p:txBody>
      </p:sp>
      <p:sp>
        <p:nvSpPr>
          <p:cNvPr id="3" name="Content Placeholder 2"/>
          <p:cNvSpPr>
            <a:spLocks noGrp="1"/>
          </p:cNvSpPr>
          <p:nvPr>
            <p:ph sz="quarter" idx="1"/>
          </p:nvPr>
        </p:nvSpPr>
        <p:spPr/>
        <p:txBody>
          <a:bodyPr/>
          <a:lstStyle/>
          <a:p>
            <a:r>
              <a:rPr lang="en-US" dirty="0" smtClean="0"/>
              <a:t>VHT: Bring two copies of your lesson and all student readings to our next cadre meeting. Others will be providing you with peer feedback.</a:t>
            </a:r>
          </a:p>
          <a:p>
            <a:r>
              <a:rPr lang="en-US" dirty="0" smtClean="0"/>
              <a:t>February 24: Send student readings and reading strategy/questions for the lesson to Sue.</a:t>
            </a:r>
          </a:p>
          <a:p>
            <a:r>
              <a:rPr lang="en-US" dirty="0" smtClean="0"/>
              <a:t>March 3: Saturday Dialogue at KNPB near the University</a:t>
            </a:r>
          </a:p>
          <a:p>
            <a:pPr marL="0" indent="0">
              <a:buNone/>
            </a:pPr>
            <a:endParaRPr lang="en-US" dirty="0"/>
          </a:p>
        </p:txBody>
      </p:sp>
    </p:spTree>
    <p:extLst>
      <p:ext uri="{BB962C8B-B14F-4D97-AF65-F5344CB8AC3E}">
        <p14:creationId xmlns:p14="http://schemas.microsoft.com/office/powerpoint/2010/main" val="1998630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15400" cy="990600"/>
          </a:xfrm>
        </p:spPr>
        <p:txBody>
          <a:bodyPr>
            <a:normAutofit fontScale="90000"/>
          </a:bodyPr>
          <a:lstStyle/>
          <a:p>
            <a:r>
              <a:rPr lang="en-US" dirty="0" smtClean="0"/>
              <a:t>Planning with the Observation Protocol</a:t>
            </a:r>
            <a:endParaRPr lang="en-US" dirty="0"/>
          </a:p>
        </p:txBody>
      </p:sp>
      <p:sp>
        <p:nvSpPr>
          <p:cNvPr id="3" name="Content Placeholder 2"/>
          <p:cNvSpPr>
            <a:spLocks noGrp="1"/>
          </p:cNvSpPr>
          <p:nvPr>
            <p:ph sz="quarter" idx="1"/>
          </p:nvPr>
        </p:nvSpPr>
        <p:spPr/>
        <p:txBody>
          <a:bodyPr/>
          <a:lstStyle/>
          <a:p>
            <a:r>
              <a:rPr lang="en-US" dirty="0" smtClean="0"/>
              <a:t>These are two pages of the observation protocol used with the Vertical History Team. These requirements will help you plan your discussion lesson.</a:t>
            </a:r>
          </a:p>
          <a:p>
            <a:r>
              <a:rPr lang="en-US" dirty="0" smtClean="0"/>
              <a:t>Take a moment to jot down notes about how you will address each of the components in your lesson.</a:t>
            </a:r>
            <a:endParaRPr lang="en-US" dirty="0"/>
          </a:p>
        </p:txBody>
      </p:sp>
    </p:spTree>
    <p:extLst>
      <p:ext uri="{BB962C8B-B14F-4D97-AF65-F5344CB8AC3E}">
        <p14:creationId xmlns:p14="http://schemas.microsoft.com/office/powerpoint/2010/main" val="2692861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EQs and HQs</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92500" lnSpcReduction="20000"/>
          </a:bodyPr>
          <a:lstStyle/>
          <a:p>
            <a:pPr marL="0" indent="0">
              <a:buNone/>
            </a:pPr>
            <a:r>
              <a:rPr lang="en-US" dirty="0" smtClean="0">
                <a:solidFill>
                  <a:srgbClr val="002060"/>
                </a:solidFill>
              </a:rPr>
              <a:t>MORNING</a:t>
            </a:r>
          </a:p>
          <a:p>
            <a:r>
              <a:rPr lang="en-US" dirty="0" smtClean="0">
                <a:solidFill>
                  <a:srgbClr val="002060"/>
                </a:solidFill>
              </a:rPr>
              <a:t>EQ 1: What justifies the limitation of freedom?</a:t>
            </a:r>
          </a:p>
          <a:p>
            <a:r>
              <a:rPr lang="en-US" dirty="0" smtClean="0">
                <a:solidFill>
                  <a:srgbClr val="FF0000"/>
                </a:solidFill>
              </a:rPr>
              <a:t>HQ: Was the government justified in limited freedom of expression in WWI?</a:t>
            </a:r>
          </a:p>
          <a:p>
            <a:endParaRPr lang="en-US" dirty="0" smtClean="0"/>
          </a:p>
          <a:p>
            <a:pPr marL="0" indent="0">
              <a:buNone/>
            </a:pPr>
            <a:endParaRPr lang="en-US" dirty="0">
              <a:solidFill>
                <a:srgbClr val="002060"/>
              </a:solidFill>
            </a:endParaRPr>
          </a:p>
          <a:p>
            <a:pPr marL="0" indent="0">
              <a:buNone/>
            </a:pPr>
            <a:r>
              <a:rPr lang="en-US" dirty="0" smtClean="0">
                <a:solidFill>
                  <a:srgbClr val="002060"/>
                </a:solidFill>
              </a:rPr>
              <a:t>AFTERNOON:</a:t>
            </a:r>
          </a:p>
          <a:p>
            <a:r>
              <a:rPr lang="en-US" dirty="0" smtClean="0">
                <a:solidFill>
                  <a:srgbClr val="002060"/>
                </a:solidFill>
              </a:rPr>
              <a:t>EQ 2: What type of relationship should exist between government, institutions, and individuals?</a:t>
            </a:r>
          </a:p>
          <a:p>
            <a:r>
              <a:rPr lang="en-US" dirty="0" smtClean="0">
                <a:solidFill>
                  <a:srgbClr val="FF0000"/>
                </a:solidFill>
              </a:rPr>
              <a:t>HQ: How do the establishment and free exercise clauses inform the types of relationships that our government should have with institutions and individuals?</a:t>
            </a:r>
            <a:endParaRPr lang="en-US" dirty="0">
              <a:solidFill>
                <a:srgbClr val="FF0000"/>
              </a:solidFill>
            </a:endParaRPr>
          </a:p>
        </p:txBody>
      </p:sp>
    </p:spTree>
    <p:extLst>
      <p:ext uri="{BB962C8B-B14F-4D97-AF65-F5344CB8AC3E}">
        <p14:creationId xmlns:p14="http://schemas.microsoft.com/office/powerpoint/2010/main" val="3107626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Reversing the Methodological Mindset</a:t>
            </a:r>
            <a:endParaRPr lang="en-US" sz="3600" dirty="0"/>
          </a:p>
        </p:txBody>
      </p:sp>
      <p:sp>
        <p:nvSpPr>
          <p:cNvPr id="3" name="Content Placeholder 2"/>
          <p:cNvSpPr>
            <a:spLocks noGrp="1"/>
          </p:cNvSpPr>
          <p:nvPr>
            <p:ph sz="quarter" idx="1"/>
          </p:nvPr>
        </p:nvSpPr>
        <p:spPr>
          <a:xfrm>
            <a:off x="381000" y="1600200"/>
            <a:ext cx="8534400" cy="4953000"/>
          </a:xfrm>
        </p:spPr>
        <p:txBody>
          <a:bodyPr>
            <a:normAutofit lnSpcReduction="10000"/>
          </a:bodyPr>
          <a:lstStyle/>
          <a:p>
            <a:pPr marL="0" indent="0" algn="ctr">
              <a:buNone/>
            </a:pPr>
            <a:r>
              <a:rPr lang="en-US" b="1" dirty="0" smtClean="0">
                <a:solidFill>
                  <a:srgbClr val="FF0000"/>
                </a:solidFill>
              </a:rPr>
              <a:t>Deep Textual Analysis with Text Dependent Questions</a:t>
            </a:r>
            <a:endParaRPr lang="en-US" b="1" dirty="0">
              <a:solidFill>
                <a:srgbClr val="FF0000"/>
              </a:solidFill>
            </a:endParaRPr>
          </a:p>
          <a:p>
            <a:r>
              <a:rPr lang="en-US" dirty="0" smtClean="0"/>
              <a:t>COMMON CORE SHIFTS 3 &amp; 4</a:t>
            </a:r>
          </a:p>
          <a:p>
            <a:pPr lvl="1"/>
            <a:r>
              <a:rPr lang="en-US" dirty="0" smtClean="0"/>
              <a:t>Text complexity</a:t>
            </a:r>
          </a:p>
          <a:p>
            <a:pPr lvl="1"/>
            <a:r>
              <a:rPr lang="en-US" dirty="0" smtClean="0"/>
              <a:t>Reading deeply and finding evidence</a:t>
            </a:r>
          </a:p>
          <a:p>
            <a:r>
              <a:rPr lang="en-US" dirty="0" smtClean="0"/>
              <a:t>Placing importance on deep reading skills over listening for comprehension</a:t>
            </a:r>
          </a:p>
          <a:p>
            <a:r>
              <a:rPr lang="en-US" dirty="0" smtClean="0"/>
              <a:t>Extracting the parallel narrative from pre-reading</a:t>
            </a:r>
          </a:p>
          <a:p>
            <a:r>
              <a:rPr lang="en-US" dirty="0" smtClean="0"/>
              <a:t>Like annotation but a different formulation</a:t>
            </a:r>
          </a:p>
          <a:p>
            <a:r>
              <a:rPr lang="en-US" dirty="0" smtClean="0"/>
              <a:t>What can students “get” from a text without a lot of background information?</a:t>
            </a:r>
          </a:p>
          <a:p>
            <a:endParaRPr lang="en-US" dirty="0"/>
          </a:p>
        </p:txBody>
      </p:sp>
    </p:spTree>
    <p:extLst>
      <p:ext uri="{BB962C8B-B14F-4D97-AF65-F5344CB8AC3E}">
        <p14:creationId xmlns:p14="http://schemas.microsoft.com/office/powerpoint/2010/main" val="712956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91600" cy="990600"/>
          </a:xfrm>
        </p:spPr>
        <p:txBody>
          <a:bodyPr>
            <a:noAutofit/>
          </a:bodyPr>
          <a:lstStyle/>
          <a:p>
            <a:r>
              <a:rPr lang="en-US" sz="3000" dirty="0" smtClean="0"/>
              <a:t>Text-Dependent Questions:</a:t>
            </a:r>
            <a:br>
              <a:rPr lang="en-US" sz="3000" dirty="0" smtClean="0"/>
            </a:br>
            <a:r>
              <a:rPr lang="en-US" sz="3000" dirty="0" smtClean="0"/>
              <a:t>Abrams v. United States &amp; Gitlow v. United States</a:t>
            </a:r>
            <a:endParaRPr lang="en-US" sz="3000" dirty="0"/>
          </a:p>
        </p:txBody>
      </p:sp>
      <p:sp>
        <p:nvSpPr>
          <p:cNvPr id="3" name="Content Placeholder 2"/>
          <p:cNvSpPr>
            <a:spLocks noGrp="1"/>
          </p:cNvSpPr>
          <p:nvPr>
            <p:ph sz="quarter" idx="1"/>
          </p:nvPr>
        </p:nvSpPr>
        <p:spPr>
          <a:xfrm>
            <a:off x="76200" y="1600200"/>
            <a:ext cx="8991600" cy="5181600"/>
          </a:xfrm>
        </p:spPr>
        <p:txBody>
          <a:bodyPr>
            <a:normAutofit fontScale="62500" lnSpcReduction="20000"/>
          </a:bodyPr>
          <a:lstStyle/>
          <a:p>
            <a:pPr>
              <a:lnSpc>
                <a:spcPct val="120000"/>
              </a:lnSpc>
              <a:spcBef>
                <a:spcPts val="0"/>
              </a:spcBef>
            </a:pPr>
            <a:r>
              <a:rPr lang="en-US" sz="3200" dirty="0"/>
              <a:t>Before reading the </a:t>
            </a:r>
            <a:r>
              <a:rPr lang="en-US" sz="3200" dirty="0" smtClean="0"/>
              <a:t>documents, </a:t>
            </a:r>
            <a:r>
              <a:rPr lang="en-US" sz="3200" dirty="0"/>
              <a:t>name several things you notice</a:t>
            </a:r>
            <a:r>
              <a:rPr lang="en-US" sz="3200" dirty="0" smtClean="0"/>
              <a:t>.</a:t>
            </a:r>
            <a:r>
              <a:rPr lang="en-US" sz="3200" dirty="0"/>
              <a:t> </a:t>
            </a:r>
            <a:endParaRPr lang="en-US" sz="4000" dirty="0"/>
          </a:p>
          <a:p>
            <a:pPr>
              <a:lnSpc>
                <a:spcPct val="120000"/>
              </a:lnSpc>
              <a:spcBef>
                <a:spcPts val="0"/>
              </a:spcBef>
            </a:pPr>
            <a:r>
              <a:rPr lang="en-US" sz="3200" dirty="0"/>
              <a:t>Read </a:t>
            </a:r>
            <a:r>
              <a:rPr lang="en-US" sz="3200" dirty="0" smtClean="0"/>
              <a:t>the two excerpts </a:t>
            </a:r>
            <a:r>
              <a:rPr lang="en-US" sz="3200" dirty="0"/>
              <a:t>silently</a:t>
            </a:r>
            <a:r>
              <a:rPr lang="en-US" sz="3200" dirty="0" smtClean="0"/>
              <a:t>. (This is a rereading for most of you.)</a:t>
            </a:r>
            <a:endParaRPr lang="en-US" sz="4000" dirty="0"/>
          </a:p>
          <a:p>
            <a:pPr>
              <a:lnSpc>
                <a:spcPct val="120000"/>
              </a:lnSpc>
              <a:spcBef>
                <a:spcPts val="0"/>
              </a:spcBef>
            </a:pPr>
            <a:r>
              <a:rPr lang="en-US" sz="3200" dirty="0" smtClean="0"/>
              <a:t>The best way to engage in answering text-dependent questions is as a whole group. We will model this with a few questions and then you will finish in small groups. </a:t>
            </a:r>
          </a:p>
          <a:p>
            <a:pPr>
              <a:lnSpc>
                <a:spcPct val="120000"/>
              </a:lnSpc>
              <a:spcBef>
                <a:spcPts val="0"/>
              </a:spcBef>
            </a:pPr>
            <a:r>
              <a:rPr lang="en-US" sz="3200" dirty="0" smtClean="0"/>
              <a:t>Eyes should remain on the text and there should be focus on citing line numbers and quotes in each answer.</a:t>
            </a:r>
          </a:p>
          <a:p>
            <a:pPr marL="0" indent="0">
              <a:lnSpc>
                <a:spcPct val="120000"/>
              </a:lnSpc>
              <a:spcBef>
                <a:spcPts val="0"/>
              </a:spcBef>
              <a:buNone/>
            </a:pPr>
            <a:endParaRPr lang="en-US" sz="4000" dirty="0"/>
          </a:p>
          <a:p>
            <a:pPr>
              <a:lnSpc>
                <a:spcPct val="120000"/>
              </a:lnSpc>
              <a:spcBef>
                <a:spcPts val="0"/>
              </a:spcBef>
            </a:pPr>
            <a:r>
              <a:rPr lang="en-US" sz="4300" dirty="0" smtClean="0">
                <a:solidFill>
                  <a:srgbClr val="002060"/>
                </a:solidFill>
                <a:latin typeface="Albertus Extra Bold" pitchFamily="34" charset="0"/>
              </a:rPr>
              <a:t>What </a:t>
            </a:r>
            <a:r>
              <a:rPr lang="en-US" sz="4300" dirty="0">
                <a:solidFill>
                  <a:srgbClr val="002060"/>
                </a:solidFill>
                <a:latin typeface="Albertus Extra Bold" pitchFamily="34" charset="0"/>
              </a:rPr>
              <a:t>does Justice Clarke believe was the purpose of the propaganda?  Give several examples.</a:t>
            </a:r>
          </a:p>
          <a:p>
            <a:pPr>
              <a:lnSpc>
                <a:spcPct val="120000"/>
              </a:lnSpc>
              <a:spcBef>
                <a:spcPts val="0"/>
              </a:spcBef>
            </a:pPr>
            <a:r>
              <a:rPr lang="en-US" sz="4300" dirty="0" smtClean="0">
                <a:solidFill>
                  <a:srgbClr val="002060"/>
                </a:solidFill>
                <a:latin typeface="Albertus Extra Bold" pitchFamily="34" charset="0"/>
              </a:rPr>
              <a:t>What </a:t>
            </a:r>
            <a:r>
              <a:rPr lang="en-US" sz="4300" dirty="0">
                <a:solidFill>
                  <a:srgbClr val="002060"/>
                </a:solidFill>
                <a:latin typeface="Albertus Extra Bold" pitchFamily="34" charset="0"/>
              </a:rPr>
              <a:t>action (described in the second paragraph) was urged by the circulars that would have the possibility of “defeating the military plans of the Government in Europe”?</a:t>
            </a:r>
          </a:p>
          <a:p>
            <a:endParaRPr lang="en-US" dirty="0"/>
          </a:p>
        </p:txBody>
      </p:sp>
    </p:spTree>
    <p:extLst>
      <p:ext uri="{BB962C8B-B14F-4D97-AF65-F5344CB8AC3E}">
        <p14:creationId xmlns:p14="http://schemas.microsoft.com/office/powerpoint/2010/main" val="378869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xit" presetSubtype="4" fill="hold" nodeType="clickEffect">
                                  <p:stCondLst>
                                    <p:cond delay="0"/>
                                  </p:stCondLst>
                                  <p:childTnLst>
                                    <p:anim calcmode="lin" valueType="num">
                                      <p:cBhvr additive="base">
                                        <p:cTn id="10"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5" end="5"/>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Answering Questions</a:t>
            </a: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dirty="0" smtClean="0"/>
              <a:t>Remain focused on the text.</a:t>
            </a:r>
          </a:p>
          <a:p>
            <a:r>
              <a:rPr lang="en-US" dirty="0" smtClean="0"/>
              <a:t>Do not use your prior knowledge. Instead, do your very best to stay rooted in the explicit and inferential aspects of the text itself.</a:t>
            </a:r>
          </a:p>
          <a:p>
            <a:r>
              <a:rPr lang="en-US" dirty="0" smtClean="0"/>
              <a:t>Be open in your discussion to more than one correct answer.</a:t>
            </a:r>
          </a:p>
          <a:p>
            <a:r>
              <a:rPr lang="en-US" dirty="0" smtClean="0"/>
              <a:t>Break into small groups (3 or 4). Half of the room will focus on Abrams. The other half will focus on Gitlow. Everyone should write questions for Scott at the end.</a:t>
            </a:r>
            <a:endParaRPr lang="en-US" dirty="0"/>
          </a:p>
        </p:txBody>
      </p:sp>
    </p:spTree>
    <p:extLst>
      <p:ext uri="{BB962C8B-B14F-4D97-AF65-F5344CB8AC3E}">
        <p14:creationId xmlns:p14="http://schemas.microsoft.com/office/powerpoint/2010/main" val="3095876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Reflection on Text-Dependent Questions &amp; Answers</a:t>
            </a:r>
            <a:endParaRPr lang="en-US" dirty="0"/>
          </a:p>
        </p:txBody>
      </p:sp>
      <p:sp>
        <p:nvSpPr>
          <p:cNvPr id="3" name="Content Placeholder 2"/>
          <p:cNvSpPr>
            <a:spLocks noGrp="1"/>
          </p:cNvSpPr>
          <p:nvPr>
            <p:ph sz="quarter" idx="1"/>
          </p:nvPr>
        </p:nvSpPr>
        <p:spPr/>
        <p:txBody>
          <a:bodyPr/>
          <a:lstStyle/>
          <a:p>
            <a:r>
              <a:rPr lang="en-US" dirty="0" smtClean="0"/>
              <a:t>What is the most important understanding you gained from reading Abrams?</a:t>
            </a:r>
          </a:p>
          <a:p>
            <a:r>
              <a:rPr lang="en-US" dirty="0" smtClean="0"/>
              <a:t>What is the most important understanding you gained from reading Gitlow?</a:t>
            </a:r>
          </a:p>
          <a:p>
            <a:r>
              <a:rPr lang="en-US" dirty="0" smtClean="0"/>
              <a:t>What happened in your reading exercise?</a:t>
            </a:r>
          </a:p>
          <a:p>
            <a:r>
              <a:rPr lang="en-US" dirty="0" smtClean="0"/>
              <a:t>How would this type of reading work with students?</a:t>
            </a:r>
          </a:p>
          <a:p>
            <a:r>
              <a:rPr lang="en-US" dirty="0" smtClean="0"/>
              <a:t>How is this different than how we normally teach difficult texts?</a:t>
            </a:r>
          </a:p>
          <a:p>
            <a:endParaRPr lang="en-US" dirty="0"/>
          </a:p>
        </p:txBody>
      </p:sp>
    </p:spTree>
    <p:extLst>
      <p:ext uri="{BB962C8B-B14F-4D97-AF65-F5344CB8AC3E}">
        <p14:creationId xmlns:p14="http://schemas.microsoft.com/office/powerpoint/2010/main" val="68042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Introduction to the religion clauses in the First Amendment</a:t>
            </a:r>
            <a:endParaRPr lang="en-US" sz="3600" dirty="0"/>
          </a:p>
        </p:txBody>
      </p:sp>
      <p:sp>
        <p:nvSpPr>
          <p:cNvPr id="5" name="Content Placeholder 4"/>
          <p:cNvSpPr>
            <a:spLocks noGrp="1"/>
          </p:cNvSpPr>
          <p:nvPr>
            <p:ph sz="quarter" idx="2"/>
          </p:nvPr>
        </p:nvSpPr>
        <p:spPr/>
        <p:txBody>
          <a:bodyPr/>
          <a:lstStyle/>
          <a:p>
            <a:r>
              <a:rPr lang="en-US" dirty="0" smtClean="0"/>
              <a:t>“Congress shall make no law respecting an establishment of religion.”</a:t>
            </a:r>
            <a:endParaRPr lang="en-US" dirty="0"/>
          </a:p>
        </p:txBody>
      </p:sp>
      <p:sp>
        <p:nvSpPr>
          <p:cNvPr id="7" name="Content Placeholder 6"/>
          <p:cNvSpPr>
            <a:spLocks noGrp="1"/>
          </p:cNvSpPr>
          <p:nvPr>
            <p:ph sz="quarter" idx="4"/>
          </p:nvPr>
        </p:nvSpPr>
        <p:spPr/>
        <p:txBody>
          <a:bodyPr/>
          <a:lstStyle/>
          <a:p>
            <a:r>
              <a:rPr lang="en-US" dirty="0" smtClean="0"/>
              <a:t>“Congress shall make no law…prohibiting the free exercise thereof;”</a:t>
            </a:r>
            <a:endParaRPr lang="en-US" dirty="0"/>
          </a:p>
        </p:txBody>
      </p:sp>
      <p:sp>
        <p:nvSpPr>
          <p:cNvPr id="4" name="Text Placeholder 3"/>
          <p:cNvSpPr>
            <a:spLocks noGrp="1"/>
          </p:cNvSpPr>
          <p:nvPr>
            <p:ph type="body" sz="quarter" idx="1"/>
          </p:nvPr>
        </p:nvSpPr>
        <p:spPr/>
        <p:txBody>
          <a:bodyPr/>
          <a:lstStyle/>
          <a:p>
            <a:r>
              <a:rPr lang="en-US" dirty="0" smtClean="0"/>
              <a:t>Establishment Clause	</a:t>
            </a:r>
            <a:endParaRPr lang="en-US" dirty="0"/>
          </a:p>
        </p:txBody>
      </p:sp>
      <p:sp>
        <p:nvSpPr>
          <p:cNvPr id="6" name="Text Placeholder 5"/>
          <p:cNvSpPr>
            <a:spLocks noGrp="1"/>
          </p:cNvSpPr>
          <p:nvPr>
            <p:ph type="body" sz="quarter" idx="3"/>
          </p:nvPr>
        </p:nvSpPr>
        <p:spPr/>
        <p:txBody>
          <a:bodyPr/>
          <a:lstStyle/>
          <a:p>
            <a:r>
              <a:rPr lang="en-US" dirty="0" smtClean="0"/>
              <a:t>Free Exercise Clause</a:t>
            </a:r>
            <a:endParaRPr lang="en-US" dirty="0"/>
          </a:p>
        </p:txBody>
      </p:sp>
    </p:spTree>
    <p:extLst>
      <p:ext uri="{BB962C8B-B14F-4D97-AF65-F5344CB8AC3E}">
        <p14:creationId xmlns:p14="http://schemas.microsoft.com/office/powerpoint/2010/main" val="2425766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Vocabulary</a:t>
            </a:r>
            <a:endParaRPr lang="en-US" dirty="0"/>
          </a:p>
        </p:txBody>
      </p:sp>
      <p:sp>
        <p:nvSpPr>
          <p:cNvPr id="3" name="Content Placeholder 2"/>
          <p:cNvSpPr>
            <a:spLocks noGrp="1"/>
          </p:cNvSpPr>
          <p:nvPr>
            <p:ph sz="quarter" idx="1"/>
          </p:nvPr>
        </p:nvSpPr>
        <p:spPr/>
        <p:txBody>
          <a:bodyPr>
            <a:normAutofit/>
          </a:bodyPr>
          <a:lstStyle/>
          <a:p>
            <a:r>
              <a:rPr lang="en-US" dirty="0" smtClean="0"/>
              <a:t>Compelling state interest</a:t>
            </a:r>
          </a:p>
          <a:p>
            <a:pPr lvl="1"/>
            <a:r>
              <a:rPr lang="en-US" dirty="0" smtClean="0"/>
              <a:t>When a fundamental right is limited, the state must demonstrate the limitation is necessary or crucial and not just preferred. </a:t>
            </a:r>
          </a:p>
          <a:p>
            <a:r>
              <a:rPr lang="en-US" dirty="0" smtClean="0"/>
              <a:t>Narrowly tailored:</a:t>
            </a:r>
          </a:p>
          <a:p>
            <a:pPr lvl="1"/>
            <a:r>
              <a:rPr lang="en-US" dirty="0" smtClean="0"/>
              <a:t>Not overbroad; only to serve the state interest</a:t>
            </a:r>
          </a:p>
        </p:txBody>
      </p:sp>
    </p:spTree>
    <p:extLst>
      <p:ext uri="{BB962C8B-B14F-4D97-AF65-F5344CB8AC3E}">
        <p14:creationId xmlns:p14="http://schemas.microsoft.com/office/powerpoint/2010/main" val="2387790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Word Last Word: Case Quotes</a:t>
            </a:r>
            <a:endParaRPr lang="en-US" dirty="0"/>
          </a:p>
        </p:txBody>
      </p:sp>
      <p:sp>
        <p:nvSpPr>
          <p:cNvPr id="3" name="Content Placeholder 2"/>
          <p:cNvSpPr>
            <a:spLocks noGrp="1"/>
          </p:cNvSpPr>
          <p:nvPr>
            <p:ph sz="quarter" idx="1"/>
          </p:nvPr>
        </p:nvSpPr>
        <p:spPr>
          <a:xfrm>
            <a:off x="609600" y="1589566"/>
            <a:ext cx="3886200" cy="4887434"/>
          </a:xfrm>
          <a:solidFill>
            <a:schemeClr val="bg2">
              <a:lumMod val="90000"/>
            </a:schemeClr>
          </a:solidFill>
        </p:spPr>
        <p:txBody>
          <a:bodyPr>
            <a:normAutofit fontScale="70000" lnSpcReduction="20000"/>
          </a:bodyPr>
          <a:lstStyle/>
          <a:p>
            <a:pPr marL="0" indent="0" algn="ctr">
              <a:buNone/>
            </a:pPr>
            <a:r>
              <a:rPr lang="en-US" u="sng" dirty="0" smtClean="0"/>
              <a:t>Chapter 13 Through Quotes</a:t>
            </a:r>
          </a:p>
          <a:p>
            <a:r>
              <a:rPr lang="en-US" dirty="0" smtClean="0"/>
              <a:t>Come together in groups of </a:t>
            </a:r>
            <a:r>
              <a:rPr lang="en-US" sz="4000" dirty="0" smtClean="0">
                <a:solidFill>
                  <a:srgbClr val="FF0000"/>
                </a:solidFill>
              </a:rPr>
              <a:t>four</a:t>
            </a:r>
            <a:r>
              <a:rPr lang="en-US" dirty="0" smtClean="0"/>
              <a:t>. Sit in a circular fashion.</a:t>
            </a:r>
          </a:p>
          <a:p>
            <a:r>
              <a:rPr lang="en-US" dirty="0" smtClean="0"/>
              <a:t>Read silently through the selected quotes from your reading in Chapter 13 or Major Problems.</a:t>
            </a:r>
          </a:p>
          <a:p>
            <a:r>
              <a:rPr lang="en-US" dirty="0" smtClean="0"/>
              <a:t>Choose two that stand out to you for any reason (you agree, disagree, don’t understand, find interesting, can connect to prior knowledge or another source, etc.).</a:t>
            </a:r>
          </a:p>
          <a:p>
            <a:endParaRPr lang="en-US" dirty="0"/>
          </a:p>
        </p:txBody>
      </p:sp>
      <p:sp>
        <p:nvSpPr>
          <p:cNvPr id="4" name="Content Placeholder 3"/>
          <p:cNvSpPr>
            <a:spLocks noGrp="1"/>
          </p:cNvSpPr>
          <p:nvPr>
            <p:ph sz="quarter" idx="2"/>
          </p:nvPr>
        </p:nvSpPr>
        <p:spPr>
          <a:xfrm>
            <a:off x="4844901" y="1589566"/>
            <a:ext cx="3886200" cy="4963633"/>
          </a:xfrm>
          <a:solidFill>
            <a:schemeClr val="accent1">
              <a:lumMod val="40000"/>
              <a:lumOff val="60000"/>
            </a:schemeClr>
          </a:solidFill>
        </p:spPr>
        <p:txBody>
          <a:bodyPr>
            <a:normAutofit fontScale="70000" lnSpcReduction="20000"/>
          </a:bodyPr>
          <a:lstStyle/>
          <a:p>
            <a:pPr marL="0" indent="0" algn="ctr">
              <a:buNone/>
            </a:pPr>
            <a:r>
              <a:rPr lang="en-US" u="sng" dirty="0" smtClean="0"/>
              <a:t>Last Word Strategy</a:t>
            </a:r>
          </a:p>
          <a:p>
            <a:pPr lvl="1"/>
            <a:r>
              <a:rPr lang="en-US" sz="2800" dirty="0" smtClean="0"/>
              <a:t>Start with the shortest person in the group and work clockwise.</a:t>
            </a:r>
          </a:p>
          <a:p>
            <a:pPr lvl="1"/>
            <a:r>
              <a:rPr lang="en-US" sz="2800" dirty="0" smtClean="0"/>
              <a:t>The first person </a:t>
            </a:r>
            <a:r>
              <a:rPr lang="en-US" sz="2800" dirty="0"/>
              <a:t>will read </a:t>
            </a:r>
            <a:r>
              <a:rPr lang="en-US" sz="2800" dirty="0" smtClean="0"/>
              <a:t>one of their selected passages.  </a:t>
            </a:r>
            <a:r>
              <a:rPr lang="en-US" sz="2800" dirty="0"/>
              <a:t>They will not comment on their passage at all.</a:t>
            </a:r>
            <a:endParaRPr lang="en-US" sz="2000" dirty="0"/>
          </a:p>
          <a:p>
            <a:pPr lvl="1"/>
            <a:r>
              <a:rPr lang="en-US" sz="2800" dirty="0"/>
              <a:t>Then, everyone in the group will be given time to respond and share their </a:t>
            </a:r>
            <a:r>
              <a:rPr lang="en-US" sz="2800" dirty="0" smtClean="0"/>
              <a:t>thoughts about that passage.</a:t>
            </a:r>
            <a:endParaRPr lang="en-US" sz="2000" dirty="0"/>
          </a:p>
          <a:p>
            <a:pPr lvl="1"/>
            <a:r>
              <a:rPr lang="en-US" sz="2800" dirty="0" smtClean="0"/>
              <a:t>The first person then gets the </a:t>
            </a:r>
            <a:r>
              <a:rPr lang="en-US" sz="2800" dirty="0"/>
              <a:t>LAST WORD by reading his/her reaction or stating a fresh view if hearing the others has changed his/her </a:t>
            </a:r>
            <a:r>
              <a:rPr lang="en-US" sz="2800" dirty="0" smtClean="0"/>
              <a:t>view about the quote.</a:t>
            </a:r>
            <a:endParaRPr lang="en-US" sz="2000" dirty="0"/>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4946522"/>
            <a:ext cx="1996320" cy="1911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86748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854</TotalTime>
  <Words>1270</Words>
  <Application>Microsoft Office PowerPoint</Application>
  <PresentationFormat>On-screen Show (4:3)</PresentationFormat>
  <Paragraphs>106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Welcome amazing colleagues!</vt:lpstr>
      <vt:lpstr>EQs and HQs</vt:lpstr>
      <vt:lpstr>Reversing the Methodological Mindset</vt:lpstr>
      <vt:lpstr>Text-Dependent Questions: Abrams v. United States &amp; Gitlow v. United States</vt:lpstr>
      <vt:lpstr>Answering Questions</vt:lpstr>
      <vt:lpstr>Reflection on Text-Dependent Questions &amp; Answers</vt:lpstr>
      <vt:lpstr>Introduction to the religion clauses in the First Amendment</vt:lpstr>
      <vt:lpstr>Important Vocabulary</vt:lpstr>
      <vt:lpstr>First Word Last Word: Case Quotes</vt:lpstr>
      <vt:lpstr>Freedom of Religion</vt:lpstr>
      <vt:lpstr>Case Study Deliberations</vt:lpstr>
      <vt:lpstr>Application of Supreme Court Tests</vt:lpstr>
      <vt:lpstr>Case Study Analysis </vt:lpstr>
      <vt:lpstr>No Whining About Case Studies</vt:lpstr>
      <vt:lpstr>Case Studies</vt:lpstr>
      <vt:lpstr>Case Study Deliberation Model</vt:lpstr>
      <vt:lpstr>Business</vt:lpstr>
      <vt:lpstr>Planning with the Observation Protocol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Orr, Angela</dc:creator>
  <cp:lastModifiedBy>Orr, Angela</cp:lastModifiedBy>
  <cp:revision>26</cp:revision>
  <cp:lastPrinted>2012-02-14T21:05:40Z</cp:lastPrinted>
  <dcterms:created xsi:type="dcterms:W3CDTF">2012-02-10T16:59:34Z</dcterms:created>
  <dcterms:modified xsi:type="dcterms:W3CDTF">2012-02-15T21:59:21Z</dcterms:modified>
</cp:coreProperties>
</file>