
<file path=[Content_Types].xml><?xml version="1.0" encoding="utf-8"?>
<Types xmlns="http://schemas.openxmlformats.org/package/2006/content-types">
  <Default Extension="tmp" ContentType="image/png"/>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2"/>
  </p:handoutMasterIdLst>
  <p:sldIdLst>
    <p:sldId id="256" r:id="rId2"/>
    <p:sldId id="258" r:id="rId3"/>
    <p:sldId id="257" r:id="rId4"/>
    <p:sldId id="259" r:id="rId5"/>
    <p:sldId id="266" r:id="rId6"/>
    <p:sldId id="267" r:id="rId7"/>
    <p:sldId id="260" r:id="rId8"/>
    <p:sldId id="261" r:id="rId9"/>
    <p:sldId id="268" r:id="rId10"/>
    <p:sldId id="288" r:id="rId11"/>
    <p:sldId id="262" r:id="rId12"/>
    <p:sldId id="276" r:id="rId13"/>
    <p:sldId id="263" r:id="rId14"/>
    <p:sldId id="274" r:id="rId15"/>
    <p:sldId id="264" r:id="rId16"/>
    <p:sldId id="273" r:id="rId17"/>
    <p:sldId id="265" r:id="rId18"/>
    <p:sldId id="289" r:id="rId19"/>
    <p:sldId id="283" r:id="rId20"/>
    <p:sldId id="284" r:id="rId21"/>
    <p:sldId id="285" r:id="rId22"/>
    <p:sldId id="272" r:id="rId23"/>
    <p:sldId id="286" r:id="rId24"/>
    <p:sldId id="280" r:id="rId25"/>
    <p:sldId id="281" r:id="rId26"/>
    <p:sldId id="282" r:id="rId27"/>
    <p:sldId id="287" r:id="rId28"/>
    <p:sldId id="269" r:id="rId29"/>
    <p:sldId id="291" r:id="rId30"/>
    <p:sldId id="292" r:id="rId31"/>
    <p:sldId id="270" r:id="rId32"/>
    <p:sldId id="293" r:id="rId33"/>
    <p:sldId id="271" r:id="rId34"/>
    <p:sldId id="294" r:id="rId35"/>
    <p:sldId id="295" r:id="rId36"/>
    <p:sldId id="296" r:id="rId37"/>
    <p:sldId id="298" r:id="rId38"/>
    <p:sldId id="297" r:id="rId39"/>
    <p:sldId id="300" r:id="rId40"/>
    <p:sldId id="299" r:id="rId41"/>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2" y="-5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7FCD13-D13F-4D61-8177-507AD8095B43}"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US"/>
        </a:p>
      </dgm:t>
    </dgm:pt>
    <dgm:pt modelId="{0705D47A-D836-45B5-AC11-94A9AC26269C}">
      <dgm:prSet phldrT="[Text]"/>
      <dgm:spPr/>
      <dgm:t>
        <a:bodyPr/>
        <a:lstStyle/>
        <a:p>
          <a:r>
            <a:rPr lang="en-US" dirty="0" smtClean="0"/>
            <a:t>Building Coherent Body of Knowledge </a:t>
          </a:r>
        </a:p>
        <a:p>
          <a:r>
            <a:rPr lang="en-US" dirty="0" smtClean="0"/>
            <a:t>Standards</a:t>
          </a:r>
          <a:endParaRPr lang="en-US" dirty="0"/>
        </a:p>
      </dgm:t>
    </dgm:pt>
    <dgm:pt modelId="{3BD9E63E-4026-4761-B367-E124429FB091}" type="parTrans" cxnId="{7B58CBD4-A616-4C72-ABC1-A22DE9401C35}">
      <dgm:prSet/>
      <dgm:spPr/>
      <dgm:t>
        <a:bodyPr/>
        <a:lstStyle/>
        <a:p>
          <a:endParaRPr lang="en-US"/>
        </a:p>
      </dgm:t>
    </dgm:pt>
    <dgm:pt modelId="{929134B5-E7B6-46BA-B538-B059302523D3}" type="sibTrans" cxnId="{7B58CBD4-A616-4C72-ABC1-A22DE9401C35}">
      <dgm:prSet/>
      <dgm:spPr/>
      <dgm:t>
        <a:bodyPr/>
        <a:lstStyle/>
        <a:p>
          <a:endParaRPr lang="en-US"/>
        </a:p>
      </dgm:t>
    </dgm:pt>
    <dgm:pt modelId="{72840E7D-321D-4FAD-AC98-CE295F06426E}">
      <dgm:prSet phldrT="[Text]"/>
      <dgm:spPr/>
      <dgm:t>
        <a:bodyPr/>
        <a:lstStyle/>
        <a:p>
          <a:r>
            <a:rPr lang="en-US" dirty="0" smtClean="0"/>
            <a:t>NV Social Studies Standards</a:t>
          </a:r>
          <a:endParaRPr lang="en-US" dirty="0"/>
        </a:p>
      </dgm:t>
    </dgm:pt>
    <dgm:pt modelId="{9B315EF4-03BD-4B83-B189-01B1ECC6A42B}" type="parTrans" cxnId="{9664B89A-1D12-4034-9CD9-B394B4503B0E}">
      <dgm:prSet/>
      <dgm:spPr/>
      <dgm:t>
        <a:bodyPr/>
        <a:lstStyle/>
        <a:p>
          <a:endParaRPr lang="en-US"/>
        </a:p>
      </dgm:t>
    </dgm:pt>
    <dgm:pt modelId="{FD6EEB23-029B-441F-BC97-35EDAB4F4F39}" type="sibTrans" cxnId="{9664B89A-1D12-4034-9CD9-B394B4503B0E}">
      <dgm:prSet/>
      <dgm:spPr/>
      <dgm:t>
        <a:bodyPr/>
        <a:lstStyle/>
        <a:p>
          <a:endParaRPr lang="en-US"/>
        </a:p>
      </dgm:t>
    </dgm:pt>
    <dgm:pt modelId="{6C3B29C9-8FD8-4A67-9B40-42617D063E56}">
      <dgm:prSet phldrT="[Text]"/>
      <dgm:spPr/>
      <dgm:t>
        <a:bodyPr/>
        <a:lstStyle/>
        <a:p>
          <a:r>
            <a:rPr lang="en-US" dirty="0" smtClean="0"/>
            <a:t>CCSS Reading / Writing for Social Studies</a:t>
          </a:r>
          <a:endParaRPr lang="en-US" dirty="0"/>
        </a:p>
      </dgm:t>
    </dgm:pt>
    <dgm:pt modelId="{EFD615FE-4C54-4AF2-BFCA-11DF98FADA0B}" type="parTrans" cxnId="{C9617870-66AF-42BE-816B-24054286E9E4}">
      <dgm:prSet/>
      <dgm:spPr/>
      <dgm:t>
        <a:bodyPr/>
        <a:lstStyle/>
        <a:p>
          <a:endParaRPr lang="en-US"/>
        </a:p>
      </dgm:t>
    </dgm:pt>
    <dgm:pt modelId="{907CEFEB-F345-4DB6-9F6F-D7E38FEFA999}" type="sibTrans" cxnId="{C9617870-66AF-42BE-816B-24054286E9E4}">
      <dgm:prSet/>
      <dgm:spPr/>
      <dgm:t>
        <a:bodyPr/>
        <a:lstStyle/>
        <a:p>
          <a:endParaRPr lang="en-US"/>
        </a:p>
      </dgm:t>
    </dgm:pt>
    <dgm:pt modelId="{4201068C-543F-4E84-8F05-263074B48BCE}">
      <dgm:prSet phldrT="[Text]"/>
      <dgm:spPr/>
      <dgm:t>
        <a:bodyPr/>
        <a:lstStyle/>
        <a:p>
          <a:r>
            <a:rPr lang="en-US" dirty="0" smtClean="0"/>
            <a:t>Complex &amp; Rich</a:t>
          </a:r>
          <a:endParaRPr lang="en-US" dirty="0"/>
        </a:p>
      </dgm:t>
    </dgm:pt>
    <dgm:pt modelId="{AEA7972A-5B4C-4BE0-878B-F7C130D14F7F}" type="parTrans" cxnId="{B686A8EC-1C1A-4EA1-8BA3-9E7857F1A738}">
      <dgm:prSet/>
      <dgm:spPr/>
      <dgm:t>
        <a:bodyPr/>
        <a:lstStyle/>
        <a:p>
          <a:endParaRPr lang="en-US"/>
        </a:p>
      </dgm:t>
    </dgm:pt>
    <dgm:pt modelId="{A626353D-428D-4988-8B2D-8F7C8D80AADE}" type="sibTrans" cxnId="{B686A8EC-1C1A-4EA1-8BA3-9E7857F1A738}">
      <dgm:prSet/>
      <dgm:spPr/>
      <dgm:t>
        <a:bodyPr/>
        <a:lstStyle/>
        <a:p>
          <a:endParaRPr lang="en-US"/>
        </a:p>
      </dgm:t>
    </dgm:pt>
    <dgm:pt modelId="{B4879B52-0D7E-4A13-8294-FC1D038DFDD9}">
      <dgm:prSet phldrT="[Text]"/>
      <dgm:spPr/>
      <dgm:t>
        <a:bodyPr/>
        <a:lstStyle/>
        <a:p>
          <a:r>
            <a:rPr lang="en-US" dirty="0" smtClean="0"/>
            <a:t>At or above Quantitative Complexity for Grade Level</a:t>
          </a:r>
          <a:endParaRPr lang="en-US" dirty="0"/>
        </a:p>
      </dgm:t>
    </dgm:pt>
    <dgm:pt modelId="{101B15CA-8958-4B59-AF79-9C39AD1FF23B}" type="parTrans" cxnId="{825FDAC1-B4C9-42AE-8CEC-5A8AF3E6D61D}">
      <dgm:prSet/>
      <dgm:spPr/>
      <dgm:t>
        <a:bodyPr/>
        <a:lstStyle/>
        <a:p>
          <a:endParaRPr lang="en-US"/>
        </a:p>
      </dgm:t>
    </dgm:pt>
    <dgm:pt modelId="{E396722D-DCDA-49A0-9634-588F962BEB6E}" type="sibTrans" cxnId="{825FDAC1-B4C9-42AE-8CEC-5A8AF3E6D61D}">
      <dgm:prSet/>
      <dgm:spPr/>
      <dgm:t>
        <a:bodyPr/>
        <a:lstStyle/>
        <a:p>
          <a:endParaRPr lang="en-US"/>
        </a:p>
      </dgm:t>
    </dgm:pt>
    <dgm:pt modelId="{BF9F3E78-5985-467C-B5AB-860A8A5ABF38}">
      <dgm:prSet phldrT="[Text]"/>
      <dgm:spPr/>
      <dgm:t>
        <a:bodyPr/>
        <a:lstStyle/>
        <a:p>
          <a:r>
            <a:rPr lang="en-US" dirty="0" smtClean="0"/>
            <a:t>Meets Criteria of High Quality Texts</a:t>
          </a:r>
          <a:endParaRPr lang="en-US" dirty="0"/>
        </a:p>
      </dgm:t>
    </dgm:pt>
    <dgm:pt modelId="{3CAB1F05-963F-40E0-BC37-9F791EAC2273}" type="parTrans" cxnId="{90C72F79-CAB0-410F-B69A-41C0E6483EA4}">
      <dgm:prSet/>
      <dgm:spPr/>
      <dgm:t>
        <a:bodyPr/>
        <a:lstStyle/>
        <a:p>
          <a:endParaRPr lang="en-US"/>
        </a:p>
      </dgm:t>
    </dgm:pt>
    <dgm:pt modelId="{5080FE4D-AF6C-4828-B671-626F470A625A}" type="sibTrans" cxnId="{90C72F79-CAB0-410F-B69A-41C0E6483EA4}">
      <dgm:prSet/>
      <dgm:spPr/>
      <dgm:t>
        <a:bodyPr/>
        <a:lstStyle/>
        <a:p>
          <a:endParaRPr lang="en-US"/>
        </a:p>
      </dgm:t>
    </dgm:pt>
    <dgm:pt modelId="{A4BE7C7F-A09E-4922-905C-32D1A0A3250E}">
      <dgm:prSet phldrT="[Text]"/>
      <dgm:spPr/>
      <dgm:t>
        <a:bodyPr/>
        <a:lstStyle/>
        <a:p>
          <a:r>
            <a:rPr lang="en-US" dirty="0" smtClean="0"/>
            <a:t>Essential Understandings</a:t>
          </a:r>
          <a:endParaRPr lang="en-US" dirty="0"/>
        </a:p>
      </dgm:t>
    </dgm:pt>
    <dgm:pt modelId="{F9282FA4-9FF2-4E37-AA71-94A437BC7658}" type="parTrans" cxnId="{B98471D5-075D-4EE5-BB54-3046AAEE4BED}">
      <dgm:prSet/>
      <dgm:spPr/>
      <dgm:t>
        <a:bodyPr/>
        <a:lstStyle/>
        <a:p>
          <a:endParaRPr lang="en-US"/>
        </a:p>
      </dgm:t>
    </dgm:pt>
    <dgm:pt modelId="{3A0F91A7-E2CF-433B-8B67-53F32AC83CB1}" type="sibTrans" cxnId="{B98471D5-075D-4EE5-BB54-3046AAEE4BED}">
      <dgm:prSet/>
      <dgm:spPr/>
      <dgm:t>
        <a:bodyPr/>
        <a:lstStyle/>
        <a:p>
          <a:endParaRPr lang="en-US"/>
        </a:p>
      </dgm:t>
    </dgm:pt>
    <dgm:pt modelId="{47896063-CBE4-4E20-BA8F-67F97B4D7CA7}">
      <dgm:prSet phldrT="[Text]"/>
      <dgm:spPr/>
      <dgm:t>
        <a:bodyPr/>
        <a:lstStyle/>
        <a:p>
          <a:r>
            <a:rPr lang="en-US" dirty="0" smtClean="0"/>
            <a:t>Adds insight or evidence to overarching essential questions</a:t>
          </a:r>
          <a:endParaRPr lang="en-US" dirty="0"/>
        </a:p>
      </dgm:t>
    </dgm:pt>
    <dgm:pt modelId="{FBDB0E5C-A62D-4C1E-9844-F9B0A7E7CF5D}" type="parTrans" cxnId="{D372B559-6920-4433-9A05-67654EB2C32F}">
      <dgm:prSet/>
      <dgm:spPr/>
      <dgm:t>
        <a:bodyPr/>
        <a:lstStyle/>
        <a:p>
          <a:endParaRPr lang="en-US"/>
        </a:p>
      </dgm:t>
    </dgm:pt>
    <dgm:pt modelId="{00E840C4-30F8-4BED-9393-3EB8F6200734}" type="sibTrans" cxnId="{D372B559-6920-4433-9A05-67654EB2C32F}">
      <dgm:prSet/>
      <dgm:spPr/>
      <dgm:t>
        <a:bodyPr/>
        <a:lstStyle/>
        <a:p>
          <a:endParaRPr lang="en-US"/>
        </a:p>
      </dgm:t>
    </dgm:pt>
    <dgm:pt modelId="{907E2713-5B91-44BE-8855-02D93113171D}">
      <dgm:prSet phldrT="[Text]"/>
      <dgm:spPr/>
      <dgm:t>
        <a:bodyPr/>
        <a:lstStyle/>
        <a:p>
          <a:r>
            <a:rPr lang="en-US" dirty="0" smtClean="0"/>
            <a:t>Multiple perspectives, recurring themes, seminal ideas</a:t>
          </a:r>
          <a:endParaRPr lang="en-US" dirty="0"/>
        </a:p>
      </dgm:t>
    </dgm:pt>
    <dgm:pt modelId="{1C646E69-57A5-4C30-9EB3-78C4AF1C297F}" type="parTrans" cxnId="{EB39F6B5-2052-467B-B74B-5C2B398D2313}">
      <dgm:prSet/>
      <dgm:spPr/>
      <dgm:t>
        <a:bodyPr/>
        <a:lstStyle/>
        <a:p>
          <a:endParaRPr lang="en-US"/>
        </a:p>
      </dgm:t>
    </dgm:pt>
    <dgm:pt modelId="{218A33E5-B595-4B74-A5E5-0F1F799D3588}" type="sibTrans" cxnId="{EB39F6B5-2052-467B-B74B-5C2B398D2313}">
      <dgm:prSet/>
      <dgm:spPr/>
      <dgm:t>
        <a:bodyPr/>
        <a:lstStyle/>
        <a:p>
          <a:endParaRPr lang="en-US"/>
        </a:p>
      </dgm:t>
    </dgm:pt>
    <dgm:pt modelId="{75B6A68C-2B88-45B0-8BC6-D0E0E9D76E71}">
      <dgm:prSet phldrT="[Text]"/>
      <dgm:spPr/>
      <dgm:t>
        <a:bodyPr/>
        <a:lstStyle/>
        <a:p>
          <a:r>
            <a:rPr lang="en-US" dirty="0" smtClean="0"/>
            <a:t>Delves deeply into important content matters/themes</a:t>
          </a:r>
          <a:endParaRPr lang="en-US" dirty="0"/>
        </a:p>
      </dgm:t>
    </dgm:pt>
    <dgm:pt modelId="{9E6FF347-B77E-4CE1-93C3-A484044BFE78}" type="parTrans" cxnId="{77CB007F-1495-4688-B2F4-E6624B250D13}">
      <dgm:prSet/>
      <dgm:spPr/>
      <dgm:t>
        <a:bodyPr/>
        <a:lstStyle/>
        <a:p>
          <a:endParaRPr lang="en-US"/>
        </a:p>
      </dgm:t>
    </dgm:pt>
    <dgm:pt modelId="{BD623572-0A36-4158-87F4-46493AFE8359}" type="sibTrans" cxnId="{77CB007F-1495-4688-B2F4-E6624B250D13}">
      <dgm:prSet/>
      <dgm:spPr/>
      <dgm:t>
        <a:bodyPr/>
        <a:lstStyle/>
        <a:p>
          <a:endParaRPr lang="en-US"/>
        </a:p>
      </dgm:t>
    </dgm:pt>
    <dgm:pt modelId="{BBDC740C-3F4F-4370-ABCF-FCA90D6D223B}">
      <dgm:prSet phldrT="[Text]"/>
      <dgm:spPr/>
      <dgm:t>
        <a:bodyPr/>
        <a:lstStyle/>
        <a:p>
          <a:r>
            <a:rPr lang="en-US" dirty="0" smtClean="0"/>
            <a:t>Building a Coherent Body of Knowledge Over Time</a:t>
          </a:r>
          <a:endParaRPr lang="en-US" dirty="0"/>
        </a:p>
      </dgm:t>
    </dgm:pt>
    <dgm:pt modelId="{0E38651E-79F8-460E-92B5-9F4B3CAA9463}" type="parTrans" cxnId="{8BC3D95B-C9BB-411D-B2DB-5172EB2F177A}">
      <dgm:prSet/>
      <dgm:spPr/>
    </dgm:pt>
    <dgm:pt modelId="{E19A8E25-7E1F-49AF-9375-BBE4E0171285}" type="sibTrans" cxnId="{8BC3D95B-C9BB-411D-B2DB-5172EB2F177A}">
      <dgm:prSet/>
      <dgm:spPr/>
    </dgm:pt>
    <dgm:pt modelId="{0F003E12-F2C3-45A0-9E10-B5E25241F4F8}" type="pres">
      <dgm:prSet presAssocID="{637FCD13-D13F-4D61-8177-507AD8095B43}" presName="linearFlow" presStyleCnt="0">
        <dgm:presLayoutVars>
          <dgm:dir/>
          <dgm:animLvl val="lvl"/>
          <dgm:resizeHandles val="exact"/>
        </dgm:presLayoutVars>
      </dgm:prSet>
      <dgm:spPr/>
      <dgm:t>
        <a:bodyPr/>
        <a:lstStyle/>
        <a:p>
          <a:endParaRPr lang="en-US"/>
        </a:p>
      </dgm:t>
    </dgm:pt>
    <dgm:pt modelId="{70AB16B0-1BC7-4662-BA37-5467F0D2B1E5}" type="pres">
      <dgm:prSet presAssocID="{0705D47A-D836-45B5-AC11-94A9AC26269C}" presName="composite" presStyleCnt="0"/>
      <dgm:spPr/>
    </dgm:pt>
    <dgm:pt modelId="{CCD49F62-9AA5-4CBB-9230-C3B28DE35F45}" type="pres">
      <dgm:prSet presAssocID="{0705D47A-D836-45B5-AC11-94A9AC26269C}" presName="parentText" presStyleLbl="alignNode1" presStyleIdx="0" presStyleCnt="3">
        <dgm:presLayoutVars>
          <dgm:chMax val="1"/>
          <dgm:bulletEnabled val="1"/>
        </dgm:presLayoutVars>
      </dgm:prSet>
      <dgm:spPr/>
      <dgm:t>
        <a:bodyPr/>
        <a:lstStyle/>
        <a:p>
          <a:endParaRPr lang="en-US"/>
        </a:p>
      </dgm:t>
    </dgm:pt>
    <dgm:pt modelId="{09143ACD-3644-4495-851D-1E7CC70A2ACB}" type="pres">
      <dgm:prSet presAssocID="{0705D47A-D836-45B5-AC11-94A9AC26269C}" presName="descendantText" presStyleLbl="alignAcc1" presStyleIdx="0" presStyleCnt="3">
        <dgm:presLayoutVars>
          <dgm:bulletEnabled val="1"/>
        </dgm:presLayoutVars>
      </dgm:prSet>
      <dgm:spPr/>
      <dgm:t>
        <a:bodyPr/>
        <a:lstStyle/>
        <a:p>
          <a:endParaRPr lang="en-US"/>
        </a:p>
      </dgm:t>
    </dgm:pt>
    <dgm:pt modelId="{FF22E5F4-BA81-4CEF-A976-504A035E3E27}" type="pres">
      <dgm:prSet presAssocID="{929134B5-E7B6-46BA-B538-B059302523D3}" presName="sp" presStyleCnt="0"/>
      <dgm:spPr/>
    </dgm:pt>
    <dgm:pt modelId="{56B93906-018E-443C-9E97-6498A3D885EE}" type="pres">
      <dgm:prSet presAssocID="{4201068C-543F-4E84-8F05-263074B48BCE}" presName="composite" presStyleCnt="0"/>
      <dgm:spPr/>
    </dgm:pt>
    <dgm:pt modelId="{DEB5A8D8-5F57-43D7-9D2E-42465A3EB04F}" type="pres">
      <dgm:prSet presAssocID="{4201068C-543F-4E84-8F05-263074B48BCE}" presName="parentText" presStyleLbl="alignNode1" presStyleIdx="1" presStyleCnt="3">
        <dgm:presLayoutVars>
          <dgm:chMax val="1"/>
          <dgm:bulletEnabled val="1"/>
        </dgm:presLayoutVars>
      </dgm:prSet>
      <dgm:spPr/>
      <dgm:t>
        <a:bodyPr/>
        <a:lstStyle/>
        <a:p>
          <a:endParaRPr lang="en-US"/>
        </a:p>
      </dgm:t>
    </dgm:pt>
    <dgm:pt modelId="{93C291FE-6F0D-487E-B3A7-9AB6016FF1B7}" type="pres">
      <dgm:prSet presAssocID="{4201068C-543F-4E84-8F05-263074B48BCE}" presName="descendantText" presStyleLbl="alignAcc1" presStyleIdx="1" presStyleCnt="3">
        <dgm:presLayoutVars>
          <dgm:bulletEnabled val="1"/>
        </dgm:presLayoutVars>
      </dgm:prSet>
      <dgm:spPr/>
      <dgm:t>
        <a:bodyPr/>
        <a:lstStyle/>
        <a:p>
          <a:endParaRPr lang="en-US"/>
        </a:p>
      </dgm:t>
    </dgm:pt>
    <dgm:pt modelId="{9BE6F928-DC23-4945-B32A-800BD6DE69DD}" type="pres">
      <dgm:prSet presAssocID="{A626353D-428D-4988-8B2D-8F7C8D80AADE}" presName="sp" presStyleCnt="0"/>
      <dgm:spPr/>
    </dgm:pt>
    <dgm:pt modelId="{6A7867E0-38CD-4064-BEFB-2F96164C7DBB}" type="pres">
      <dgm:prSet presAssocID="{A4BE7C7F-A09E-4922-905C-32D1A0A3250E}" presName="composite" presStyleCnt="0"/>
      <dgm:spPr/>
    </dgm:pt>
    <dgm:pt modelId="{8BBD044A-E5F4-4569-AAC1-2269788ADC4B}" type="pres">
      <dgm:prSet presAssocID="{A4BE7C7F-A09E-4922-905C-32D1A0A3250E}" presName="parentText" presStyleLbl="alignNode1" presStyleIdx="2" presStyleCnt="3">
        <dgm:presLayoutVars>
          <dgm:chMax val="1"/>
          <dgm:bulletEnabled val="1"/>
        </dgm:presLayoutVars>
      </dgm:prSet>
      <dgm:spPr/>
      <dgm:t>
        <a:bodyPr/>
        <a:lstStyle/>
        <a:p>
          <a:endParaRPr lang="en-US"/>
        </a:p>
      </dgm:t>
    </dgm:pt>
    <dgm:pt modelId="{40671CFA-11B0-41F0-B78B-4EF68B55F31D}" type="pres">
      <dgm:prSet presAssocID="{A4BE7C7F-A09E-4922-905C-32D1A0A3250E}" presName="descendantText" presStyleLbl="alignAcc1" presStyleIdx="2" presStyleCnt="3">
        <dgm:presLayoutVars>
          <dgm:bulletEnabled val="1"/>
        </dgm:presLayoutVars>
      </dgm:prSet>
      <dgm:spPr/>
      <dgm:t>
        <a:bodyPr/>
        <a:lstStyle/>
        <a:p>
          <a:endParaRPr lang="en-US"/>
        </a:p>
      </dgm:t>
    </dgm:pt>
  </dgm:ptLst>
  <dgm:cxnLst>
    <dgm:cxn modelId="{825FDAC1-B4C9-42AE-8CEC-5A8AF3E6D61D}" srcId="{4201068C-543F-4E84-8F05-263074B48BCE}" destId="{B4879B52-0D7E-4A13-8294-FC1D038DFDD9}" srcOrd="0" destOrd="0" parTransId="{101B15CA-8958-4B59-AF79-9C39AD1FF23B}" sibTransId="{E396722D-DCDA-49A0-9634-588F962BEB6E}"/>
    <dgm:cxn modelId="{D372B559-6920-4433-9A05-67654EB2C32F}" srcId="{A4BE7C7F-A09E-4922-905C-32D1A0A3250E}" destId="{47896063-CBE4-4E20-BA8F-67F97B4D7CA7}" srcOrd="0" destOrd="0" parTransId="{FBDB0E5C-A62D-4C1E-9844-F9B0A7E7CF5D}" sibTransId="{00E840C4-30F8-4BED-9393-3EB8F6200734}"/>
    <dgm:cxn modelId="{6C74BB2C-62C9-4906-88A0-AEDEBBEA3D39}" type="presOf" srcId="{4201068C-543F-4E84-8F05-263074B48BCE}" destId="{DEB5A8D8-5F57-43D7-9D2E-42465A3EB04F}" srcOrd="0" destOrd="0" presId="urn:microsoft.com/office/officeart/2005/8/layout/chevron2"/>
    <dgm:cxn modelId="{074EE1F0-4EF2-4B4D-AEB0-9DB06C53B923}" type="presOf" srcId="{B4879B52-0D7E-4A13-8294-FC1D038DFDD9}" destId="{93C291FE-6F0D-487E-B3A7-9AB6016FF1B7}" srcOrd="0" destOrd="0" presId="urn:microsoft.com/office/officeart/2005/8/layout/chevron2"/>
    <dgm:cxn modelId="{33193D5B-33F2-4810-B153-1DAE3830AB5C}" type="presOf" srcId="{6C3B29C9-8FD8-4A67-9B40-42617D063E56}" destId="{09143ACD-3644-4495-851D-1E7CC70A2ACB}" srcOrd="0" destOrd="1" presId="urn:microsoft.com/office/officeart/2005/8/layout/chevron2"/>
    <dgm:cxn modelId="{B686A8EC-1C1A-4EA1-8BA3-9E7857F1A738}" srcId="{637FCD13-D13F-4D61-8177-507AD8095B43}" destId="{4201068C-543F-4E84-8F05-263074B48BCE}" srcOrd="1" destOrd="0" parTransId="{AEA7972A-5B4C-4BE0-878B-F7C130D14F7F}" sibTransId="{A626353D-428D-4988-8B2D-8F7C8D80AADE}"/>
    <dgm:cxn modelId="{8BC3D95B-C9BB-411D-B2DB-5172EB2F177A}" srcId="{0705D47A-D836-45B5-AC11-94A9AC26269C}" destId="{BBDC740C-3F4F-4370-ABCF-FCA90D6D223B}" srcOrd="2" destOrd="0" parTransId="{0E38651E-79F8-460E-92B5-9F4B3CAA9463}" sibTransId="{E19A8E25-7E1F-49AF-9375-BBE4E0171285}"/>
    <dgm:cxn modelId="{908E1959-FFDB-4AEC-9D3B-2162DA24ECEF}" type="presOf" srcId="{907E2713-5B91-44BE-8855-02D93113171D}" destId="{40671CFA-11B0-41F0-B78B-4EF68B55F31D}" srcOrd="0" destOrd="1" presId="urn:microsoft.com/office/officeart/2005/8/layout/chevron2"/>
    <dgm:cxn modelId="{EB39F6B5-2052-467B-B74B-5C2B398D2313}" srcId="{A4BE7C7F-A09E-4922-905C-32D1A0A3250E}" destId="{907E2713-5B91-44BE-8855-02D93113171D}" srcOrd="1" destOrd="0" parTransId="{1C646E69-57A5-4C30-9EB3-78C4AF1C297F}" sibTransId="{218A33E5-B595-4B74-A5E5-0F1F799D3588}"/>
    <dgm:cxn modelId="{90C72F79-CAB0-410F-B69A-41C0E6483EA4}" srcId="{4201068C-543F-4E84-8F05-263074B48BCE}" destId="{BF9F3E78-5985-467C-B5AB-860A8A5ABF38}" srcOrd="1" destOrd="0" parTransId="{3CAB1F05-963F-40E0-BC37-9F791EAC2273}" sibTransId="{5080FE4D-AF6C-4828-B671-626F470A625A}"/>
    <dgm:cxn modelId="{382ABF79-8515-47C5-9D14-6AAF8EB936F4}" type="presOf" srcId="{72840E7D-321D-4FAD-AC98-CE295F06426E}" destId="{09143ACD-3644-4495-851D-1E7CC70A2ACB}" srcOrd="0" destOrd="0" presId="urn:microsoft.com/office/officeart/2005/8/layout/chevron2"/>
    <dgm:cxn modelId="{9664B89A-1D12-4034-9CD9-B394B4503B0E}" srcId="{0705D47A-D836-45B5-AC11-94A9AC26269C}" destId="{72840E7D-321D-4FAD-AC98-CE295F06426E}" srcOrd="0" destOrd="0" parTransId="{9B315EF4-03BD-4B83-B189-01B1ECC6A42B}" sibTransId="{FD6EEB23-029B-441F-BC97-35EDAB4F4F39}"/>
    <dgm:cxn modelId="{35BFBF15-7BD7-404B-9E05-0B86ED0B2760}" type="presOf" srcId="{47896063-CBE4-4E20-BA8F-67F97B4D7CA7}" destId="{40671CFA-11B0-41F0-B78B-4EF68B55F31D}" srcOrd="0" destOrd="0" presId="urn:microsoft.com/office/officeart/2005/8/layout/chevron2"/>
    <dgm:cxn modelId="{B98471D5-075D-4EE5-BB54-3046AAEE4BED}" srcId="{637FCD13-D13F-4D61-8177-507AD8095B43}" destId="{A4BE7C7F-A09E-4922-905C-32D1A0A3250E}" srcOrd="2" destOrd="0" parTransId="{F9282FA4-9FF2-4E37-AA71-94A437BC7658}" sibTransId="{3A0F91A7-E2CF-433B-8B67-53F32AC83CB1}"/>
    <dgm:cxn modelId="{AB776C0E-1958-4E04-B686-CAA3D55A80BF}" type="presOf" srcId="{75B6A68C-2B88-45B0-8BC6-D0E0E9D76E71}" destId="{93C291FE-6F0D-487E-B3A7-9AB6016FF1B7}" srcOrd="0" destOrd="2" presId="urn:microsoft.com/office/officeart/2005/8/layout/chevron2"/>
    <dgm:cxn modelId="{1EF2643A-43BC-4E71-939A-6A5CA9C83B54}" type="presOf" srcId="{637FCD13-D13F-4D61-8177-507AD8095B43}" destId="{0F003E12-F2C3-45A0-9E10-B5E25241F4F8}" srcOrd="0" destOrd="0" presId="urn:microsoft.com/office/officeart/2005/8/layout/chevron2"/>
    <dgm:cxn modelId="{C9617870-66AF-42BE-816B-24054286E9E4}" srcId="{0705D47A-D836-45B5-AC11-94A9AC26269C}" destId="{6C3B29C9-8FD8-4A67-9B40-42617D063E56}" srcOrd="1" destOrd="0" parTransId="{EFD615FE-4C54-4AF2-BFCA-11DF98FADA0B}" sibTransId="{907CEFEB-F345-4DB6-9F6F-D7E38FEFA999}"/>
    <dgm:cxn modelId="{DE535C16-EBE1-48C8-9C7D-5A6FE7F0899A}" type="presOf" srcId="{A4BE7C7F-A09E-4922-905C-32D1A0A3250E}" destId="{8BBD044A-E5F4-4569-AAC1-2269788ADC4B}" srcOrd="0" destOrd="0" presId="urn:microsoft.com/office/officeart/2005/8/layout/chevron2"/>
    <dgm:cxn modelId="{77CB007F-1495-4688-B2F4-E6624B250D13}" srcId="{4201068C-543F-4E84-8F05-263074B48BCE}" destId="{75B6A68C-2B88-45B0-8BC6-D0E0E9D76E71}" srcOrd="2" destOrd="0" parTransId="{9E6FF347-B77E-4CE1-93C3-A484044BFE78}" sibTransId="{BD623572-0A36-4158-87F4-46493AFE8359}"/>
    <dgm:cxn modelId="{E4ABC465-6FCD-43D0-9DC7-1FF701357E7F}" type="presOf" srcId="{BF9F3E78-5985-467C-B5AB-860A8A5ABF38}" destId="{93C291FE-6F0D-487E-B3A7-9AB6016FF1B7}" srcOrd="0" destOrd="1" presId="urn:microsoft.com/office/officeart/2005/8/layout/chevron2"/>
    <dgm:cxn modelId="{AF95BD0B-C9B4-4A83-984A-8ACD5B1A9266}" type="presOf" srcId="{BBDC740C-3F4F-4370-ABCF-FCA90D6D223B}" destId="{09143ACD-3644-4495-851D-1E7CC70A2ACB}" srcOrd="0" destOrd="2" presId="urn:microsoft.com/office/officeart/2005/8/layout/chevron2"/>
    <dgm:cxn modelId="{7B58CBD4-A616-4C72-ABC1-A22DE9401C35}" srcId="{637FCD13-D13F-4D61-8177-507AD8095B43}" destId="{0705D47A-D836-45B5-AC11-94A9AC26269C}" srcOrd="0" destOrd="0" parTransId="{3BD9E63E-4026-4761-B367-E124429FB091}" sibTransId="{929134B5-E7B6-46BA-B538-B059302523D3}"/>
    <dgm:cxn modelId="{519CCEDA-2120-4210-957E-2F52B3B27324}" type="presOf" srcId="{0705D47A-D836-45B5-AC11-94A9AC26269C}" destId="{CCD49F62-9AA5-4CBB-9230-C3B28DE35F45}" srcOrd="0" destOrd="0" presId="urn:microsoft.com/office/officeart/2005/8/layout/chevron2"/>
    <dgm:cxn modelId="{41AC1FF0-50A7-4ED8-AB81-88E5189377B6}" type="presParOf" srcId="{0F003E12-F2C3-45A0-9E10-B5E25241F4F8}" destId="{70AB16B0-1BC7-4662-BA37-5467F0D2B1E5}" srcOrd="0" destOrd="0" presId="urn:microsoft.com/office/officeart/2005/8/layout/chevron2"/>
    <dgm:cxn modelId="{BFB93290-7289-4A23-A5CE-640BC8A564E7}" type="presParOf" srcId="{70AB16B0-1BC7-4662-BA37-5467F0D2B1E5}" destId="{CCD49F62-9AA5-4CBB-9230-C3B28DE35F45}" srcOrd="0" destOrd="0" presId="urn:microsoft.com/office/officeart/2005/8/layout/chevron2"/>
    <dgm:cxn modelId="{3B35B715-F07D-407D-99BE-EA39F6F40162}" type="presParOf" srcId="{70AB16B0-1BC7-4662-BA37-5467F0D2B1E5}" destId="{09143ACD-3644-4495-851D-1E7CC70A2ACB}" srcOrd="1" destOrd="0" presId="urn:microsoft.com/office/officeart/2005/8/layout/chevron2"/>
    <dgm:cxn modelId="{BCA3E769-BCD0-41CB-AF52-22878545D0F6}" type="presParOf" srcId="{0F003E12-F2C3-45A0-9E10-B5E25241F4F8}" destId="{FF22E5F4-BA81-4CEF-A976-504A035E3E27}" srcOrd="1" destOrd="0" presId="urn:microsoft.com/office/officeart/2005/8/layout/chevron2"/>
    <dgm:cxn modelId="{58E25851-553E-4085-B445-F1ACFEB2A9B7}" type="presParOf" srcId="{0F003E12-F2C3-45A0-9E10-B5E25241F4F8}" destId="{56B93906-018E-443C-9E97-6498A3D885EE}" srcOrd="2" destOrd="0" presId="urn:microsoft.com/office/officeart/2005/8/layout/chevron2"/>
    <dgm:cxn modelId="{D4312B77-EB6D-46B4-A03E-745E80370DD1}" type="presParOf" srcId="{56B93906-018E-443C-9E97-6498A3D885EE}" destId="{DEB5A8D8-5F57-43D7-9D2E-42465A3EB04F}" srcOrd="0" destOrd="0" presId="urn:microsoft.com/office/officeart/2005/8/layout/chevron2"/>
    <dgm:cxn modelId="{A2AB713A-2244-4951-B2B8-F62952D9A54E}" type="presParOf" srcId="{56B93906-018E-443C-9E97-6498A3D885EE}" destId="{93C291FE-6F0D-487E-B3A7-9AB6016FF1B7}" srcOrd="1" destOrd="0" presId="urn:microsoft.com/office/officeart/2005/8/layout/chevron2"/>
    <dgm:cxn modelId="{E4492651-BD64-44B5-8F4E-62EF1B2133F5}" type="presParOf" srcId="{0F003E12-F2C3-45A0-9E10-B5E25241F4F8}" destId="{9BE6F928-DC23-4945-B32A-800BD6DE69DD}" srcOrd="3" destOrd="0" presId="urn:microsoft.com/office/officeart/2005/8/layout/chevron2"/>
    <dgm:cxn modelId="{1911D62B-C50B-44F0-BCF2-5D6347C2C4F1}" type="presParOf" srcId="{0F003E12-F2C3-45A0-9E10-B5E25241F4F8}" destId="{6A7867E0-38CD-4064-BEFB-2F96164C7DBB}" srcOrd="4" destOrd="0" presId="urn:microsoft.com/office/officeart/2005/8/layout/chevron2"/>
    <dgm:cxn modelId="{32B948CC-D124-461C-9679-81D00132347D}" type="presParOf" srcId="{6A7867E0-38CD-4064-BEFB-2F96164C7DBB}" destId="{8BBD044A-E5F4-4569-AAC1-2269788ADC4B}" srcOrd="0" destOrd="0" presId="urn:microsoft.com/office/officeart/2005/8/layout/chevron2"/>
    <dgm:cxn modelId="{C2EC875B-B2DE-48B6-8DB6-8997D0729294}" type="presParOf" srcId="{6A7867E0-38CD-4064-BEFB-2F96164C7DBB}" destId="{40671CFA-11B0-41F0-B78B-4EF68B55F31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A2D586-CF77-456A-998F-5E8A65DB0A01}"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3A6178A2-3793-4246-A691-6B0AA58829EA}">
      <dgm:prSet phldrT="[Text]"/>
      <dgm:spPr/>
      <dgm:t>
        <a:bodyPr/>
        <a:lstStyle/>
        <a:p>
          <a:r>
            <a:rPr lang="en-US" dirty="0" smtClean="0"/>
            <a:t>Realism</a:t>
          </a:r>
          <a:endParaRPr lang="en-US" dirty="0"/>
        </a:p>
      </dgm:t>
    </dgm:pt>
    <dgm:pt modelId="{47838B50-E3A1-46A4-B045-54D800EEAE83}" type="parTrans" cxnId="{B23E095F-34E3-451D-8008-8A9FA90FD5B3}">
      <dgm:prSet/>
      <dgm:spPr/>
      <dgm:t>
        <a:bodyPr/>
        <a:lstStyle/>
        <a:p>
          <a:endParaRPr lang="en-US"/>
        </a:p>
      </dgm:t>
    </dgm:pt>
    <dgm:pt modelId="{04CD5125-5351-4B6A-BBFA-C22E477AEC18}" type="sibTrans" cxnId="{B23E095F-34E3-451D-8008-8A9FA90FD5B3}">
      <dgm:prSet/>
      <dgm:spPr/>
      <dgm:t>
        <a:bodyPr/>
        <a:lstStyle/>
        <a:p>
          <a:endParaRPr lang="en-US"/>
        </a:p>
      </dgm:t>
    </dgm:pt>
    <dgm:pt modelId="{B86CC7AF-A7B7-42CF-94CA-72BFFC875E88}">
      <dgm:prSet phldrT="[Text]"/>
      <dgm:spPr/>
      <dgm:t>
        <a:bodyPr/>
        <a:lstStyle/>
        <a:p>
          <a:r>
            <a:rPr lang="en-US" dirty="0" err="1" smtClean="0"/>
            <a:t>Wilsonianism</a:t>
          </a:r>
          <a:endParaRPr lang="en-US" dirty="0"/>
        </a:p>
      </dgm:t>
    </dgm:pt>
    <dgm:pt modelId="{C2140779-78C3-44D8-9BAC-F28919A2E22A}" type="parTrans" cxnId="{72ADA745-116B-411D-BDFC-2D3EBB71AA69}">
      <dgm:prSet/>
      <dgm:spPr/>
      <dgm:t>
        <a:bodyPr/>
        <a:lstStyle/>
        <a:p>
          <a:endParaRPr lang="en-US"/>
        </a:p>
      </dgm:t>
    </dgm:pt>
    <dgm:pt modelId="{60B86273-1868-45F9-85AF-29A52D2D5259}" type="sibTrans" cxnId="{72ADA745-116B-411D-BDFC-2D3EBB71AA69}">
      <dgm:prSet/>
      <dgm:spPr/>
      <dgm:t>
        <a:bodyPr/>
        <a:lstStyle/>
        <a:p>
          <a:endParaRPr lang="en-US"/>
        </a:p>
      </dgm:t>
    </dgm:pt>
    <dgm:pt modelId="{601BEA42-278C-4E82-BCA1-4BCCB073E8F3}">
      <dgm:prSet phldrT="[Text]"/>
      <dgm:spPr/>
      <dgm:t>
        <a:bodyPr/>
        <a:lstStyle/>
        <a:p>
          <a:r>
            <a:rPr lang="en-US" dirty="0" smtClean="0"/>
            <a:t>Idealism</a:t>
          </a:r>
          <a:endParaRPr lang="en-US" dirty="0"/>
        </a:p>
      </dgm:t>
    </dgm:pt>
    <dgm:pt modelId="{FF508B1B-6226-42B2-87BF-7C826E2A88E1}" type="parTrans" cxnId="{D1476C2A-6596-4300-AF4F-09E3EF65EEE5}">
      <dgm:prSet/>
      <dgm:spPr/>
      <dgm:t>
        <a:bodyPr/>
        <a:lstStyle/>
        <a:p>
          <a:endParaRPr lang="en-US"/>
        </a:p>
      </dgm:t>
    </dgm:pt>
    <dgm:pt modelId="{27971720-38A5-4FEF-AC5F-48984C93B904}" type="sibTrans" cxnId="{D1476C2A-6596-4300-AF4F-09E3EF65EEE5}">
      <dgm:prSet/>
      <dgm:spPr/>
      <dgm:t>
        <a:bodyPr/>
        <a:lstStyle/>
        <a:p>
          <a:endParaRPr lang="en-US"/>
        </a:p>
      </dgm:t>
    </dgm:pt>
    <dgm:pt modelId="{0ABAFB9A-1C5A-4700-AE03-F8B38ECB7320}" type="pres">
      <dgm:prSet presAssocID="{55A2D586-CF77-456A-998F-5E8A65DB0A01}" presName="Name0" presStyleCnt="0">
        <dgm:presLayoutVars>
          <dgm:chMax val="7"/>
          <dgm:dir/>
          <dgm:resizeHandles val="exact"/>
        </dgm:presLayoutVars>
      </dgm:prSet>
      <dgm:spPr/>
    </dgm:pt>
    <dgm:pt modelId="{0AE4DB9E-AD66-492F-A41B-F1081398F85B}" type="pres">
      <dgm:prSet presAssocID="{55A2D586-CF77-456A-998F-5E8A65DB0A01}" presName="ellipse1" presStyleLbl="vennNode1" presStyleIdx="0" presStyleCnt="3">
        <dgm:presLayoutVars>
          <dgm:bulletEnabled val="1"/>
        </dgm:presLayoutVars>
      </dgm:prSet>
      <dgm:spPr/>
      <dgm:t>
        <a:bodyPr/>
        <a:lstStyle/>
        <a:p>
          <a:endParaRPr lang="en-US"/>
        </a:p>
      </dgm:t>
    </dgm:pt>
    <dgm:pt modelId="{6CEEF87F-E902-46E2-A454-5E12EB23E154}" type="pres">
      <dgm:prSet presAssocID="{55A2D586-CF77-456A-998F-5E8A65DB0A01}" presName="ellipse2" presStyleLbl="vennNode1" presStyleIdx="1" presStyleCnt="3">
        <dgm:presLayoutVars>
          <dgm:bulletEnabled val="1"/>
        </dgm:presLayoutVars>
      </dgm:prSet>
      <dgm:spPr/>
      <dgm:t>
        <a:bodyPr/>
        <a:lstStyle/>
        <a:p>
          <a:endParaRPr lang="en-US"/>
        </a:p>
      </dgm:t>
    </dgm:pt>
    <dgm:pt modelId="{27B91DCA-D1CC-461C-994D-492CB3E67407}" type="pres">
      <dgm:prSet presAssocID="{55A2D586-CF77-456A-998F-5E8A65DB0A01}" presName="ellipse3" presStyleLbl="vennNode1" presStyleIdx="2" presStyleCnt="3">
        <dgm:presLayoutVars>
          <dgm:bulletEnabled val="1"/>
        </dgm:presLayoutVars>
      </dgm:prSet>
      <dgm:spPr/>
      <dgm:t>
        <a:bodyPr/>
        <a:lstStyle/>
        <a:p>
          <a:endParaRPr lang="en-US"/>
        </a:p>
      </dgm:t>
    </dgm:pt>
  </dgm:ptLst>
  <dgm:cxnLst>
    <dgm:cxn modelId="{3BE8D336-528F-4A51-BD50-39E552076BB7}" type="presOf" srcId="{B86CC7AF-A7B7-42CF-94CA-72BFFC875E88}" destId="{6CEEF87F-E902-46E2-A454-5E12EB23E154}" srcOrd="0" destOrd="0" presId="urn:microsoft.com/office/officeart/2005/8/layout/rings+Icon"/>
    <dgm:cxn modelId="{D1476C2A-6596-4300-AF4F-09E3EF65EEE5}" srcId="{55A2D586-CF77-456A-998F-5E8A65DB0A01}" destId="{601BEA42-278C-4E82-BCA1-4BCCB073E8F3}" srcOrd="2" destOrd="0" parTransId="{FF508B1B-6226-42B2-87BF-7C826E2A88E1}" sibTransId="{27971720-38A5-4FEF-AC5F-48984C93B904}"/>
    <dgm:cxn modelId="{72ADA745-116B-411D-BDFC-2D3EBB71AA69}" srcId="{55A2D586-CF77-456A-998F-5E8A65DB0A01}" destId="{B86CC7AF-A7B7-42CF-94CA-72BFFC875E88}" srcOrd="1" destOrd="0" parTransId="{C2140779-78C3-44D8-9BAC-F28919A2E22A}" sibTransId="{60B86273-1868-45F9-85AF-29A52D2D5259}"/>
    <dgm:cxn modelId="{494B0567-CD6F-43EB-B172-7044FB231951}" type="presOf" srcId="{55A2D586-CF77-456A-998F-5E8A65DB0A01}" destId="{0ABAFB9A-1C5A-4700-AE03-F8B38ECB7320}" srcOrd="0" destOrd="0" presId="urn:microsoft.com/office/officeart/2005/8/layout/rings+Icon"/>
    <dgm:cxn modelId="{932AE534-1FD8-49DE-BA81-63A2EBD2BF2B}" type="presOf" srcId="{601BEA42-278C-4E82-BCA1-4BCCB073E8F3}" destId="{27B91DCA-D1CC-461C-994D-492CB3E67407}" srcOrd="0" destOrd="0" presId="urn:microsoft.com/office/officeart/2005/8/layout/rings+Icon"/>
    <dgm:cxn modelId="{16642CEB-39EE-4378-A9C2-23D595E94FC9}" type="presOf" srcId="{3A6178A2-3793-4246-A691-6B0AA58829EA}" destId="{0AE4DB9E-AD66-492F-A41B-F1081398F85B}" srcOrd="0" destOrd="0" presId="urn:microsoft.com/office/officeart/2005/8/layout/rings+Icon"/>
    <dgm:cxn modelId="{B23E095F-34E3-451D-8008-8A9FA90FD5B3}" srcId="{55A2D586-CF77-456A-998F-5E8A65DB0A01}" destId="{3A6178A2-3793-4246-A691-6B0AA58829EA}" srcOrd="0" destOrd="0" parTransId="{47838B50-E3A1-46A4-B045-54D800EEAE83}" sibTransId="{04CD5125-5351-4B6A-BBFA-C22E477AEC18}"/>
    <dgm:cxn modelId="{FCA97E8C-1B2E-4FAF-A4E3-3099AD28C5D0}" type="presParOf" srcId="{0ABAFB9A-1C5A-4700-AE03-F8B38ECB7320}" destId="{0AE4DB9E-AD66-492F-A41B-F1081398F85B}" srcOrd="0" destOrd="0" presId="urn:microsoft.com/office/officeart/2005/8/layout/rings+Icon"/>
    <dgm:cxn modelId="{D173476D-7E77-4CF8-96A3-25BF8531E1C3}" type="presParOf" srcId="{0ABAFB9A-1C5A-4700-AE03-F8B38ECB7320}" destId="{6CEEF87F-E902-46E2-A454-5E12EB23E154}" srcOrd="1" destOrd="0" presId="urn:microsoft.com/office/officeart/2005/8/layout/rings+Icon"/>
    <dgm:cxn modelId="{2B2F14C6-1120-4121-BC30-B635E4998CA2}" type="presParOf" srcId="{0ABAFB9A-1C5A-4700-AE03-F8B38ECB7320}" destId="{27B91DCA-D1CC-461C-994D-492CB3E67407}"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0C7465-68FD-4B78-86FC-5FEFE7D37228}" type="doc">
      <dgm:prSet loTypeId="urn:microsoft.com/office/officeart/2005/8/layout/venn1" loCatId="relationship" qsTypeId="urn:microsoft.com/office/officeart/2005/8/quickstyle/simple1" qsCatId="simple" csTypeId="urn:microsoft.com/office/officeart/2005/8/colors/accent1_2" csCatId="accent1" phldr="1"/>
      <dgm:spPr/>
    </dgm:pt>
    <dgm:pt modelId="{A49206C4-A986-4E28-BF03-75C56EF85C17}">
      <dgm:prSet phldrT="[Text]"/>
      <dgm:spPr/>
      <dgm:t>
        <a:bodyPr/>
        <a:lstStyle/>
        <a:p>
          <a:r>
            <a:rPr lang="en-US" dirty="0" smtClean="0"/>
            <a:t>Democracy</a:t>
          </a:r>
          <a:endParaRPr lang="en-US" dirty="0"/>
        </a:p>
      </dgm:t>
    </dgm:pt>
    <dgm:pt modelId="{1AF8A563-116D-4A23-852D-361ADBCB8F4F}" type="parTrans" cxnId="{98473C4B-04FD-4CD4-9A72-4DBE69A83272}">
      <dgm:prSet/>
      <dgm:spPr/>
    </dgm:pt>
    <dgm:pt modelId="{9B5C8A22-B21D-4522-A6D4-0F8370D858B8}" type="sibTrans" cxnId="{98473C4B-04FD-4CD4-9A72-4DBE69A83272}">
      <dgm:prSet/>
      <dgm:spPr/>
    </dgm:pt>
    <dgm:pt modelId="{8997F6B9-5CCE-4DF2-A77D-0217BD705880}">
      <dgm:prSet phldrT="[Text]"/>
      <dgm:spPr/>
      <dgm:t>
        <a:bodyPr/>
        <a:lstStyle/>
        <a:p>
          <a:r>
            <a:rPr lang="en-US" dirty="0" smtClean="0"/>
            <a:t>Republic</a:t>
          </a:r>
          <a:endParaRPr lang="en-US" dirty="0"/>
        </a:p>
      </dgm:t>
    </dgm:pt>
    <dgm:pt modelId="{22B00CB2-1D3D-48EA-85CE-09C229F5DE69}" type="parTrans" cxnId="{D354F372-CE2E-4F4F-A9FE-D443B8EDB125}">
      <dgm:prSet/>
      <dgm:spPr/>
    </dgm:pt>
    <dgm:pt modelId="{DA642D44-77FC-470D-BA94-C553A909B951}" type="sibTrans" cxnId="{D354F372-CE2E-4F4F-A9FE-D443B8EDB125}">
      <dgm:prSet/>
      <dgm:spPr/>
    </dgm:pt>
    <dgm:pt modelId="{FE2A1C73-B450-4A86-B6BD-277C507FCC11}" type="pres">
      <dgm:prSet presAssocID="{340C7465-68FD-4B78-86FC-5FEFE7D37228}" presName="compositeShape" presStyleCnt="0">
        <dgm:presLayoutVars>
          <dgm:chMax val="7"/>
          <dgm:dir/>
          <dgm:resizeHandles val="exact"/>
        </dgm:presLayoutVars>
      </dgm:prSet>
      <dgm:spPr/>
    </dgm:pt>
    <dgm:pt modelId="{E01D8FFE-BFA1-479F-9C7D-BA5D9EDACAB6}" type="pres">
      <dgm:prSet presAssocID="{A49206C4-A986-4E28-BF03-75C56EF85C17}" presName="circ1" presStyleLbl="vennNode1" presStyleIdx="0" presStyleCnt="2"/>
      <dgm:spPr/>
      <dgm:t>
        <a:bodyPr/>
        <a:lstStyle/>
        <a:p>
          <a:endParaRPr lang="en-US"/>
        </a:p>
      </dgm:t>
    </dgm:pt>
    <dgm:pt modelId="{8F8201BA-F22E-4F83-BD0D-860958986110}" type="pres">
      <dgm:prSet presAssocID="{A49206C4-A986-4E28-BF03-75C56EF85C17}" presName="circ1Tx" presStyleLbl="revTx" presStyleIdx="0" presStyleCnt="0">
        <dgm:presLayoutVars>
          <dgm:chMax val="0"/>
          <dgm:chPref val="0"/>
          <dgm:bulletEnabled val="1"/>
        </dgm:presLayoutVars>
      </dgm:prSet>
      <dgm:spPr/>
      <dgm:t>
        <a:bodyPr/>
        <a:lstStyle/>
        <a:p>
          <a:endParaRPr lang="en-US"/>
        </a:p>
      </dgm:t>
    </dgm:pt>
    <dgm:pt modelId="{0087ED7F-019E-469B-A4D7-DD027FE409B4}" type="pres">
      <dgm:prSet presAssocID="{8997F6B9-5CCE-4DF2-A77D-0217BD705880}" presName="circ2" presStyleLbl="vennNode1" presStyleIdx="1" presStyleCnt="2"/>
      <dgm:spPr/>
    </dgm:pt>
    <dgm:pt modelId="{2FCBB03C-8AEC-46DE-BF95-4BF00B0B989E}" type="pres">
      <dgm:prSet presAssocID="{8997F6B9-5CCE-4DF2-A77D-0217BD705880}" presName="circ2Tx" presStyleLbl="revTx" presStyleIdx="0" presStyleCnt="0">
        <dgm:presLayoutVars>
          <dgm:chMax val="0"/>
          <dgm:chPref val="0"/>
          <dgm:bulletEnabled val="1"/>
        </dgm:presLayoutVars>
      </dgm:prSet>
      <dgm:spPr/>
    </dgm:pt>
  </dgm:ptLst>
  <dgm:cxnLst>
    <dgm:cxn modelId="{FC2D99C5-204C-44EB-81B9-3B5671C71973}" type="presOf" srcId="{A49206C4-A986-4E28-BF03-75C56EF85C17}" destId="{E01D8FFE-BFA1-479F-9C7D-BA5D9EDACAB6}" srcOrd="0" destOrd="0" presId="urn:microsoft.com/office/officeart/2005/8/layout/venn1"/>
    <dgm:cxn modelId="{E3508CA5-D0FC-4E81-81AF-7E5948834DFD}" type="presOf" srcId="{340C7465-68FD-4B78-86FC-5FEFE7D37228}" destId="{FE2A1C73-B450-4A86-B6BD-277C507FCC11}" srcOrd="0" destOrd="0" presId="urn:microsoft.com/office/officeart/2005/8/layout/venn1"/>
    <dgm:cxn modelId="{95C8C677-3AB2-48E5-8907-8CD95A92C759}" type="presOf" srcId="{A49206C4-A986-4E28-BF03-75C56EF85C17}" destId="{8F8201BA-F22E-4F83-BD0D-860958986110}" srcOrd="1" destOrd="0" presId="urn:microsoft.com/office/officeart/2005/8/layout/venn1"/>
    <dgm:cxn modelId="{98473C4B-04FD-4CD4-9A72-4DBE69A83272}" srcId="{340C7465-68FD-4B78-86FC-5FEFE7D37228}" destId="{A49206C4-A986-4E28-BF03-75C56EF85C17}" srcOrd="0" destOrd="0" parTransId="{1AF8A563-116D-4A23-852D-361ADBCB8F4F}" sibTransId="{9B5C8A22-B21D-4522-A6D4-0F8370D858B8}"/>
    <dgm:cxn modelId="{694F9EF4-9B72-45EE-AF55-DE087EBE912C}" type="presOf" srcId="{8997F6B9-5CCE-4DF2-A77D-0217BD705880}" destId="{2FCBB03C-8AEC-46DE-BF95-4BF00B0B989E}" srcOrd="1" destOrd="0" presId="urn:microsoft.com/office/officeart/2005/8/layout/venn1"/>
    <dgm:cxn modelId="{D3A43F6C-367F-4C64-B746-DE95D9657D2B}" type="presOf" srcId="{8997F6B9-5CCE-4DF2-A77D-0217BD705880}" destId="{0087ED7F-019E-469B-A4D7-DD027FE409B4}" srcOrd="0" destOrd="0" presId="urn:microsoft.com/office/officeart/2005/8/layout/venn1"/>
    <dgm:cxn modelId="{D354F372-CE2E-4F4F-A9FE-D443B8EDB125}" srcId="{340C7465-68FD-4B78-86FC-5FEFE7D37228}" destId="{8997F6B9-5CCE-4DF2-A77D-0217BD705880}" srcOrd="1" destOrd="0" parTransId="{22B00CB2-1D3D-48EA-85CE-09C229F5DE69}" sibTransId="{DA642D44-77FC-470D-BA94-C553A909B951}"/>
    <dgm:cxn modelId="{447BDF4A-E38E-409B-8A6C-9688244A88E5}" type="presParOf" srcId="{FE2A1C73-B450-4A86-B6BD-277C507FCC11}" destId="{E01D8FFE-BFA1-479F-9C7D-BA5D9EDACAB6}" srcOrd="0" destOrd="0" presId="urn:microsoft.com/office/officeart/2005/8/layout/venn1"/>
    <dgm:cxn modelId="{D3405C57-DD36-406E-9609-187FECD2B9F9}" type="presParOf" srcId="{FE2A1C73-B450-4A86-B6BD-277C507FCC11}" destId="{8F8201BA-F22E-4F83-BD0D-860958986110}" srcOrd="1" destOrd="0" presId="urn:microsoft.com/office/officeart/2005/8/layout/venn1"/>
    <dgm:cxn modelId="{48ED636D-B780-4F88-99B9-39065E28FF95}" type="presParOf" srcId="{FE2A1C73-B450-4A86-B6BD-277C507FCC11}" destId="{0087ED7F-019E-469B-A4D7-DD027FE409B4}" srcOrd="2" destOrd="0" presId="urn:microsoft.com/office/officeart/2005/8/layout/venn1"/>
    <dgm:cxn modelId="{99AC8368-DC03-48EE-B8AF-D4BAF3D8EFE7}" type="presParOf" srcId="{FE2A1C73-B450-4A86-B6BD-277C507FCC11}" destId="{2FCBB03C-8AEC-46DE-BF95-4BF00B0B989E}"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49F62-9AA5-4CBB-9230-C3B28DE35F45}">
      <dsp:nvSpPr>
        <dsp:cNvPr id="0" name=""/>
        <dsp:cNvSpPr/>
      </dsp:nvSpPr>
      <dsp:spPr>
        <a:xfrm rot="5400000">
          <a:off x="-281887" y="283372"/>
          <a:ext cx="1879252" cy="1315476"/>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Building Coherent Body of Knowledge </a:t>
          </a:r>
        </a:p>
        <a:p>
          <a:pPr lvl="0" algn="ctr" defTabSz="488950">
            <a:lnSpc>
              <a:spcPct val="90000"/>
            </a:lnSpc>
            <a:spcBef>
              <a:spcPct val="0"/>
            </a:spcBef>
            <a:spcAft>
              <a:spcPct val="35000"/>
            </a:spcAft>
          </a:pPr>
          <a:r>
            <a:rPr lang="en-US" sz="1100" kern="1200" dirty="0" smtClean="0"/>
            <a:t>Standards</a:t>
          </a:r>
          <a:endParaRPr lang="en-US" sz="1100" kern="1200" dirty="0"/>
        </a:p>
      </dsp:txBody>
      <dsp:txXfrm rot="-5400000">
        <a:off x="1" y="659222"/>
        <a:ext cx="1315476" cy="563776"/>
      </dsp:txXfrm>
    </dsp:sp>
    <dsp:sp modelId="{09143ACD-3644-4495-851D-1E7CC70A2ACB}">
      <dsp:nvSpPr>
        <dsp:cNvPr id="0" name=""/>
        <dsp:cNvSpPr/>
      </dsp:nvSpPr>
      <dsp:spPr>
        <a:xfrm rot="5400000">
          <a:off x="4047481" y="-2730519"/>
          <a:ext cx="1221514" cy="6685523"/>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NV Social Studies Standards</a:t>
          </a:r>
          <a:endParaRPr lang="en-US" sz="2200" kern="1200" dirty="0"/>
        </a:p>
        <a:p>
          <a:pPr marL="228600" lvl="1" indent="-228600" algn="l" defTabSz="977900">
            <a:lnSpc>
              <a:spcPct val="90000"/>
            </a:lnSpc>
            <a:spcBef>
              <a:spcPct val="0"/>
            </a:spcBef>
            <a:spcAft>
              <a:spcPct val="15000"/>
            </a:spcAft>
            <a:buChar char="••"/>
          </a:pPr>
          <a:r>
            <a:rPr lang="en-US" sz="2200" kern="1200" dirty="0" smtClean="0"/>
            <a:t>CCSS Reading / Writing for Social Studies</a:t>
          </a:r>
          <a:endParaRPr lang="en-US" sz="2200" kern="1200" dirty="0"/>
        </a:p>
        <a:p>
          <a:pPr marL="228600" lvl="1" indent="-228600" algn="l" defTabSz="977900">
            <a:lnSpc>
              <a:spcPct val="90000"/>
            </a:lnSpc>
            <a:spcBef>
              <a:spcPct val="0"/>
            </a:spcBef>
            <a:spcAft>
              <a:spcPct val="15000"/>
            </a:spcAft>
            <a:buChar char="••"/>
          </a:pPr>
          <a:r>
            <a:rPr lang="en-US" sz="2200" kern="1200" dirty="0" smtClean="0"/>
            <a:t>Building a Coherent Body of Knowledge Over Time</a:t>
          </a:r>
          <a:endParaRPr lang="en-US" sz="2200" kern="1200" dirty="0"/>
        </a:p>
      </dsp:txBody>
      <dsp:txXfrm rot="-5400000">
        <a:off x="1315477" y="61114"/>
        <a:ext cx="6625894" cy="1102256"/>
      </dsp:txXfrm>
    </dsp:sp>
    <dsp:sp modelId="{DEB5A8D8-5F57-43D7-9D2E-42465A3EB04F}">
      <dsp:nvSpPr>
        <dsp:cNvPr id="0" name=""/>
        <dsp:cNvSpPr/>
      </dsp:nvSpPr>
      <dsp:spPr>
        <a:xfrm rot="5400000">
          <a:off x="-281887" y="1971161"/>
          <a:ext cx="1879252" cy="1315476"/>
        </a:xfrm>
        <a:prstGeom prst="chevron">
          <a:avLst/>
        </a:prstGeom>
        <a:solidFill>
          <a:schemeClr val="accent3">
            <a:hueOff val="7679183"/>
            <a:satOff val="-35294"/>
            <a:lumOff val="8236"/>
            <a:alphaOff val="0"/>
          </a:schemeClr>
        </a:solidFill>
        <a:ln w="25400" cap="flat" cmpd="sng" algn="ctr">
          <a:solidFill>
            <a:schemeClr val="accent3">
              <a:hueOff val="7679183"/>
              <a:satOff val="-35294"/>
              <a:lumOff val="823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Complex &amp; Rich</a:t>
          </a:r>
          <a:endParaRPr lang="en-US" sz="1100" kern="1200" dirty="0"/>
        </a:p>
      </dsp:txBody>
      <dsp:txXfrm rot="-5400000">
        <a:off x="1" y="2347011"/>
        <a:ext cx="1315476" cy="563776"/>
      </dsp:txXfrm>
    </dsp:sp>
    <dsp:sp modelId="{93C291FE-6F0D-487E-B3A7-9AB6016FF1B7}">
      <dsp:nvSpPr>
        <dsp:cNvPr id="0" name=""/>
        <dsp:cNvSpPr/>
      </dsp:nvSpPr>
      <dsp:spPr>
        <a:xfrm rot="5400000">
          <a:off x="4047481" y="-1042730"/>
          <a:ext cx="1221514" cy="6685523"/>
        </a:xfrm>
        <a:prstGeom prst="round2SameRect">
          <a:avLst/>
        </a:prstGeom>
        <a:solidFill>
          <a:schemeClr val="lt1">
            <a:alpha val="90000"/>
            <a:hueOff val="0"/>
            <a:satOff val="0"/>
            <a:lumOff val="0"/>
            <a:alphaOff val="0"/>
          </a:schemeClr>
        </a:solidFill>
        <a:ln w="25400" cap="flat" cmpd="sng" algn="ctr">
          <a:solidFill>
            <a:schemeClr val="accent3">
              <a:hueOff val="7679183"/>
              <a:satOff val="-35294"/>
              <a:lumOff val="823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At or above Quantitative Complexity for Grade Level</a:t>
          </a:r>
          <a:endParaRPr lang="en-US" sz="2200" kern="1200" dirty="0"/>
        </a:p>
        <a:p>
          <a:pPr marL="228600" lvl="1" indent="-228600" algn="l" defTabSz="977900">
            <a:lnSpc>
              <a:spcPct val="90000"/>
            </a:lnSpc>
            <a:spcBef>
              <a:spcPct val="0"/>
            </a:spcBef>
            <a:spcAft>
              <a:spcPct val="15000"/>
            </a:spcAft>
            <a:buChar char="••"/>
          </a:pPr>
          <a:r>
            <a:rPr lang="en-US" sz="2200" kern="1200" dirty="0" smtClean="0"/>
            <a:t>Meets Criteria of High Quality Texts</a:t>
          </a:r>
          <a:endParaRPr lang="en-US" sz="2200" kern="1200" dirty="0"/>
        </a:p>
        <a:p>
          <a:pPr marL="228600" lvl="1" indent="-228600" algn="l" defTabSz="977900">
            <a:lnSpc>
              <a:spcPct val="90000"/>
            </a:lnSpc>
            <a:spcBef>
              <a:spcPct val="0"/>
            </a:spcBef>
            <a:spcAft>
              <a:spcPct val="15000"/>
            </a:spcAft>
            <a:buChar char="••"/>
          </a:pPr>
          <a:r>
            <a:rPr lang="en-US" sz="2200" kern="1200" dirty="0" smtClean="0"/>
            <a:t>Delves deeply into important content matters/themes</a:t>
          </a:r>
          <a:endParaRPr lang="en-US" sz="2200" kern="1200" dirty="0"/>
        </a:p>
      </dsp:txBody>
      <dsp:txXfrm rot="-5400000">
        <a:off x="1315477" y="1748903"/>
        <a:ext cx="6625894" cy="1102256"/>
      </dsp:txXfrm>
    </dsp:sp>
    <dsp:sp modelId="{8BBD044A-E5F4-4569-AAC1-2269788ADC4B}">
      <dsp:nvSpPr>
        <dsp:cNvPr id="0" name=""/>
        <dsp:cNvSpPr/>
      </dsp:nvSpPr>
      <dsp:spPr>
        <a:xfrm rot="5400000">
          <a:off x="-281887" y="3658950"/>
          <a:ext cx="1879252" cy="1315476"/>
        </a:xfrm>
        <a:prstGeom prst="chevron">
          <a:avLst/>
        </a:prstGeom>
        <a:solidFill>
          <a:schemeClr val="accent3">
            <a:hueOff val="15358367"/>
            <a:satOff val="-70588"/>
            <a:lumOff val="16471"/>
            <a:alphaOff val="0"/>
          </a:schemeClr>
        </a:solidFill>
        <a:ln w="25400" cap="flat" cmpd="sng" algn="ctr">
          <a:solidFill>
            <a:schemeClr val="accent3">
              <a:hueOff val="15358367"/>
              <a:satOff val="-70588"/>
              <a:lumOff val="1647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Essential Understandings</a:t>
          </a:r>
          <a:endParaRPr lang="en-US" sz="1100" kern="1200" dirty="0"/>
        </a:p>
      </dsp:txBody>
      <dsp:txXfrm rot="-5400000">
        <a:off x="1" y="4034800"/>
        <a:ext cx="1315476" cy="563776"/>
      </dsp:txXfrm>
    </dsp:sp>
    <dsp:sp modelId="{40671CFA-11B0-41F0-B78B-4EF68B55F31D}">
      <dsp:nvSpPr>
        <dsp:cNvPr id="0" name=""/>
        <dsp:cNvSpPr/>
      </dsp:nvSpPr>
      <dsp:spPr>
        <a:xfrm rot="5400000">
          <a:off x="4047481" y="645058"/>
          <a:ext cx="1221514" cy="6685523"/>
        </a:xfrm>
        <a:prstGeom prst="round2SameRect">
          <a:avLst/>
        </a:prstGeom>
        <a:solidFill>
          <a:schemeClr val="lt1">
            <a:alpha val="90000"/>
            <a:hueOff val="0"/>
            <a:satOff val="0"/>
            <a:lumOff val="0"/>
            <a:alphaOff val="0"/>
          </a:schemeClr>
        </a:solidFill>
        <a:ln w="25400" cap="flat" cmpd="sng" algn="ctr">
          <a:solidFill>
            <a:schemeClr val="accent3">
              <a:hueOff val="15358367"/>
              <a:satOff val="-70588"/>
              <a:lumOff val="16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Adds insight or evidence to overarching essential questions</a:t>
          </a:r>
          <a:endParaRPr lang="en-US" sz="2200" kern="1200" dirty="0"/>
        </a:p>
        <a:p>
          <a:pPr marL="228600" lvl="1" indent="-228600" algn="l" defTabSz="977900">
            <a:lnSpc>
              <a:spcPct val="90000"/>
            </a:lnSpc>
            <a:spcBef>
              <a:spcPct val="0"/>
            </a:spcBef>
            <a:spcAft>
              <a:spcPct val="15000"/>
            </a:spcAft>
            <a:buChar char="••"/>
          </a:pPr>
          <a:r>
            <a:rPr lang="en-US" sz="2200" kern="1200" dirty="0" smtClean="0"/>
            <a:t>Multiple perspectives, recurring themes, seminal ideas</a:t>
          </a:r>
          <a:endParaRPr lang="en-US" sz="2200" kern="1200" dirty="0"/>
        </a:p>
      </dsp:txBody>
      <dsp:txXfrm rot="-5400000">
        <a:off x="1315477" y="3436692"/>
        <a:ext cx="6625894" cy="11022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E4DB9E-AD66-492F-A41B-F1081398F85B}">
      <dsp:nvSpPr>
        <dsp:cNvPr id="0" name=""/>
        <dsp:cNvSpPr/>
      </dsp:nvSpPr>
      <dsp:spPr>
        <a:xfrm>
          <a:off x="888594" y="0"/>
          <a:ext cx="2879921" cy="28798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Realism</a:t>
          </a:r>
          <a:endParaRPr lang="en-US" sz="2600" kern="1200" dirty="0"/>
        </a:p>
      </dsp:txBody>
      <dsp:txXfrm>
        <a:off x="1310349" y="421749"/>
        <a:ext cx="2036411" cy="2036381"/>
      </dsp:txXfrm>
    </dsp:sp>
    <dsp:sp modelId="{6CEEF87F-E902-46E2-A454-5E12EB23E154}">
      <dsp:nvSpPr>
        <dsp:cNvPr id="0" name=""/>
        <dsp:cNvSpPr/>
      </dsp:nvSpPr>
      <dsp:spPr>
        <a:xfrm>
          <a:off x="2370915" y="1920720"/>
          <a:ext cx="2879921" cy="28798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err="1" smtClean="0"/>
            <a:t>Wilsonianism</a:t>
          </a:r>
          <a:endParaRPr lang="en-US" sz="2600" kern="1200" dirty="0"/>
        </a:p>
      </dsp:txBody>
      <dsp:txXfrm>
        <a:off x="2792670" y="2342469"/>
        <a:ext cx="2036411" cy="2036381"/>
      </dsp:txXfrm>
    </dsp:sp>
    <dsp:sp modelId="{27B91DCA-D1CC-461C-994D-492CB3E67407}">
      <dsp:nvSpPr>
        <dsp:cNvPr id="0" name=""/>
        <dsp:cNvSpPr/>
      </dsp:nvSpPr>
      <dsp:spPr>
        <a:xfrm>
          <a:off x="3851483" y="0"/>
          <a:ext cx="2879921" cy="28798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Idealism</a:t>
          </a:r>
          <a:endParaRPr lang="en-US" sz="2600" kern="1200" dirty="0"/>
        </a:p>
      </dsp:txBody>
      <dsp:txXfrm>
        <a:off x="4273238" y="421749"/>
        <a:ext cx="2036411" cy="20363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D8FFE-BFA1-479F-9C7D-BA5D9EDACAB6}">
      <dsp:nvSpPr>
        <dsp:cNvPr id="0" name=""/>
        <dsp:cNvSpPr/>
      </dsp:nvSpPr>
      <dsp:spPr>
        <a:xfrm>
          <a:off x="171449" y="285750"/>
          <a:ext cx="4229100" cy="422909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66900">
            <a:lnSpc>
              <a:spcPct val="90000"/>
            </a:lnSpc>
            <a:spcBef>
              <a:spcPct val="0"/>
            </a:spcBef>
            <a:spcAft>
              <a:spcPct val="35000"/>
            </a:spcAft>
          </a:pPr>
          <a:r>
            <a:rPr lang="en-US" sz="4200" kern="1200" dirty="0" smtClean="0"/>
            <a:t>Democracy</a:t>
          </a:r>
          <a:endParaRPr lang="en-US" sz="4200" kern="1200" dirty="0"/>
        </a:p>
      </dsp:txBody>
      <dsp:txXfrm>
        <a:off x="761999" y="784451"/>
        <a:ext cx="2438400" cy="3231696"/>
      </dsp:txXfrm>
    </dsp:sp>
    <dsp:sp modelId="{0087ED7F-019E-469B-A4D7-DD027FE409B4}">
      <dsp:nvSpPr>
        <dsp:cNvPr id="0" name=""/>
        <dsp:cNvSpPr/>
      </dsp:nvSpPr>
      <dsp:spPr>
        <a:xfrm>
          <a:off x="3219449" y="285750"/>
          <a:ext cx="4229100" cy="422909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66900">
            <a:lnSpc>
              <a:spcPct val="90000"/>
            </a:lnSpc>
            <a:spcBef>
              <a:spcPct val="0"/>
            </a:spcBef>
            <a:spcAft>
              <a:spcPct val="35000"/>
            </a:spcAft>
          </a:pPr>
          <a:r>
            <a:rPr lang="en-US" sz="4200" kern="1200" dirty="0" smtClean="0"/>
            <a:t>Republic</a:t>
          </a:r>
          <a:endParaRPr lang="en-US" sz="4200" kern="1200" dirty="0"/>
        </a:p>
      </dsp:txBody>
      <dsp:txXfrm>
        <a:off x="4419599" y="784451"/>
        <a:ext cx="2438400" cy="32316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7FB83049-1564-49FC-9A1F-67B0C997466F}" type="datetimeFigureOut">
              <a:rPr lang="en-US" smtClean="0"/>
              <a:t>11/6/2013</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049269E4-1FCB-471A-B34F-BE9CD328500C}" type="slidenum">
              <a:rPr lang="en-US" smtClean="0"/>
              <a:t>‹#›</a:t>
            </a:fld>
            <a:endParaRPr lang="en-US"/>
          </a:p>
        </p:txBody>
      </p:sp>
    </p:spTree>
    <p:extLst>
      <p:ext uri="{BB962C8B-B14F-4D97-AF65-F5344CB8AC3E}">
        <p14:creationId xmlns:p14="http://schemas.microsoft.com/office/powerpoint/2010/main" val="7070428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F72F62-7988-4BA2-90B0-A3FC14D016B2}"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1A39E-D791-4EA9-AF1C-AEC1630DF58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72F62-7988-4BA2-90B0-A3FC14D016B2}"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1A39E-D791-4EA9-AF1C-AEC1630DF5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72F62-7988-4BA2-90B0-A3FC14D016B2}"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1A39E-D791-4EA9-AF1C-AEC1630DF5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72F62-7988-4BA2-90B0-A3FC14D016B2}"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1A39E-D791-4EA9-AF1C-AEC1630DF5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72F62-7988-4BA2-90B0-A3FC14D016B2}"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1A39E-D791-4EA9-AF1C-AEC1630DF58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F72F62-7988-4BA2-90B0-A3FC14D016B2}"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1A39E-D791-4EA9-AF1C-AEC1630DF58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F72F62-7988-4BA2-90B0-A3FC14D016B2}" type="datetimeFigureOut">
              <a:rPr lang="en-US" smtClean="0"/>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F1A39E-D791-4EA9-AF1C-AEC1630DF5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F72F62-7988-4BA2-90B0-A3FC14D016B2}" type="datetimeFigureOut">
              <a:rPr lang="en-US" smtClean="0"/>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F1A39E-D791-4EA9-AF1C-AEC1630DF5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72F62-7988-4BA2-90B0-A3FC14D016B2}" type="datetimeFigureOut">
              <a:rPr lang="en-US" smtClean="0"/>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F1A39E-D791-4EA9-AF1C-AEC1630DF5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72F62-7988-4BA2-90B0-A3FC14D016B2}"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1A39E-D791-4EA9-AF1C-AEC1630DF58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3F72F62-7988-4BA2-90B0-A3FC14D016B2}" type="datetimeFigureOut">
              <a:rPr lang="en-US" smtClean="0"/>
              <a:t>11/6/2013</a:t>
            </a:fld>
            <a:endParaRPr lang="en-US"/>
          </a:p>
        </p:txBody>
      </p:sp>
      <p:sp>
        <p:nvSpPr>
          <p:cNvPr id="9" name="Slide Number Placeholder 8"/>
          <p:cNvSpPr>
            <a:spLocks noGrp="1"/>
          </p:cNvSpPr>
          <p:nvPr>
            <p:ph type="sldNum" sz="quarter" idx="11"/>
          </p:nvPr>
        </p:nvSpPr>
        <p:spPr/>
        <p:txBody>
          <a:bodyPr/>
          <a:lstStyle/>
          <a:p>
            <a:fld id="{E4F1A39E-D791-4EA9-AF1C-AEC1630DF58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4F1A39E-D791-4EA9-AF1C-AEC1630DF58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3F72F62-7988-4BA2-90B0-A3FC14D016B2}" type="datetimeFigureOut">
              <a:rPr lang="en-US" smtClean="0"/>
              <a:t>11/6/2013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Teaching American History Project: History Cohort</a:t>
            </a:r>
            <a:endParaRPr lang="en-US" dirty="0"/>
          </a:p>
        </p:txBody>
      </p:sp>
      <p:sp>
        <p:nvSpPr>
          <p:cNvPr id="3" name="Subtitle 2"/>
          <p:cNvSpPr>
            <a:spLocks noGrp="1"/>
          </p:cNvSpPr>
          <p:nvPr>
            <p:ph type="subTitle" idx="1"/>
          </p:nvPr>
        </p:nvSpPr>
        <p:spPr/>
        <p:txBody>
          <a:bodyPr/>
          <a:lstStyle/>
          <a:p>
            <a:r>
              <a:rPr lang="en-US" smtClean="0"/>
              <a:t>November </a:t>
            </a:r>
            <a:r>
              <a:rPr lang="en-US" smtClean="0"/>
              <a:t>8, </a:t>
            </a:r>
            <a:r>
              <a:rPr lang="en-US" dirty="0" smtClean="0"/>
              <a:t>2013</a:t>
            </a:r>
            <a:endParaRPr lang="en-US" dirty="0"/>
          </a:p>
        </p:txBody>
      </p:sp>
    </p:spTree>
    <p:extLst>
      <p:ext uri="{BB962C8B-B14F-4D97-AF65-F5344CB8AC3E}">
        <p14:creationId xmlns:p14="http://schemas.microsoft.com/office/powerpoint/2010/main" val="3476403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 on Essential Understandings</a:t>
            </a:r>
            <a:endParaRPr lang="en-US" dirty="0"/>
          </a:p>
        </p:txBody>
      </p:sp>
      <p:sp>
        <p:nvSpPr>
          <p:cNvPr id="3" name="Content Placeholder 2"/>
          <p:cNvSpPr>
            <a:spLocks noGrp="1"/>
          </p:cNvSpPr>
          <p:nvPr>
            <p:ph idx="1"/>
          </p:nvPr>
        </p:nvSpPr>
        <p:spPr/>
        <p:txBody>
          <a:bodyPr>
            <a:normAutofit/>
          </a:bodyPr>
          <a:lstStyle/>
          <a:p>
            <a:r>
              <a:rPr lang="en-US" sz="2400" dirty="0" smtClean="0"/>
              <a:t>Brainstorm: What makes a good essential understanding from a reading?</a:t>
            </a:r>
          </a:p>
          <a:p>
            <a:endParaRPr lang="en-US" sz="2400" dirty="0"/>
          </a:p>
          <a:p>
            <a:r>
              <a:rPr lang="en-US" sz="2400" dirty="0" smtClean="0"/>
              <a:t>Why is it important to be able to clearly and concisely state the essential understanding(s) of a text?</a:t>
            </a:r>
          </a:p>
          <a:p>
            <a:endParaRPr lang="en-US" sz="2400" dirty="0"/>
          </a:p>
          <a:p>
            <a:r>
              <a:rPr lang="en-US" sz="2400" dirty="0" smtClean="0"/>
              <a:t>Work in your grade level group to write down the essential understanding(s) of your text.</a:t>
            </a:r>
          </a:p>
          <a:p>
            <a:pPr lvl="1"/>
            <a:r>
              <a:rPr lang="en-US" sz="2400" dirty="0" smtClean="0"/>
              <a:t>If there is more than one group reading the same text, compare essential understandings.</a:t>
            </a:r>
          </a:p>
        </p:txBody>
      </p:sp>
    </p:spTree>
    <p:extLst>
      <p:ext uri="{BB962C8B-B14F-4D97-AF65-F5344CB8AC3E}">
        <p14:creationId xmlns:p14="http://schemas.microsoft.com/office/powerpoint/2010/main" val="687416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a:t>
            </a:r>
            <a:r>
              <a:rPr lang="en-US" i="1" dirty="0" smtClean="0"/>
              <a:t>particular </a:t>
            </a:r>
            <a:r>
              <a:rPr lang="en-US" dirty="0" smtClean="0"/>
              <a:t>text complex </a:t>
            </a:r>
            <a:r>
              <a:rPr lang="en-US" b="1" dirty="0" smtClean="0"/>
              <a:t>is</a:t>
            </a:r>
            <a:r>
              <a:rPr lang="en-US" dirty="0" smtClean="0"/>
              <a:t> your lesson plan!</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461709" y="-962139"/>
            <a:ext cx="5254564" cy="7366821"/>
          </a:xfrm>
          <a:prstGeom prst="rect">
            <a:avLst/>
          </a:prstGeom>
        </p:spPr>
      </p:pic>
    </p:spTree>
    <p:extLst>
      <p:ext uri="{BB962C8B-B14F-4D97-AF65-F5344CB8AC3E}">
        <p14:creationId xmlns:p14="http://schemas.microsoft.com/office/powerpoint/2010/main" val="2052855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Dependent &amp; Text Specific</a:t>
            </a:r>
            <a:endParaRPr lang="en-US" dirty="0"/>
          </a:p>
        </p:txBody>
      </p:sp>
      <p:sp>
        <p:nvSpPr>
          <p:cNvPr id="4" name="Text Placeholder 3"/>
          <p:cNvSpPr>
            <a:spLocks noGrp="1"/>
          </p:cNvSpPr>
          <p:nvPr>
            <p:ph type="body" idx="1"/>
          </p:nvPr>
        </p:nvSpPr>
        <p:spPr/>
        <p:txBody>
          <a:bodyPr/>
          <a:lstStyle/>
          <a:p>
            <a:r>
              <a:rPr lang="en-US" dirty="0" smtClean="0"/>
              <a:t>Text Dependent Questions</a:t>
            </a:r>
            <a:endParaRPr lang="en-US" dirty="0"/>
          </a:p>
        </p:txBody>
      </p:sp>
      <p:sp>
        <p:nvSpPr>
          <p:cNvPr id="5" name="Content Placeholder 4"/>
          <p:cNvSpPr>
            <a:spLocks noGrp="1"/>
          </p:cNvSpPr>
          <p:nvPr>
            <p:ph sz="half" idx="2"/>
          </p:nvPr>
        </p:nvSpPr>
        <p:spPr/>
        <p:txBody>
          <a:bodyPr/>
          <a:lstStyle/>
          <a:p>
            <a:r>
              <a:rPr lang="en-US" dirty="0"/>
              <a:t>Require students to answer using evidence from the text; cannot be answered without reading the text</a:t>
            </a:r>
          </a:p>
          <a:p>
            <a:endParaRPr lang="en-US" dirty="0"/>
          </a:p>
        </p:txBody>
      </p:sp>
      <p:sp>
        <p:nvSpPr>
          <p:cNvPr id="6" name="Text Placeholder 5"/>
          <p:cNvSpPr>
            <a:spLocks noGrp="1"/>
          </p:cNvSpPr>
          <p:nvPr>
            <p:ph type="body" sz="quarter" idx="3"/>
          </p:nvPr>
        </p:nvSpPr>
        <p:spPr/>
        <p:txBody>
          <a:bodyPr/>
          <a:lstStyle/>
          <a:p>
            <a:r>
              <a:rPr lang="en-US" dirty="0" smtClean="0"/>
              <a:t>Text Specific Questions</a:t>
            </a:r>
            <a:endParaRPr lang="en-US" dirty="0"/>
          </a:p>
        </p:txBody>
      </p:sp>
      <p:sp>
        <p:nvSpPr>
          <p:cNvPr id="7" name="Content Placeholder 6"/>
          <p:cNvSpPr>
            <a:spLocks noGrp="1"/>
          </p:cNvSpPr>
          <p:nvPr>
            <p:ph sz="quarter" idx="4"/>
          </p:nvPr>
        </p:nvSpPr>
        <p:spPr/>
        <p:txBody>
          <a:bodyPr/>
          <a:lstStyle/>
          <a:p>
            <a:r>
              <a:rPr lang="en-US" dirty="0"/>
              <a:t>Require students to delve into the particular complexities of the text at hand; are based solely on that text, not generalizable (e.g. not “What are the main idea and details of the text?”)</a:t>
            </a:r>
          </a:p>
          <a:p>
            <a:endParaRPr lang="en-US" dirty="0"/>
          </a:p>
        </p:txBody>
      </p:sp>
    </p:spTree>
    <p:extLst>
      <p:ext uri="{BB962C8B-B14F-4D97-AF65-F5344CB8AC3E}">
        <p14:creationId xmlns:p14="http://schemas.microsoft.com/office/powerpoint/2010/main" val="2354929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75" y="76200"/>
            <a:ext cx="8154925" cy="1232916"/>
          </a:xfrm>
        </p:spPr>
        <p:txBody>
          <a:bodyPr>
            <a:normAutofit/>
          </a:bodyPr>
          <a:lstStyle/>
          <a:p>
            <a:pPr algn="ctr"/>
            <a:r>
              <a:rPr lang="en-US" b="1" dirty="0" smtClean="0"/>
              <a:t>Text Complexity Continuum</a:t>
            </a:r>
            <a:endParaRPr lang="en-US" b="1" dirty="0"/>
          </a:p>
        </p:txBody>
      </p:sp>
      <p:sp>
        <p:nvSpPr>
          <p:cNvPr id="3" name="Content Placeholder 2"/>
          <p:cNvSpPr>
            <a:spLocks noGrp="1"/>
          </p:cNvSpPr>
          <p:nvPr>
            <p:ph idx="1"/>
          </p:nvPr>
        </p:nvSpPr>
        <p:spPr>
          <a:xfrm>
            <a:off x="0" y="1905000"/>
            <a:ext cx="8458200" cy="4876800"/>
          </a:xfrm>
        </p:spPr>
        <p:txBody>
          <a:bodyPr>
            <a:noAutofit/>
          </a:bodyPr>
          <a:lstStyle/>
          <a:p>
            <a:pPr marL="0" indent="0" algn="ctr">
              <a:buNone/>
            </a:pPr>
            <a:r>
              <a:rPr lang="en-US" sz="2200" dirty="0" smtClean="0"/>
              <a:t>EXPLICIT…………IMPLICIT</a:t>
            </a:r>
          </a:p>
          <a:p>
            <a:pPr marL="0" indent="0" algn="ctr">
              <a:buNone/>
            </a:pPr>
            <a:r>
              <a:rPr lang="en-US" sz="2100" dirty="0" smtClean="0">
                <a:solidFill>
                  <a:srgbClr val="0070C0"/>
                </a:solidFill>
              </a:rPr>
              <a:t>CONVENTIONAL STRUCTURE………UNCONVENTIONAL STRUCTURE</a:t>
            </a:r>
          </a:p>
          <a:p>
            <a:pPr marL="0" indent="0" algn="ctr">
              <a:buNone/>
            </a:pPr>
            <a:r>
              <a:rPr lang="en-US" sz="2200" dirty="0" smtClean="0"/>
              <a:t>LITERAL………FIGURATIVE OR IRONIC</a:t>
            </a:r>
          </a:p>
          <a:p>
            <a:pPr marL="0" indent="0" algn="ctr">
              <a:buNone/>
            </a:pPr>
            <a:r>
              <a:rPr lang="en-US" sz="2200" dirty="0" smtClean="0">
                <a:solidFill>
                  <a:srgbClr val="0070C0"/>
                </a:solidFill>
              </a:rPr>
              <a:t>CLEAR………AMBIGUOUS OR MISLEADING</a:t>
            </a:r>
          </a:p>
          <a:p>
            <a:pPr marL="0" indent="0" algn="ctr">
              <a:buNone/>
            </a:pPr>
            <a:r>
              <a:rPr lang="en-US" sz="2200" dirty="0" smtClean="0"/>
              <a:t>CONTEMPORARY OR FAMILIAR………ARCHAIC OR UNFAMILIAR</a:t>
            </a:r>
          </a:p>
          <a:p>
            <a:pPr marL="0" indent="0" algn="ctr">
              <a:buNone/>
            </a:pPr>
            <a:r>
              <a:rPr lang="en-US" sz="2200" dirty="0" smtClean="0">
                <a:solidFill>
                  <a:srgbClr val="0070C0"/>
                </a:solidFill>
              </a:rPr>
              <a:t>CONVERSATIONAL………ACADEMIC</a:t>
            </a:r>
          </a:p>
          <a:p>
            <a:pPr marL="0" indent="0" algn="ctr">
              <a:buNone/>
            </a:pPr>
            <a:r>
              <a:rPr lang="en-US" sz="2200" dirty="0" smtClean="0"/>
              <a:t>FAMILIAR VOCABULARY………HIGH TIER 2/3 VOCABULARY LOAD</a:t>
            </a:r>
          </a:p>
          <a:p>
            <a:pPr marL="0" indent="0" algn="ctr">
              <a:buNone/>
            </a:pPr>
            <a:r>
              <a:rPr lang="en-US" sz="2200" dirty="0" smtClean="0">
                <a:solidFill>
                  <a:srgbClr val="0070C0"/>
                </a:solidFill>
              </a:rPr>
              <a:t>SIMPLE SENTENCE STRUCTURE………COMPLEX AND VARIED </a:t>
            </a:r>
          </a:p>
          <a:p>
            <a:pPr marL="0" indent="0" algn="ctr">
              <a:buNone/>
            </a:pPr>
            <a:r>
              <a:rPr lang="en-US" sz="2200" dirty="0" smtClean="0"/>
              <a:t>EVERYDAY KNOWLEDGE………NEED BACKGROUND</a:t>
            </a:r>
          </a:p>
          <a:p>
            <a:pPr marL="0" indent="0" algn="ctr">
              <a:buNone/>
            </a:pPr>
            <a:r>
              <a:rPr lang="en-US" sz="2200" dirty="0" smtClean="0">
                <a:solidFill>
                  <a:srgbClr val="0070C0"/>
                </a:solidFill>
              </a:rPr>
              <a:t>LOW INTERTEXTUALITY…….…NEED TO KNOW OTHER TEXTS</a:t>
            </a:r>
          </a:p>
          <a:p>
            <a:pPr marL="0" indent="0" algn="ctr">
              <a:buNone/>
            </a:pPr>
            <a:r>
              <a:rPr lang="en-US" sz="2200" dirty="0" smtClean="0"/>
              <a:t>SINGLE LEVEL OF MEANING………MULTIPLE LEVELS OF MEANING</a:t>
            </a:r>
            <a:endParaRPr lang="en-US" sz="2200" dirty="0"/>
          </a:p>
        </p:txBody>
      </p:sp>
      <p:sp>
        <p:nvSpPr>
          <p:cNvPr id="6" name="Left-Right Arrow 5"/>
          <p:cNvSpPr/>
          <p:nvPr/>
        </p:nvSpPr>
        <p:spPr>
          <a:xfrm>
            <a:off x="3657600" y="1283675"/>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225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Susan B Anthony </a:t>
            </a:r>
            <a:r>
              <a:rPr lang="en-US" sz="4400" dirty="0" smtClean="0"/>
              <a:t>(Paragraph 2)</a:t>
            </a:r>
            <a:endParaRPr lang="en-US" dirty="0"/>
          </a:p>
        </p:txBody>
      </p:sp>
      <p:sp>
        <p:nvSpPr>
          <p:cNvPr id="6" name="Content Placeholder 5"/>
          <p:cNvSpPr>
            <a:spLocks noGrp="1"/>
          </p:cNvSpPr>
          <p:nvPr>
            <p:ph idx="1"/>
          </p:nvPr>
        </p:nvSpPr>
        <p:spPr/>
        <p:txBody>
          <a:bodyPr>
            <a:normAutofit lnSpcReduction="10000"/>
          </a:bodyPr>
          <a:lstStyle/>
          <a:p>
            <a:pPr marL="114300" indent="0">
              <a:buNone/>
            </a:pPr>
            <a:r>
              <a:rPr lang="en-US" dirty="0"/>
              <a:t>Our democratic-republican government is based on the idea of the natural right of every individual member thereof to a voice and a vote in making and executing the laws. </a:t>
            </a:r>
            <a:r>
              <a:rPr lang="en-US" dirty="0" smtClean="0"/>
              <a:t>  We </a:t>
            </a:r>
            <a:r>
              <a:rPr lang="en-US" dirty="0"/>
              <a:t>assert the province of government to be to secure the people in the enjoyment of their unalienable rights. We throw to the winds the old dogma that governments can give rights. Before governments were organized, no one denies that each individual possessed the right to protect his own life, liberty and property. And when 100 or </a:t>
            </a:r>
            <a:r>
              <a:rPr lang="en-US" dirty="0" smtClean="0"/>
              <a:t>1,000,000 </a:t>
            </a:r>
            <a:r>
              <a:rPr lang="en-US" dirty="0"/>
              <a:t>people enter into a free government, they do not barter away their natural rights; they simply pledge themselves to protect each other in the enjoyment of them, through prescribed judicial and legislative tribunals. They agree to abandon the methods of brute force in the adjustment of their differences, and adopt those of civilization. </a:t>
            </a:r>
          </a:p>
          <a:p>
            <a:endParaRPr lang="en-US" dirty="0"/>
          </a:p>
        </p:txBody>
      </p:sp>
      <p:cxnSp>
        <p:nvCxnSpPr>
          <p:cNvPr id="8" name="Straight Connector 7"/>
          <p:cNvCxnSpPr/>
          <p:nvPr/>
        </p:nvCxnSpPr>
        <p:spPr>
          <a:xfrm>
            <a:off x="5486400" y="1905000"/>
            <a:ext cx="2286000" cy="0"/>
          </a:xfrm>
          <a:prstGeom prst="line">
            <a:avLst/>
          </a:prstGeom>
        </p:spPr>
        <p:style>
          <a:lnRef idx="2">
            <a:schemeClr val="accent1"/>
          </a:lnRef>
          <a:fillRef idx="0">
            <a:schemeClr val="accent1"/>
          </a:fillRef>
          <a:effectRef idx="1">
            <a:schemeClr val="accent1"/>
          </a:effectRef>
          <a:fontRef idx="minor">
            <a:schemeClr val="tx1"/>
          </a:fontRef>
        </p:style>
      </p:cxnSp>
      <p:sp>
        <p:nvSpPr>
          <p:cNvPr id="12" name="Left Brace 11"/>
          <p:cNvSpPr/>
          <p:nvPr/>
        </p:nvSpPr>
        <p:spPr>
          <a:xfrm>
            <a:off x="457230" y="1996751"/>
            <a:ext cx="228569" cy="22860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4" name="Right Brace 13"/>
          <p:cNvSpPr/>
          <p:nvPr/>
        </p:nvSpPr>
        <p:spPr>
          <a:xfrm>
            <a:off x="5705670" y="2309326"/>
            <a:ext cx="152400" cy="228600"/>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762000" y="2225351"/>
            <a:ext cx="7010400"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8" name="Straight Connector 17"/>
          <p:cNvCxnSpPr/>
          <p:nvPr/>
        </p:nvCxnSpPr>
        <p:spPr>
          <a:xfrm>
            <a:off x="685799" y="2537926"/>
            <a:ext cx="5019871" cy="0"/>
          </a:xfrm>
          <a:prstGeom prst="line">
            <a:avLst/>
          </a:prstGeom>
        </p:spPr>
        <p:style>
          <a:lnRef idx="2">
            <a:schemeClr val="accent4"/>
          </a:lnRef>
          <a:fillRef idx="0">
            <a:schemeClr val="accent4"/>
          </a:fillRef>
          <a:effectRef idx="1">
            <a:schemeClr val="accent4"/>
          </a:effectRef>
          <a:fontRef idx="minor">
            <a:schemeClr val="tx1"/>
          </a:fontRef>
        </p:style>
      </p:cxnSp>
      <p:sp>
        <p:nvSpPr>
          <p:cNvPr id="20" name="Oval 19"/>
          <p:cNvSpPr/>
          <p:nvPr/>
        </p:nvSpPr>
        <p:spPr>
          <a:xfrm>
            <a:off x="5718110" y="1752600"/>
            <a:ext cx="911290" cy="671026"/>
          </a:xfrm>
          <a:prstGeom prst="ellipse">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1" name="Oval 20"/>
          <p:cNvSpPr/>
          <p:nvPr/>
        </p:nvSpPr>
        <p:spPr>
          <a:xfrm>
            <a:off x="604309" y="2202801"/>
            <a:ext cx="533401" cy="441649"/>
          </a:xfrm>
          <a:prstGeom prst="ellipse">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2" name="Oval 21"/>
          <p:cNvSpPr/>
          <p:nvPr/>
        </p:nvSpPr>
        <p:spPr>
          <a:xfrm>
            <a:off x="3048000" y="2208341"/>
            <a:ext cx="533401" cy="441649"/>
          </a:xfrm>
          <a:prstGeom prst="ellipse">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4" name="Oval 23"/>
          <p:cNvSpPr/>
          <p:nvPr/>
        </p:nvSpPr>
        <p:spPr>
          <a:xfrm>
            <a:off x="5858070" y="2208341"/>
            <a:ext cx="533401" cy="441649"/>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5" name="Oval 24"/>
          <p:cNvSpPr/>
          <p:nvPr/>
        </p:nvSpPr>
        <p:spPr>
          <a:xfrm>
            <a:off x="4952999" y="2743904"/>
            <a:ext cx="533401" cy="441649"/>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27" name="Straight Connector 26"/>
          <p:cNvCxnSpPr/>
          <p:nvPr/>
        </p:nvCxnSpPr>
        <p:spPr>
          <a:xfrm>
            <a:off x="685799" y="2862805"/>
            <a:ext cx="27432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0" name="Straight Connector 29"/>
          <p:cNvCxnSpPr/>
          <p:nvPr/>
        </p:nvCxnSpPr>
        <p:spPr>
          <a:xfrm>
            <a:off x="4114799" y="2862805"/>
            <a:ext cx="30480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2" name="Straight Connector 31"/>
          <p:cNvCxnSpPr/>
          <p:nvPr/>
        </p:nvCxnSpPr>
        <p:spPr>
          <a:xfrm>
            <a:off x="685798" y="3185553"/>
            <a:ext cx="1219202"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5" name="Straight Connector 34"/>
          <p:cNvCxnSpPr/>
          <p:nvPr/>
        </p:nvCxnSpPr>
        <p:spPr>
          <a:xfrm>
            <a:off x="5486400" y="3124200"/>
            <a:ext cx="2057400"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39" name="Straight Connector 38"/>
          <p:cNvCxnSpPr/>
          <p:nvPr/>
        </p:nvCxnSpPr>
        <p:spPr>
          <a:xfrm>
            <a:off x="2895600" y="3429000"/>
            <a:ext cx="3229170" cy="0"/>
          </a:xfrm>
          <a:prstGeom prst="line">
            <a:avLst/>
          </a:prstGeom>
        </p:spPr>
        <p:style>
          <a:lnRef idx="2">
            <a:schemeClr val="accent6"/>
          </a:lnRef>
          <a:fillRef idx="0">
            <a:schemeClr val="accent6"/>
          </a:fillRef>
          <a:effectRef idx="1">
            <a:schemeClr val="accent6"/>
          </a:effectRef>
          <a:fontRef idx="minor">
            <a:schemeClr val="tx1"/>
          </a:fontRef>
        </p:style>
      </p:cxnSp>
      <p:sp>
        <p:nvSpPr>
          <p:cNvPr id="42" name="Oval 41"/>
          <p:cNvSpPr/>
          <p:nvPr/>
        </p:nvSpPr>
        <p:spPr>
          <a:xfrm>
            <a:off x="2743200" y="4267200"/>
            <a:ext cx="1485901" cy="4572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3" name="Oval 42"/>
          <p:cNvSpPr/>
          <p:nvPr/>
        </p:nvSpPr>
        <p:spPr>
          <a:xfrm>
            <a:off x="604308" y="4648200"/>
            <a:ext cx="1681691" cy="3048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4" name="Oval 43"/>
          <p:cNvSpPr/>
          <p:nvPr/>
        </p:nvSpPr>
        <p:spPr>
          <a:xfrm>
            <a:off x="6934200" y="4343400"/>
            <a:ext cx="381000" cy="3048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5524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8"/>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2"/>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6"/>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8"/>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0"/>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1"/>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2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5"/>
                                        </p:tgtEl>
                                        <p:attrNameLst>
                                          <p:attrName>style.visibility</p:attrName>
                                        </p:attrNameLst>
                                      </p:cBhvr>
                                      <p:to>
                                        <p:strVal val="hidden"/>
                                      </p:to>
                                    </p:set>
                                  </p:childTnLst>
                                </p:cTn>
                              </p:par>
                            </p:childTnLst>
                          </p:cTn>
                        </p:par>
                        <p:par>
                          <p:cTn id="55" fill="hold">
                            <p:stCondLst>
                              <p:cond delay="0"/>
                            </p:stCondLst>
                            <p:childTnLst>
                              <p:par>
                                <p:cTn id="56" presetID="1" presetClass="exit" presetSubtype="0" fill="hold" grpId="1" nodeType="afterEffect">
                                  <p:stCondLst>
                                    <p:cond delay="0"/>
                                  </p:stCondLst>
                                  <p:childTnLst>
                                    <p:set>
                                      <p:cBhvr>
                                        <p:cTn id="57" dur="1" fill="hold">
                                          <p:stCondLst>
                                            <p:cond delay="0"/>
                                          </p:stCondLst>
                                        </p:cTn>
                                        <p:tgtEl>
                                          <p:spTgt spid="2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7"/>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0"/>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2"/>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nodeType="clickEffect">
                                  <p:stCondLst>
                                    <p:cond delay="0"/>
                                  </p:stCondLst>
                                  <p:childTnLst>
                                    <p:set>
                                      <p:cBhvr>
                                        <p:cTn id="69" dur="1" fill="hold">
                                          <p:stCondLst>
                                            <p:cond delay="0"/>
                                          </p:stCondLst>
                                        </p:cTn>
                                        <p:tgtEl>
                                          <p:spTgt spid="27"/>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30"/>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32"/>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35"/>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39"/>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44"/>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42"/>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43"/>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xit" presetSubtype="0" fill="hold" nodeType="clickEffect">
                                  <p:stCondLst>
                                    <p:cond delay="0"/>
                                  </p:stCondLst>
                                  <p:childTnLst>
                                    <p:set>
                                      <p:cBhvr>
                                        <p:cTn id="93" dur="1" fill="hold">
                                          <p:stCondLst>
                                            <p:cond delay="0"/>
                                          </p:stCondLst>
                                        </p:cTn>
                                        <p:tgtEl>
                                          <p:spTgt spid="35"/>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39"/>
                                        </p:tgtEl>
                                        <p:attrNameLst>
                                          <p:attrName>style.visibility</p:attrName>
                                        </p:attrNameLst>
                                      </p:cBhvr>
                                      <p:to>
                                        <p:strVal val="hidden"/>
                                      </p:to>
                                    </p:set>
                                  </p:childTnLst>
                                </p:cTn>
                              </p:par>
                              <p:par>
                                <p:cTn id="96" presetID="1" presetClass="exit" presetSubtype="0" fill="hold" grpId="1" nodeType="withEffect">
                                  <p:stCondLst>
                                    <p:cond delay="0"/>
                                  </p:stCondLst>
                                  <p:childTnLst>
                                    <p:set>
                                      <p:cBhvr>
                                        <p:cTn id="97" dur="1" fill="hold">
                                          <p:stCondLst>
                                            <p:cond delay="0"/>
                                          </p:stCondLst>
                                        </p:cTn>
                                        <p:tgtEl>
                                          <p:spTgt spid="44"/>
                                        </p:tgtEl>
                                        <p:attrNameLst>
                                          <p:attrName>style.visibility</p:attrName>
                                        </p:attrNameLst>
                                      </p:cBhvr>
                                      <p:to>
                                        <p:strVal val="hidden"/>
                                      </p:to>
                                    </p:set>
                                  </p:childTnLst>
                                </p:cTn>
                              </p:par>
                              <p:par>
                                <p:cTn id="98" presetID="1" presetClass="exit" presetSubtype="0" fill="hold" grpId="1" nodeType="withEffect">
                                  <p:stCondLst>
                                    <p:cond delay="0"/>
                                  </p:stCondLst>
                                  <p:childTnLst>
                                    <p:set>
                                      <p:cBhvr>
                                        <p:cTn id="99" dur="1" fill="hold">
                                          <p:stCondLst>
                                            <p:cond delay="0"/>
                                          </p:stCondLst>
                                        </p:cTn>
                                        <p:tgtEl>
                                          <p:spTgt spid="42"/>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4" grpId="0" animBg="1"/>
      <p:bldP spid="14" grpId="1" animBg="1"/>
      <p:bldP spid="20" grpId="0" animBg="1"/>
      <p:bldP spid="20" grpId="1" animBg="1"/>
      <p:bldP spid="21" grpId="0" animBg="1"/>
      <p:bldP spid="21" grpId="1" animBg="1"/>
      <p:bldP spid="22" grpId="0" animBg="1"/>
      <p:bldP spid="22" grpId="1" animBg="1"/>
      <p:bldP spid="24" grpId="0" animBg="1"/>
      <p:bldP spid="24" grpId="1" animBg="1"/>
      <p:bldP spid="25" grpId="0" animBg="1"/>
      <p:bldP spid="25" grpId="1" animBg="1"/>
      <p:bldP spid="42" grpId="0" animBg="1"/>
      <p:bldP spid="42" grpId="1" animBg="1"/>
      <p:bldP spid="43" grpId="0" animBg="1"/>
      <p:bldP spid="43" grpId="1" animBg="1"/>
      <p:bldP spid="44" grpId="0" animBg="1"/>
      <p:bldP spid="4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p:spPr>
        <p:txBody>
          <a:bodyPr/>
          <a:lstStyle/>
          <a:p>
            <a:r>
              <a:rPr lang="en-US" sz="3600" dirty="0" smtClean="0"/>
              <a:t>As a small group, analyze your text.  Find all of the more complex features.  Be specific.</a:t>
            </a:r>
            <a:endParaRPr lang="en-US" sz="3600" dirty="0"/>
          </a:p>
        </p:txBody>
      </p:sp>
      <p:sp>
        <p:nvSpPr>
          <p:cNvPr id="3" name="Content Placeholder 2"/>
          <p:cNvSpPr>
            <a:spLocks noGrp="1"/>
          </p:cNvSpPr>
          <p:nvPr>
            <p:ph idx="1"/>
          </p:nvPr>
        </p:nvSpPr>
        <p:spPr/>
        <p:txBody>
          <a:bodyPr/>
          <a:lstStyle/>
          <a:p>
            <a:pPr marL="0" lvl="0" indent="0" algn="ctr">
              <a:buClr>
                <a:srgbClr val="4F81BD"/>
              </a:buClr>
              <a:buNone/>
            </a:pPr>
            <a:r>
              <a:rPr lang="en-US" dirty="0">
                <a:solidFill>
                  <a:prstClr val="black"/>
                </a:solidFill>
              </a:rPr>
              <a:t>EXPLICIT…………IMPLICIT</a:t>
            </a:r>
          </a:p>
          <a:p>
            <a:pPr marL="0" lvl="0" indent="0" algn="ctr">
              <a:buClr>
                <a:srgbClr val="4F81BD"/>
              </a:buClr>
              <a:buNone/>
            </a:pPr>
            <a:r>
              <a:rPr lang="en-US" sz="2100" dirty="0">
                <a:solidFill>
                  <a:srgbClr val="0070C0"/>
                </a:solidFill>
              </a:rPr>
              <a:t>CONVENTIONAL STRUCTURE………UNCONVENTIONAL STRUCTURE</a:t>
            </a:r>
          </a:p>
          <a:p>
            <a:pPr marL="0" lvl="0" indent="0" algn="ctr">
              <a:buClr>
                <a:srgbClr val="4F81BD"/>
              </a:buClr>
              <a:buNone/>
            </a:pPr>
            <a:r>
              <a:rPr lang="en-US" dirty="0">
                <a:solidFill>
                  <a:prstClr val="black"/>
                </a:solidFill>
              </a:rPr>
              <a:t>LITERAL………FIGURATIVE OR IRONIC</a:t>
            </a:r>
          </a:p>
          <a:p>
            <a:pPr marL="0" lvl="0" indent="0" algn="ctr">
              <a:buClr>
                <a:srgbClr val="4F81BD"/>
              </a:buClr>
              <a:buNone/>
            </a:pPr>
            <a:r>
              <a:rPr lang="en-US" dirty="0">
                <a:solidFill>
                  <a:srgbClr val="0070C0"/>
                </a:solidFill>
              </a:rPr>
              <a:t>CLEAR………AMBIGUOUS OR MISLEADING</a:t>
            </a:r>
          </a:p>
          <a:p>
            <a:pPr marL="0" lvl="0" indent="0" algn="ctr">
              <a:buClr>
                <a:srgbClr val="4F81BD"/>
              </a:buClr>
              <a:buNone/>
            </a:pPr>
            <a:r>
              <a:rPr lang="en-US" dirty="0">
                <a:solidFill>
                  <a:prstClr val="black"/>
                </a:solidFill>
              </a:rPr>
              <a:t>CONTEMPORARY OR FAMILIAR………ARCHAIC OR UNFAMILIAR</a:t>
            </a:r>
          </a:p>
          <a:p>
            <a:pPr marL="0" lvl="0" indent="0" algn="ctr">
              <a:buClr>
                <a:srgbClr val="4F81BD"/>
              </a:buClr>
              <a:buNone/>
            </a:pPr>
            <a:r>
              <a:rPr lang="en-US" dirty="0">
                <a:solidFill>
                  <a:srgbClr val="0070C0"/>
                </a:solidFill>
              </a:rPr>
              <a:t>CONVERSATIONAL………ACADEMIC</a:t>
            </a:r>
          </a:p>
          <a:p>
            <a:pPr marL="0" lvl="0" indent="0" algn="ctr">
              <a:buClr>
                <a:srgbClr val="4F81BD"/>
              </a:buClr>
              <a:buNone/>
            </a:pPr>
            <a:r>
              <a:rPr lang="en-US" dirty="0">
                <a:solidFill>
                  <a:prstClr val="black"/>
                </a:solidFill>
              </a:rPr>
              <a:t>FAMILIAR VOCABULARY………HIGH TIER 2/3 VOCABULARY LOAD</a:t>
            </a:r>
          </a:p>
          <a:p>
            <a:pPr marL="0" lvl="0" indent="0" algn="ctr">
              <a:buClr>
                <a:srgbClr val="4F81BD"/>
              </a:buClr>
              <a:buNone/>
            </a:pPr>
            <a:r>
              <a:rPr lang="en-US" dirty="0">
                <a:solidFill>
                  <a:srgbClr val="0070C0"/>
                </a:solidFill>
              </a:rPr>
              <a:t>SIMPLE SENTENCE STRUCTURE………COMPLEX AND VARIED </a:t>
            </a:r>
          </a:p>
          <a:p>
            <a:pPr marL="0" lvl="0" indent="0" algn="ctr">
              <a:buClr>
                <a:srgbClr val="4F81BD"/>
              </a:buClr>
              <a:buNone/>
            </a:pPr>
            <a:r>
              <a:rPr lang="en-US" dirty="0">
                <a:solidFill>
                  <a:prstClr val="black"/>
                </a:solidFill>
              </a:rPr>
              <a:t>EVERYDAY KNOWLEDGE………NEED BACKGROUND</a:t>
            </a:r>
          </a:p>
          <a:p>
            <a:pPr marL="0" lvl="0" indent="0" algn="ctr">
              <a:buClr>
                <a:srgbClr val="4F81BD"/>
              </a:buClr>
              <a:buNone/>
            </a:pPr>
            <a:r>
              <a:rPr lang="en-US" dirty="0">
                <a:solidFill>
                  <a:srgbClr val="0070C0"/>
                </a:solidFill>
              </a:rPr>
              <a:t>LOW INTERTEXTUALITY…….…NEED TO KNOW OTHER TEXTS</a:t>
            </a:r>
          </a:p>
          <a:p>
            <a:pPr marL="0" lvl="0" indent="0" algn="ctr">
              <a:buClr>
                <a:srgbClr val="4F81BD"/>
              </a:buClr>
              <a:buNone/>
            </a:pPr>
            <a:r>
              <a:rPr lang="en-US" dirty="0">
                <a:solidFill>
                  <a:prstClr val="black"/>
                </a:solidFill>
              </a:rPr>
              <a:t>SINGLE LEVEL OF MEANING………MULTIPLE LEVELS OF MEANING</a:t>
            </a:r>
          </a:p>
          <a:p>
            <a:endParaRPr lang="en-US" dirty="0"/>
          </a:p>
        </p:txBody>
      </p:sp>
    </p:spTree>
    <p:extLst>
      <p:ext uri="{BB962C8B-B14F-4D97-AF65-F5344CB8AC3E}">
        <p14:creationId xmlns:p14="http://schemas.microsoft.com/office/powerpoint/2010/main" val="3055950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a:t>
            </a:r>
            <a:endParaRPr lang="en-US" dirty="0"/>
          </a:p>
        </p:txBody>
      </p:sp>
      <p:sp>
        <p:nvSpPr>
          <p:cNvPr id="3" name="Content Placeholder 2"/>
          <p:cNvSpPr>
            <a:spLocks noGrp="1"/>
          </p:cNvSpPr>
          <p:nvPr>
            <p:ph idx="1"/>
          </p:nvPr>
        </p:nvSpPr>
        <p:spPr/>
        <p:txBody>
          <a:bodyPr/>
          <a:lstStyle/>
          <a:p>
            <a:r>
              <a:rPr lang="en-US" sz="3600" dirty="0" smtClean="0"/>
              <a:t>What types of complexities did you find in your particular piece?</a:t>
            </a:r>
          </a:p>
          <a:p>
            <a:endParaRPr lang="en-US" dirty="0"/>
          </a:p>
          <a:p>
            <a:pPr marL="114300" indent="0">
              <a:buNone/>
            </a:pPr>
            <a:endParaRPr lang="en-US" dirty="0"/>
          </a:p>
        </p:txBody>
      </p:sp>
    </p:spTree>
    <p:extLst>
      <p:ext uri="{BB962C8B-B14F-4D97-AF65-F5344CB8AC3E}">
        <p14:creationId xmlns:p14="http://schemas.microsoft.com/office/powerpoint/2010/main" val="3013063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u="sng" dirty="0" smtClean="0">
                <a:solidFill>
                  <a:schemeClr val="tx1"/>
                </a:solidFill>
              </a:rPr>
              <a:t>Vocabulary</a:t>
            </a:r>
            <a:r>
              <a:rPr lang="en-US" dirty="0" smtClean="0"/>
              <a:t>: </a:t>
            </a:r>
            <a:br>
              <a:rPr lang="en-US" dirty="0" smtClean="0"/>
            </a:br>
            <a:r>
              <a:rPr lang="en-US" sz="3600" dirty="0" smtClean="0"/>
              <a:t>Practice with your document</a:t>
            </a:r>
            <a:endParaRPr lang="en-US" sz="3600" dirty="0"/>
          </a:p>
        </p:txBody>
      </p:sp>
      <p:sp>
        <p:nvSpPr>
          <p:cNvPr id="3" name="Content Placeholder 2"/>
          <p:cNvSpPr>
            <a:spLocks noGrp="1"/>
          </p:cNvSpPr>
          <p:nvPr>
            <p:ph idx="1"/>
          </p:nvPr>
        </p:nvSpPr>
        <p:spPr>
          <a:xfrm>
            <a:off x="228600" y="1600200"/>
            <a:ext cx="7467600" cy="5257800"/>
          </a:xfrm>
        </p:spPr>
        <p:txBody>
          <a:bodyPr>
            <a:normAutofit fontScale="92500"/>
          </a:bodyPr>
          <a:lstStyle/>
          <a:p>
            <a:pPr marL="571500" indent="-457200">
              <a:buFont typeface="+mj-lt"/>
              <a:buAutoNum type="arabicPeriod"/>
            </a:pPr>
            <a:r>
              <a:rPr lang="en-US" dirty="0" smtClean="0"/>
              <a:t>With what vocabulary will students MOST struggle? </a:t>
            </a:r>
          </a:p>
          <a:p>
            <a:pPr marL="114300" indent="0">
              <a:buNone/>
            </a:pPr>
            <a:r>
              <a:rPr lang="en-US" dirty="0" smtClean="0"/>
              <a:t> </a:t>
            </a:r>
          </a:p>
          <a:p>
            <a:pPr marL="571500" indent="-457200">
              <a:buFont typeface="+mj-lt"/>
              <a:buAutoNum type="arabicPeriod" startAt="2"/>
            </a:pPr>
            <a:r>
              <a:rPr lang="en-US" dirty="0" smtClean="0"/>
              <a:t>Which of these terms is ESSENTIAL to understanding the text?</a:t>
            </a:r>
          </a:p>
          <a:p>
            <a:pPr marL="571500" indent="-457200">
              <a:buFont typeface="+mj-lt"/>
              <a:buAutoNum type="arabicPeriod" startAt="2"/>
            </a:pPr>
            <a:endParaRPr lang="en-US" dirty="0" smtClean="0"/>
          </a:p>
          <a:p>
            <a:pPr marL="571500" indent="-457200">
              <a:buFont typeface="+mj-lt"/>
              <a:buAutoNum type="arabicPeriod" startAt="2"/>
            </a:pPr>
            <a:r>
              <a:rPr lang="en-US" dirty="0" smtClean="0"/>
              <a:t>For the ESSENTIAL terms, which have adequate context clues for which you could build a question or activity for students to determine the meaning?  (</a:t>
            </a:r>
            <a:r>
              <a:rPr lang="en-US" u="sng" dirty="0" smtClean="0">
                <a:solidFill>
                  <a:srgbClr val="00B050"/>
                </a:solidFill>
              </a:rPr>
              <a:t>underline the context clues</a:t>
            </a:r>
            <a:r>
              <a:rPr lang="en-US" dirty="0" smtClean="0"/>
              <a:t>)</a:t>
            </a:r>
          </a:p>
          <a:p>
            <a:pPr marL="571500" indent="-457200">
              <a:buFont typeface="+mj-lt"/>
              <a:buAutoNum type="arabicPeriod" startAt="2"/>
            </a:pPr>
            <a:endParaRPr lang="en-US" dirty="0" smtClean="0"/>
          </a:p>
          <a:p>
            <a:pPr marL="571500" indent="-457200">
              <a:buFont typeface="+mj-lt"/>
              <a:buAutoNum type="arabicPeriod" startAt="2"/>
            </a:pPr>
            <a:r>
              <a:rPr lang="en-US" dirty="0" smtClean="0"/>
              <a:t>For the ESSENTIAL terms without adequate context clues, which might you spend time teaching (important academic vocabulary that will transfer to other readings)?  </a:t>
            </a:r>
            <a:r>
              <a:rPr lang="en-US" dirty="0" smtClean="0">
                <a:solidFill>
                  <a:schemeClr val="accent5">
                    <a:lumMod val="75000"/>
                  </a:schemeClr>
                </a:solidFill>
              </a:rPr>
              <a:t>Make a list of these words.</a:t>
            </a:r>
            <a:endParaRPr lang="en-US" dirty="0" smtClean="0"/>
          </a:p>
          <a:p>
            <a:pPr marL="571500" indent="-457200">
              <a:buFont typeface="+mj-lt"/>
              <a:buAutoNum type="arabicPeriod" startAt="2"/>
            </a:pPr>
            <a:endParaRPr lang="en-US" dirty="0" smtClean="0"/>
          </a:p>
          <a:p>
            <a:pPr marL="571500" indent="-457200">
              <a:buFont typeface="+mj-lt"/>
              <a:buAutoNum type="arabicPeriod" startAt="2"/>
            </a:pPr>
            <a:r>
              <a:rPr lang="en-US" dirty="0" smtClean="0"/>
              <a:t>For the words left over, could you just provide students with a grade-level appropriate synonym?  </a:t>
            </a:r>
            <a:r>
              <a:rPr lang="en-US" dirty="0" smtClean="0">
                <a:solidFill>
                  <a:srgbClr val="FF0000"/>
                </a:solidFill>
              </a:rPr>
              <a:t>Add a synonym to the right side-bar.</a:t>
            </a:r>
            <a:endParaRPr lang="en-US" dirty="0"/>
          </a:p>
        </p:txBody>
      </p:sp>
      <p:sp>
        <p:nvSpPr>
          <p:cNvPr id="5" name="Oval 4"/>
          <p:cNvSpPr/>
          <p:nvPr/>
        </p:nvSpPr>
        <p:spPr>
          <a:xfrm>
            <a:off x="6518986" y="1418253"/>
            <a:ext cx="914400" cy="9144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Circle these words</a:t>
            </a:r>
            <a:endParaRPr lang="en-US" sz="1400" dirty="0"/>
          </a:p>
        </p:txBody>
      </p:sp>
      <p:sp>
        <p:nvSpPr>
          <p:cNvPr id="6" name="5-Point Star 5"/>
          <p:cNvSpPr/>
          <p:nvPr/>
        </p:nvSpPr>
        <p:spPr>
          <a:xfrm>
            <a:off x="7555463" y="2317102"/>
            <a:ext cx="762000" cy="762000"/>
          </a:xfrm>
          <a:prstGeom prst="star5">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00606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Great John Reid!</a:t>
            </a:r>
            <a:endParaRPr lang="en-US" dirty="0"/>
          </a:p>
        </p:txBody>
      </p:sp>
      <p:sp>
        <p:nvSpPr>
          <p:cNvPr id="5" name="Text Placeholder 4"/>
          <p:cNvSpPr>
            <a:spLocks noGrp="1"/>
          </p:cNvSpPr>
          <p:nvPr>
            <p:ph type="body" idx="1"/>
          </p:nvPr>
        </p:nvSpPr>
        <p:spPr/>
        <p:txBody>
          <a:bodyPr/>
          <a:lstStyle/>
          <a:p>
            <a:endParaRPr lang="en-US"/>
          </a:p>
        </p:txBody>
      </p:sp>
      <p:sp>
        <p:nvSpPr>
          <p:cNvPr id="6" name="AutoShape 2" descr="data:image/jpeg;base64,/9j/4AAQSkZJRgABAQAAAQABAAD/2wCEAAkGBxQTEhQUExQWFRUUFRUXFRgUFBQXGBUVFBQWFhUUFRQYHCggGBolHBQUITEhJSksLi4uFx8zODMsNygtLisBCgoKDg0OGxAQGywkICQsLCwsLCwsLCwsLCwsLCwsLCwsLCwsLCwsLCwsLCwsLCwsLCwsLCwsLCwsLCwsLCwsLP/AABEIARMAtwMBIgACEQEDEQH/xAAbAAACAgMBAAAAAAAAAAAAAAAEBQMGAAIHAf/EAD0QAAEDAgQDBgQEBAYCAwAAAAEAAhEDBAUSITFBUWEGEyJxgZEyobHBQlLR8BQzYuEHFSOSsvFyohaCk//EABoBAAIDAQEAAAAAAAAAAAAAAAECAAMEBQb/xAAqEQACAgICAgEDAwUBAAAAAAAAAQIRAyESMQRBURMUIgUycSNCYZHRFf/aAAwDAQACEQMRAD8ApVswwF7d4gGBMalpyCFrdns+8rBGHLI9AordfE5JULr8qyt7JDkVKzsaDwK2qMUiUVm3u0d30hWeh2EB4FEDsHHP3VGTFF9EplPDkRTKeXnZV7NkuNi5ukLJLG7onFkDXKXuyp2WpGpR9CkISfTaIhT3alokNIkxy/smVW3ABdwAJPkFX215eXOiHfIDYeSsxeNzf5dBoslVsMl3h/qI+W8oS0qU3HQZo4nT35BCVarqmg1AGp4abT8lC3vGmQB7Rpy0W+KjBVFDqDLW61a74SJjY/qlt3RLDqIn1B6ghbYbdOfAFOeGvA8YI2TxuAVqjTpodddCNPqpJpjxxtiehSY5mZrwd8zTv+9ZURYDyRd32arMkhoI4ny5jbn7qt9+6lUObTXWWh3uTtsqnhjLrQs4OPY2NBqkpXOQr2u8OY2oyCPxACI6+SGpid1jyw4JxZFJDAYnKmpuDxql7LYJha0VzH+PRenYsxTBmnWF4n7raRqsVkfKklVgcEM6eEDdbizCchuiFLNV2k6K6RpQsQjadoAtqICke8BGwUbMaApJCBfeAcULWxUDilckiBd3TbCqOIUmlxCZ3GLAjdKhVBdJVcsqROyOtYeHQIalZEJzVuhCjp1AVhl5JOAhxxpbRgbvOX03KRWOGlz2sG51ceTRyVox8/ywB+Y+0afRQdmqOjnndx+Q/ZXU8V3hUvkVL8qDrfDWgAAQB+9UdTwlrtxosD4Rlpd6wnZrig7CcJp0zMeStFrTmBoFXbatIlNba5IUQ0v8B1WiNVzTtXgzWXLXwMlYFrhwDgCZ89AuimsSq/2xtO8t3gbtGZp6j9lRPYslcaZzq6mgQKZjxQdesEHpBWzTJn+3yTmyw7vCXubLXCByzgS4A8OPukopkaclR5iejnyJgSmFtWhL2FeVKkbLj5sbrRdilvY9ZeBYk9sCV6sTg17NVl9detHEJfe4k0cQqvitu9k+IqsV7mq50SvUUn7MjmdEo443mhr/ALQiNCqX3DwFDToPcVTJxXchbbLE/GCeKiN7O5Sk2Dlu2xcl4wfsrd/Iw/i+qItq4PFKxhpU7cNIGhRWPG/Y8NDklnNRvvGt4qv16NQGJ0ULqLuJWV+PjT2xnlH13U70DKdQHfMf9IvB2w2OQHvx+6SYRROYkH4Wkn6JxglbR5PB0ewXQwV9NJdDw/dY0yplRosMQRPoqfiGN1ADkYPVDWPad5OVwAPROaov0dAYAzQp3h1w1wVKfWqGmaoBgGfRVm67WVmu8D2s81LGktHY3UidholGPEim4+n29Aqxgfayu4T3jakDUAg/Iaq11agq25PF7Cfkp7B6EGE3BIOkD4tecAHT1+aodTEhmdpxP15K2YTdOY17jS7xzQQ2mZAc5okl2nAcOarl7YsfVqOY3KHOnL+UkS5voSQk8nJBVyMcsLUeYGcR6Ldl8Ts1GW1gAYITi1s6Y4LO5Y2uhYxE9K/cB8JWKzOsGHgvEn08fwX8X8iLFL41CUiY3xooVQhgZcr8fsxrYdcVwAh7KpqorgSprJmqwZpJlsRwBosCxh0UT6oTY1aEmtkveIunqEpFTVOqLfCtGOIYAFVolS29iHIO6qeIre3vS1ZcqauitVexyMAZlJGh0MjoZ+yEo0gG1cpmXeSLoYkSI56LTDLeAWu5/Unj7K39OlOUZKXydCKVKiqYnYvdnLyYOjWiYAka6HU7780HY4PLgQHwOJgaj0XQXUWAahLjUYXEBwERuY32XSWlRY8a7Ljgtr3lo9nAtynzPJc9xfsc9r4FLM3bRx9+i6H2Tv6bWOpue1pJBEnko8bxOjGenVY7KS1xaQY6GFOh+PIq2BdjdWuyuovaZBY7MT0Mkz6q7WVqKbcklw1Guh1UOA403fQpjXrB+o4pH8kpLRVhdVbaq0BoNKpH4QSXB7mnXcHRVqycBXqsd+GrUHs8rpzKAIAOsO0B2Dtw4/ouP4lcD+NrkHTvqg88riJ9YWXzI3G0U5muMS7jDGu1CEubItOiY4LeAsEngi67mniuXj8hqVMXiJ7d+mqxSXJaOKxdNbVoJzTvCso1YK8o1BC1cASticXaoxILqXS3oXBQLqKMtWLFkliS6HoN/inHZDVKzuKY0qYhQXVIJcHkwuqA18gtO4MpuLt2WUos2jOAeas76bQ3bgujGmtERWa10S4kqM3JWld/jdpxUNRypk18C8RvZV3yDyIPsVZ6r5EtMquYXeN4p1bVQZA8/t+iyYc/9ThxqzXj0hXjF6/Ybu0nlKWVqTQzWHEkSYzepTzFbYOpkJDhWHuY/O8OrUyNGh0ZeO0x6roRLJOV0gOnfVMw0JGx8KtjrqiKBp0wAHQ4yADIHH3gKaxo0C5p/hgIJ+JzIMk7668EZifZMV6cBtCmzjlzPcYEflAB667ohqaXsqPZu+qNr5BqwujnB5fJdOwqt43N/LHzE/dU7svgIo1BLerTM+HYK42wh7iOJSSDFutg/artSbPu4bm7wPgbAOblgk+q5IXEuLju4lx8yZPzKuf+Ktx4rZo3Dajj6loH/E+yqFu6Vny5JRMuaTlKvga4feVQIBTWhVquOv1SO0rQYVpwzWFy/IySStJExO3TPf8AKXuEysT9lQALxVY/NycdmhwRyn/Jqzd2rSm0gw5dgv7JuU7LmXaG2yVCRsvQvsxtURUwCpabIUFBzuSna53JcicXbEsJY9SVBooWMdyRNKkTwVPF3oN2LLb+aPNWSs/wwhKeHmZCY0bBzt118eXjGh0irCjqT1S/EnQul2uCtjUBa3HZ+md2hKnbtkcDkVK/LSn2G40WuB3jccwd1bKnZGkT8I9l5V7KsjRoCaUYPaCk0asc2oBqC13zC0uaTmOysEg6aDaOfJaWtkaILJ4y37j5SmtG6aWyT459dCDw4afJX4qaLnPSYZhGHtcHS3xD56/3+Ss9HDzpGg0Ea7cDrzVTtMZDXTOkQQR8OYxofWY6KyUe1DAJzAGNJ895VvGyfUNcWt20w2P6v7a+RS6jWj98EB2i7SNqPlphoHH7LXCnl8OcCBwH3P6I48LyS10NyUY7K3/iNZPFVlbdj2Bg/pc2Tl9QZ91WLUrst9RY+k5rzDYmeUazqqTjHZx/8PQqU2Zn+LvCxoBIMFhLBvGqHmeBUXOH+jK3uxBSZJVmwt5AVdtKTp1CsuHtgLz84thi1YZWrlYiadMFYlh47ro0Nnrr+REqs4uwOcrYbVnJaf5eyZgLsww5L2YeTZXLawEBEiyCffw7BwC97lnIKp+NNsR2JRahbNpAJ0KDOS2Fo3kh9nMGxWwhTsrAIx9u0cAtWtb0TfazHUpEQv1n8cV5WvqLeIJ5D9Urucd4NDW9dz81fD9OzS/x/IbmxsLpaPxVmxPn/wBqu1bsu1Lp9UHd3IazMdZ0A5rZj/SoreSV/wAaHTfthnaO9Y9re5P+pTd3g0gEAEOafMOhC2dw2uzM3Rw0c07gpZhOepVc4/DlI9TH6IC7rGhUz0yQ4auAEjL/AF9FZl8WMYfhqizHOuxvfNe3iUM+/IMaudy4+vJL77tEKrgNWDieX75q04BgjW+IiSdee/GePmq8HjufZZKa/tIsNsTmD6pkjZvBv6nqrLQuQBsojh8leXY7ts7uMBo5uOwXSjFRVIrJalw6s7u2mGiC4xvxDfufTmm1N5aA2dR+5QuCWmUczu483HUlEX7ZI2nqYTolAt5bU6hzObDuLhoT580ELPQ93Jjgd/RHvsyRo8e0/NaUrVzNiD5EysuXw8OS7W/lCOAAxzxwXiehgd8Qg/v3WLnv9MmnpiVL5K465fm3RjLsxugLjdasaZVogVXru4FeU6zuaxw0UQcQiAn79wO6Y21YxulRcirVyhCS8qmN4CWNuSRv++C9xCpn0BMfUqANW/Bh47fZZFGlSSocsI5lvxOg6rR9Wm3qtAwEac8EPilGQOgRla/YOHzS65uy7wiAD+5J5INohtbXDaVF1R2gaCfONh6nRU+s+o8B5P8AM8USNZO+XcjTfoEX2hvHVXNpNBbTbqAdHPj8bhu1u8SoKNI95TYHO8MZoHwt4RpA3HuFjyz5OiE9pSp0mONZpdmbLXMPiYY038JBBMyDwhMuxPa/uCaNYF1GfA4CXUhOxA3b9PJKsUpue5sS5rpI2zRt4svOOic2eHilbOqvaMz5ZRYOJ4vPQJYJ3a1QUdNt6rKjA+m4Padi0gg+yUlveV3OPw0RA6vI1PoPqueYRhdzScDRqPY5x4HQk827H2XRaze6oZZlx+J22Zx3PutUW32hkNcCcTTLjxJQd/Ump5Jhh1PJQA6JO98knqmCG06p2Cgu8YynJSAc8bk/C3+6CxG7IGSn8RGpHAfqorG1LWyRHz+fEqURscWlepH+o8O6ZRA8lihonK3+o/JYiADDF65i2FN3IrYU3civJfcZDOasYsNGVM2m7kVK2i78pQ+5yk0CigtLmqGAgHxRtyB4/Iph3LvylVVtSXVCd3VHE+QADR5QPmuh+nKeabc+lQYrYQ52rR+9lK6uGiYQVF81I6Ej6fdZeGTC79loLcXdSoYGyxlk4+aY0GBoiFJUrQNNEK+SC/8Ay8DV5hD39wynTLgI4N5uJ4TwRBBe6FWsavO8qQ3VjNG9ebvWPYBJknxQGD29u5ziYJc+MxAk7iAPcKeycRUcW+DOC0xB8O5JPWFlG8e0OA2cCCNwZ6Hop8Pty5wgif6i0bmNysqSfQEOuz9oHuLRrxc4tylrTuI4bCPNPqlsx7w6NGDKwcAOgQmEWxpUTPx13F56Uxo0dJEH1TVjYEcT8hz81qhGoli6NbKlLjUOzdGD6lRYi/M5o6owuAEcAha8ZgnIPmV2mnExokVzXDJdy0b1PBeOeq9iuJ5qvdt2ZoY/E46x6aIPRLGls7idS4z1cfs0I/Nz3+Q6BL7KmRqdXH5dByUlSvl0Hidy4Dz5okGD6rWiXGB8z5BYhrK0JOaoZPyHksQCWule0p4KU3lIclSatRYHTuuVwRmsu7L6lzClZf0uYVCqeEaKAVyChxQbOmG7pZSdNj9FyZ3hqHk/Uf8AkBBHsB7JxTuDlOvBK67AZB9DyI2K2+LGk2PHZDQcBU15ED1I/RE1mbpJfVS2o0nTUA++h8uKdvMhaV3QxvR2WjwXFbMGkLaq4Nby4nyTEFON3XdUy1p8dTwjo38R+3qq49rIaWTMHNPmY1HTp7qbEa/ePc6dIAbHAQDHzg+qitLYungG7k6Afr6dFjnPlLQrZPRsiWOqCYbHDSCQJnzLRHVHYDhnfV2td8DfFUP9DeB89B5SlwqBo00k6/v7K4dnKIZbkn4q+p5ikNB76/7uimONskVsbOqyTUPH4R0Gy3pPgFx3QTqmY9BspKlRbBzepVQ7q068AonHMYQGJ3eUZQg3RAmpiQDaj/w02l3mQNB6n6pT2btdO8qHVxJnm4mTA8yVlSnmY2mdnHPU6tafC31d/wASmeH0sxk7DYcAOiTtkD6uaIGg89T5ra3pAFTucCt7ZspwhlDQLFFVesQCKnFYVIylooydVzGZCd4kKNlBTNOiiurrI3qdv1RjFydIKtkVV0AgKMMWtGco5nU+ZUgC6MIKKovSpCXtBaZqZjduoKOtH5mA8wD7hbXbZa4cwUuwW9HdCeAj/aY+ymlIg3mErxu/DGEbudoP1/fJFCtKrOM1c1T97cAlyTqOiMBaFNTqkBwB0I16wvKzmENyggwc2s8THDlC3FEd3nkTmAIkbGY03B8LvQj1yddChFjQFRwaXEEzw6E+itLnFxDBoAAXRwAEMZ7BVnAyG1HPO1NhP/2doPlmTzC5LS87vJJ+y04ugoZNdC8c89fZA1zqspq3kMFXFXI3qq3Vug55k6N1PomZdr/dLMYvDGUE69Skk/YA3Dgamp/GZ8mjRo9tfVP6IjQJZhlLKwcyB7cE4tLY8U8VoJMxnBE6N2Wug2XjWyixj0NlYpxosQIL8yiczVY12qlC81/6C+DJZ7Tp+w1/skVeqXvM8Eyub7K7ThuoaVqyrOQ5XHgfhnoRsu94qrGm+3suitEoC8lZUtqjPjaY5jUe4XtOmTsFpHB66qNlXyve3+okequuI0cjRzKoN46KvnPyP91VkfRCxNq6E+nv+/mq9fOBeYMiB7xqEY+6ikOZ199vslYVGV+hWEW9vmkzDWgkk9OAHE7D1CjasbUIBAJAO4nQ+fNbsczK7MSCGkjQEbjSJEndV6ATUDFN3Oo//wBWDT5ucrTQGVgHJo+iqtm2S0co9yZPzKs1RpOi0QVIdERrSVNkMbrY02sbJ3Sx9/EqzrsjPa9Us1JSq1Ya1dreE5neTdfmYHqtL65Ljqm/Y2h8b+obr01P1Hsq/wB0qAWeyoTwR+bYBDirpDVLbUoMq8Yljgp2MhbMZCwqBI67tF4or50FYgEEaxe3VbJTLuIGnmdlo1hlSVMMdVgTDBq4nbpr7ryHhYfq5lGtdv8AhGWMbZXmOLkTaktcD1TUvsaRDXV2l35W6z/tmV5fYlZRMub1yuYPciF62l8mgc3dMlgcCQQOCgs3McNRldxjj6L2wxKlUbDXtOnAgoa6ZkcHNOgOo5p7ILsaqZxmpnO1oIdG7ect3hc2xKpNUeZ+asWPufQuHFhLW1PE0jZzTv7HRVW6uw+pmywQdxx6kLLln6Aw65qbD96LY1G5WgNh0mTO4gb6c5/ZQZfIHPX20j7qezol7gJA5k8BxPVVOVvQoQaQ7vNmGbNETrlPSOYPH7IN51AW7iohq4IeyDvB6UuHmrS0BokpXgdvlbmK2xS6MQFtWkMBYriEmAk76xRRp8Sg7l6qlYCOrUlXjsvh8UGZjlDvFrucxkQPKFXsIwwNipVEndrDw/qcOfRPqdVziCOe5MD3TY1W2FFlxG3bQA8DnA/izfYbIOnjtIaFhHqrNUDatIcZA94VExrD8hkK1hZY6OJUncSPOCps7Ds8eshU7Dak6JuykVLBY3r2heBqD5ELErLncCsQ5DEV9dNpNL3mAPc9AqlVxW5xCs2iwmnT5N2awbuPM8PMrO1V2atTKPhGg/VWnsphLbenLoD3wXTGg/Cz0+pK5ngeI8cKfb7/AOFUVQzwfCKVu0NptA5u3c483O4poAFDRcHbEHyKmauskkOI8Z7MUq3iYTQqj8dMAT/5N2d9UhxOhdWdLvHvFZgIBgEObOgJGsidN+Ku9RwQ9wxtRjmPEhwg9Urj8EKKMZpXFF1OoJ4t5sfwc08D02KpV5Zmk/KTI4OHEfYph2gY2nc1G0pDWED1AGb5oOpXc7R2v2WHJK++0Bs9bwUrKhGxjyUbX76cFvbtBMOMdTPvokQpJQc2RmmJGxjjrKnw2iHVNNQDxCBlOsEaGtzFW4lbCh+6qGtiYSS7vBK0vr6UudV6K2c/gIVUuJTXAuzlesW1msIpAznI0dH5Ru7X06pHZ2NWs8Nptkn0A6uPALuODUO5tqVIGcjGtnmQNSpBctsKRz+vYVGnwUnOdzcJ9m7e8oK5wi7+J7XQPPT04Lp38UeOq8FVp0OiucUNRVOxmLmTRfx+Hz5J5jNqHsd5Ia7wdoqtqsga6wmlTUIoBze3GWoR1Vqo05ZKr+L0clfoSrVbj/TCBF2DUWzosRFHK0F7iGgbk6AToNfVeqtyoeilYfQBqZyNGbdXcD6b+ysNnY944mo7bhPrB/RAUaWQBo0O8/l5uKcYZTGgnK3WSd/+0+orZWtsLbS7sQ3K0ctBPvui6Jc4GGkxvGo9wt7atbmWmSOsa+kLKOFCmSbeu5mbWMuZs+jtFRLy4JfjsujhbdPRCbao/RrHH0Me50Qd5SqUT42lvKdj5HYp1eVLptPR3ek7lkaehMrSyxR7G5K9Nzmu0ymmXD1EKj7530XLxrVpnHu21DLcl7de9bmPQtGV30HuVX6Z5rt+N/4f212C6k6pQeQcsy6nJGxa7xAeRHkuN41hNW1quo1mFjx7OHBzHfiaeaSU1KVoyzxyj2DgqV+6GDlu1yiZUS9E0dUhoaErLx4Y3466Kz9l8KNydNGjdx2J/K081fiV6QQHD8LdVdGw4k7AK/2vYW1NEHNUc/SXB7d+IAyxCwdj5BBq5APwsBOvNxJ1K37JVHUq1W3cZA1H6haVBL0OkHWGGUqUCmIjgfrPE+aaF5HRBXtQNcTsBqUmb2wa4DJTLmzBnTbinbSCWF9RDXNdoUT6mZoczVp3HEfqEI5p3QbCka1bozomlhc5tDukneBBsxAsL3cA6Al5UQO7VWXwvHNMKAmkxDU8bp1GFrwTKkrVCKfh4DTp1Ucl6IkKe1gc+mGs1a13jA4nhPl+9l4pbB0BubVrmiZ/MBvK9Vbxp7ILmOGaXHQAucSdABzPz9E3wqk+s3PkOQ/A06Fw/O+fhB4N994FXw+4pOqsp1jLHAktnR4p6imehJB65I4pvV7Rw8tB8mj6QFnz5/7UNiintlkpWWWP9Km08JyucTHMkwhm9pHU3EOzA8JENjoFphJr1HAkNaCJh7oJ04DcbI3FaDw3/VpZmc2jOAOsajzIWK/g09mUu1jXHxBp4ajX3VjwzEGOb4SARu0EnpuVzOrYUj4mFwB/K6R7HRWbsjRphjiS5zydzGg5QELHj0XZtQO6FLcf7O294zJXp5onKQSHMJ4tcNRw02PGVGajfxT0IRFGtpLXSPp0IOyIO9HIcc/wuuaRe6k5tWk2TxFQNGurAPEY/Lvy4KHAexdKu3P/ABOcbEUm5SDyJfJB6FoXaqV0JXMrmi23vLl7HNpuDzUZTc4NFei6XPY3NofFmDTwcI2laME1dSVmXNjUdoa4d2PtaURSDiOL5eZ5+LQeif06DWxAAHQKG0u2VGNewy17Q5p5giQt3VAumqXRVR7VdB1Okbk/Lqq3cu7q7dUOg7sepmAPNM8TrSwgOgjUaT5j2lBWoY8kuqF1QCQHNywP6R90bIC3Talec/hadm8T1fH0XrLDSAIhSVsXpUW+NwnlufYJNcY5Vq+GiwtHM7+3BK5JELIy/p0WgPcGofEnwM9PVp3jhOx8lWKmGE61HklMqlwaLGEagGCOY4hJyfsZEdW7Gx3UDHNiJnX6pzUwdlZoqUnbjY/RJLmwfTeGuBEnTkfVJJNEsaWVu1rcx2ChZeu7wuOx0jhl4BbPqaBo2HzPNetATpAbJqdKWDKdp09SvVrZvho1/N/yKxMQ52y4Da1Kpwa7XoDoSPddArWRY7PIkeuy51QZL2tmJc0TykgSr5f1p1Li1vOBH0XKyjYGe4lfVGuD+mpHD0Utn2xe2PFp5rehaU3tPidtuXAz9oSv/wCK1nmKVai4n4WvDmk9MwkKtWXxb9Fmsset6381jB1DYcT5thN8MfRZVqMBmMpbESQ5oIB6iVz7DsAuJeKlPI+m6CC6J8twfNXHB7OlTc0v8LjEknVCVlqdroe1K/Nn6HqEHVuHsOZrZHEbGPPj6o65rx8Lpb1hA3DzBIMeSliWYcYYWkuaRAnlHnwVj7O2zW27HkkEicwJBhzi+C5usS88Y1XOcRuiWua52hEGYWdnv8T6drR/hbilUqd34WPpFs5QdGvDiIgbEdNEYVy2Z87bjSGGK3Hc1qjJgZi8dQ/xHXmXZj6pdWx0NSbHe0wvKpqtZkaQGgTJMbkmBrr8kqvnOygiIkcdSeMDkPsV0o5qiilXWyz1MXDgZPApPU7yo0HPmaNCWDUdHHdKn3JAmfZb4Zc5TOoJ3g7+Y4qfUvsZDqh2f2duDy1nzKPa3uxGgHTdLKVd+sF0HgDp7KDK7LmcDJ/DB06Tx9kXNLpBGNxejgFDc1C+m3nOqBq3AYwvfIEwABueXRBvxRzvhhvlqfcquWT5A5JFjwi/fRnQlvEH7LbGO0Hew1tPKBxJlxP2CTWGNFkNMxvO+vVNm3YrAAwPDyA8Z1DieugUjl1QnPYEy6U9O5S24cAfqtTcaee3mrOY45t7gBo5xPvqsQ9ZktZUbqCMum4LZ0jyWJXl4umMUlXvDnZ7Vpf4paJnyWLFkmDB+4VYPoytqfDVgCTAEAwB6lTWV9Ua45XkeR81ixZ5GmPZZqt48uJLjsOXIJTfXL3buJjZYsU9DzC7G7fAGYprTunx8X0WLECtFC7YX1RtQAOIBmYj6quLFiuj0ZZvY1sv5bfX6lQ3Vw4HdYsVr6FIO8J3J90VbPMhYsQTAOLe4dz28kxouKxYrLYsmEVqLXAhwkEQRz0VFszv0LgPKYXqxLMkQ5+3spLKqQ54nbJH/wCbCsWJAgHaB5bXqgEgZiYkxrqdPMpZnM7n3KxYpIKLt2XJFeg0E5TRzkSYLocJjyWLFi5PlP8AqEP/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10124"/>
            <a:ext cx="3276600" cy="4923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3323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a:t>
            </a:r>
            <a:r>
              <a:rPr lang="en-US" dirty="0" smtClean="0"/>
              <a:t>stems for vocabulary</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solidFill>
                  <a:srgbClr val="0070C0"/>
                </a:solidFill>
              </a:rPr>
              <a:t>This is not a comprehensive list!</a:t>
            </a:r>
          </a:p>
          <a:p>
            <a:r>
              <a:rPr lang="en-US" dirty="0" smtClean="0"/>
              <a:t>What words and phrases (context clues) in paragraph ___ help you to understand the meaning of the word ____?</a:t>
            </a:r>
          </a:p>
          <a:p>
            <a:endParaRPr lang="en-US" dirty="0"/>
          </a:p>
          <a:p>
            <a:r>
              <a:rPr lang="en-US" dirty="0" smtClean="0"/>
              <a:t>How do the words ______, ______, _____, and _____ help you to better understand the author’s use of the word ______?</a:t>
            </a:r>
          </a:p>
          <a:p>
            <a:endParaRPr lang="en-US" dirty="0"/>
          </a:p>
          <a:p>
            <a:r>
              <a:rPr lang="en-US" dirty="0" smtClean="0"/>
              <a:t>The word ____ appears in line/paragraph ____.  If the word were changed to _____, how would the meaning of the passage change?  What other words and phrases would need to be changed? What would you change them to?</a:t>
            </a:r>
            <a:endParaRPr lang="en-US" dirty="0"/>
          </a:p>
        </p:txBody>
      </p:sp>
    </p:spTree>
    <p:extLst>
      <p:ext uri="{BB962C8B-B14F-4D97-AF65-F5344CB8AC3E}">
        <p14:creationId xmlns:p14="http://schemas.microsoft.com/office/powerpoint/2010/main" val="214081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283092"/>
            <a:ext cx="5715000" cy="5661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40567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990600"/>
          </a:xfrm>
        </p:spPr>
        <p:txBody>
          <a:bodyPr>
            <a:normAutofit fontScale="90000"/>
          </a:bodyPr>
          <a:lstStyle/>
          <a:p>
            <a:r>
              <a:rPr lang="en-US" dirty="0" smtClean="0"/>
              <a:t>Question </a:t>
            </a:r>
            <a:r>
              <a:rPr lang="en-US" dirty="0" smtClean="0"/>
              <a:t>stems for vocabulary, cont.</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solidFill>
                  <a:srgbClr val="0070C0"/>
                </a:solidFill>
              </a:rPr>
              <a:t>This is not a comprehensive list!</a:t>
            </a:r>
          </a:p>
          <a:p>
            <a:pPr marL="0" indent="0">
              <a:buNone/>
            </a:pPr>
            <a:r>
              <a:rPr lang="en-US" dirty="0" smtClean="0"/>
              <a:t>The word/phrase _______ on line __ has multiple meanings. What does this word often mean? How is it used differently in this context? How do you know?</a:t>
            </a:r>
          </a:p>
          <a:p>
            <a:pPr marL="0" indent="0">
              <a:buNone/>
            </a:pPr>
            <a:endParaRPr lang="en-US" dirty="0"/>
          </a:p>
          <a:p>
            <a:pPr marL="0" indent="0">
              <a:buNone/>
            </a:pPr>
            <a:r>
              <a:rPr lang="en-US" dirty="0" smtClean="0"/>
              <a:t>The word/phrase ____ on line __ is important to understanding the author’s point of view.  What word or phrase could you substitute for this word/phrase to demonstrate a different point of view?  </a:t>
            </a:r>
          </a:p>
          <a:p>
            <a:pPr marL="0" indent="0">
              <a:buNone/>
            </a:pPr>
            <a:endParaRPr lang="en-US" dirty="0"/>
          </a:p>
          <a:p>
            <a:pPr marL="0" indent="0">
              <a:buNone/>
            </a:pPr>
            <a:r>
              <a:rPr lang="en-US" dirty="0" smtClean="0"/>
              <a:t>What </a:t>
            </a:r>
            <a:r>
              <a:rPr lang="en-US" u="sng" dirty="0" smtClean="0"/>
              <a:t>insert # </a:t>
            </a:r>
            <a:r>
              <a:rPr lang="en-US" dirty="0" smtClean="0"/>
              <a:t>words from the text are most important to understanding the author’s point of view (or tone or mood of the text)?  Explain your choices using evidence from the text.</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9447309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990600"/>
          </a:xfrm>
        </p:spPr>
        <p:txBody>
          <a:bodyPr>
            <a:normAutofit fontScale="90000"/>
          </a:bodyPr>
          <a:lstStyle/>
          <a:p>
            <a:r>
              <a:rPr lang="en-US" dirty="0" smtClean="0"/>
              <a:t>Question </a:t>
            </a:r>
            <a:r>
              <a:rPr lang="en-US" dirty="0" smtClean="0"/>
              <a:t>stems for vocabulary, cont.</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solidFill>
                  <a:srgbClr val="0070C0"/>
                </a:solidFill>
              </a:rPr>
              <a:t>This is not a comprehensive list!</a:t>
            </a:r>
          </a:p>
          <a:p>
            <a:pPr marL="0" indent="0">
              <a:buNone/>
            </a:pPr>
            <a:endParaRPr lang="en-US" dirty="0" smtClean="0"/>
          </a:p>
          <a:p>
            <a:pPr marL="0" indent="0">
              <a:buNone/>
            </a:pPr>
            <a:r>
              <a:rPr lang="en-US" i="1" dirty="0" smtClean="0">
                <a:solidFill>
                  <a:srgbClr val="FFC000"/>
                </a:solidFill>
              </a:rPr>
              <a:t>(for use with an important transition word)</a:t>
            </a:r>
            <a:r>
              <a:rPr lang="en-US" dirty="0" smtClean="0"/>
              <a:t>  What does the word _____ on line ___ tell us about the author’s structure of this text? Why is this word important to notice? Use evidence to explain your answer.</a:t>
            </a:r>
          </a:p>
          <a:p>
            <a:pPr marL="0" indent="0">
              <a:buNone/>
            </a:pPr>
            <a:endParaRPr lang="en-US" dirty="0"/>
          </a:p>
          <a:p>
            <a:pPr marL="0" indent="0">
              <a:buNone/>
            </a:pPr>
            <a:r>
              <a:rPr lang="en-US" dirty="0" smtClean="0"/>
              <a:t>What words/phrases in paragraph(s) ____, help you to understand the author’s transitions between ideas? Explain.</a:t>
            </a:r>
            <a:endParaRPr lang="en-US" dirty="0"/>
          </a:p>
          <a:p>
            <a:pPr marL="0" indent="0">
              <a:buNone/>
            </a:pPr>
            <a:endParaRPr lang="en-US" dirty="0" smtClean="0"/>
          </a:p>
        </p:txBody>
      </p:sp>
    </p:spTree>
    <p:extLst>
      <p:ext uri="{BB962C8B-B14F-4D97-AF65-F5344CB8AC3E}">
        <p14:creationId xmlns:p14="http://schemas.microsoft.com/office/powerpoint/2010/main" val="2085734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Vocabulary Stems for Writing Text-Dependent and Specific Questions</a:t>
            </a:r>
            <a:endParaRPr lang="en-US" sz="4000" dirty="0"/>
          </a:p>
        </p:txBody>
      </p:sp>
      <p:sp>
        <p:nvSpPr>
          <p:cNvPr id="3" name="Content Placeholder 2"/>
          <p:cNvSpPr>
            <a:spLocks noGrp="1"/>
          </p:cNvSpPr>
          <p:nvPr>
            <p:ph idx="1"/>
          </p:nvPr>
        </p:nvSpPr>
        <p:spPr/>
        <p:txBody>
          <a:bodyPr>
            <a:normAutofit/>
          </a:bodyPr>
          <a:lstStyle/>
          <a:p>
            <a:pPr marL="114300" indent="0">
              <a:buNone/>
            </a:pPr>
            <a:r>
              <a:rPr lang="en-US" dirty="0" smtClean="0"/>
              <a:t>Choose the two vocabulary stems that you most like.</a:t>
            </a:r>
          </a:p>
          <a:p>
            <a:r>
              <a:rPr lang="en-US" dirty="0" smtClean="0"/>
              <a:t>Share out with your group. Why do you think these could be helpful?</a:t>
            </a:r>
          </a:p>
          <a:p>
            <a:endParaRPr lang="en-US" dirty="0"/>
          </a:p>
          <a:p>
            <a:pPr marL="571500" indent="-457200">
              <a:buFont typeface="+mj-lt"/>
              <a:buAutoNum type="arabicPeriod"/>
            </a:pPr>
            <a:r>
              <a:rPr lang="en-US" sz="2400" dirty="0" smtClean="0">
                <a:solidFill>
                  <a:srgbClr val="0070C0"/>
                </a:solidFill>
              </a:rPr>
              <a:t>Take one of the words you identified in step 4 as an essential word that has context clues.  Write a question that will help students navigate these clues to find a synonym or definition of the word.</a:t>
            </a:r>
          </a:p>
          <a:p>
            <a:pPr marL="571500" indent="-457200">
              <a:buFont typeface="+mj-lt"/>
              <a:buAutoNum type="arabicPeriod"/>
            </a:pPr>
            <a:r>
              <a:rPr lang="en-US" sz="2400" dirty="0">
                <a:solidFill>
                  <a:srgbClr val="0070C0"/>
                </a:solidFill>
              </a:rPr>
              <a:t>Choose an important word (or words) from the text that highlight author’s word choice, tone, or point of view. </a:t>
            </a:r>
            <a:r>
              <a:rPr lang="en-US" sz="2400" dirty="0" smtClean="0">
                <a:solidFill>
                  <a:srgbClr val="0070C0"/>
                </a:solidFill>
              </a:rPr>
              <a:t>Use </a:t>
            </a:r>
            <a:r>
              <a:rPr lang="en-US" sz="2400" dirty="0">
                <a:solidFill>
                  <a:srgbClr val="0070C0"/>
                </a:solidFill>
              </a:rPr>
              <a:t>one of the question stems to write a text-dependent, text-specific question.</a:t>
            </a:r>
          </a:p>
          <a:p>
            <a:endParaRPr lang="en-US" dirty="0"/>
          </a:p>
        </p:txBody>
      </p:sp>
    </p:spTree>
    <p:extLst>
      <p:ext uri="{BB962C8B-B14F-4D97-AF65-F5344CB8AC3E}">
        <p14:creationId xmlns:p14="http://schemas.microsoft.com/office/powerpoint/2010/main" val="942795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coming assessments</a:t>
            </a:r>
            <a:endParaRPr lang="en-US" dirty="0"/>
          </a:p>
        </p:txBody>
      </p:sp>
      <p:sp>
        <p:nvSpPr>
          <p:cNvPr id="3" name="Text Placeholder 2"/>
          <p:cNvSpPr>
            <a:spLocks noGrp="1"/>
          </p:cNvSpPr>
          <p:nvPr>
            <p:ph type="body" idx="1"/>
          </p:nvPr>
        </p:nvSpPr>
        <p:spPr/>
        <p:txBody>
          <a:bodyPr>
            <a:normAutofit/>
          </a:bodyPr>
          <a:lstStyle/>
          <a:p>
            <a:r>
              <a:rPr lang="en-US" sz="2800" dirty="0" smtClean="0"/>
              <a:t>Why are we spending so much time on reading for vocabulary and word choice?</a:t>
            </a:r>
            <a:endParaRPr lang="en-US" sz="2800" dirty="0"/>
          </a:p>
        </p:txBody>
      </p:sp>
      <p:pic>
        <p:nvPicPr>
          <p:cNvPr id="1026" name="Picture 2" descr="https://encrypted-tbn0.gstatic.com/images?q=tbn:ANd9GcS3TmcCoc83aLXJ-Ac9_a7eHMHZAKJD9uijaZOPIZkh64fQ5y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1341" y="1600200"/>
            <a:ext cx="601738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607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990600"/>
          </a:xfrm>
        </p:spPr>
        <p:txBody>
          <a:bodyPr>
            <a:normAutofit/>
          </a:bodyPr>
          <a:lstStyle/>
          <a:p>
            <a:r>
              <a:rPr lang="en-US" dirty="0" smtClean="0"/>
              <a:t>Question </a:t>
            </a:r>
            <a:r>
              <a:rPr lang="en-US" dirty="0" smtClean="0"/>
              <a:t>types for vocabulary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Reread </a:t>
            </a:r>
            <a:r>
              <a:rPr lang="en-US" b="1" dirty="0"/>
              <a:t>this sentence </a:t>
            </a:r>
            <a:r>
              <a:rPr lang="en-US" b="1" dirty="0" smtClean="0"/>
              <a:t>from, </a:t>
            </a:r>
            <a:r>
              <a:rPr lang="en-US" b="1" i="1" dirty="0"/>
              <a:t>The Great Fire</a:t>
            </a:r>
            <a:r>
              <a:rPr lang="en-US" b="1" dirty="0"/>
              <a:t>.</a:t>
            </a:r>
            <a:endParaRPr lang="en-US" dirty="0"/>
          </a:p>
          <a:p>
            <a:pPr marL="0" indent="0">
              <a:buNone/>
            </a:pPr>
            <a:r>
              <a:rPr lang="en-US" i="1" dirty="0"/>
              <a:t>Interspersed in these residential areas were a variety of businesses—paint factories, lumber-yards, distilleries, gasworks, mills, furniture manufacturers, warehouses, and coal distributors.</a:t>
            </a:r>
            <a:endParaRPr lang="en-US" dirty="0"/>
          </a:p>
          <a:p>
            <a:pPr marL="0" indent="0">
              <a:buNone/>
            </a:pPr>
            <a:endParaRPr lang="en-US" b="1" dirty="0" smtClean="0"/>
          </a:p>
          <a:p>
            <a:pPr marL="0" indent="0">
              <a:buNone/>
            </a:pPr>
            <a:r>
              <a:rPr lang="en-US" b="1" dirty="0" smtClean="0"/>
              <a:t>The </a:t>
            </a:r>
            <a:r>
              <a:rPr lang="en-US" b="1" dirty="0"/>
              <a:t>word </a:t>
            </a:r>
            <a:r>
              <a:rPr lang="en-US" b="1" i="1" dirty="0"/>
              <a:t>interspersed </a:t>
            </a:r>
            <a:r>
              <a:rPr lang="en-US" b="1" dirty="0"/>
              <a:t>contains the prefix </a:t>
            </a:r>
            <a:r>
              <a:rPr lang="en-US" b="1" i="1" dirty="0"/>
              <a:t>inter-, </a:t>
            </a:r>
            <a:r>
              <a:rPr lang="en-US" b="1" dirty="0"/>
              <a:t>which is also used in words like</a:t>
            </a:r>
            <a:r>
              <a:rPr lang="en-US" b="1" i="1" dirty="0"/>
              <a:t> interaction, interplanetary, and international. </a:t>
            </a:r>
            <a:r>
              <a:rPr lang="en-US" b="1" dirty="0"/>
              <a:t>Based on the word </a:t>
            </a:r>
            <a:r>
              <a:rPr lang="en-US" b="1" i="1" dirty="0"/>
              <a:t>interspersed </a:t>
            </a:r>
            <a:r>
              <a:rPr lang="en-US" b="1" dirty="0"/>
              <a:t>in the quoted sentence</a:t>
            </a:r>
            <a:r>
              <a:rPr lang="en-US" b="1" i="1" dirty="0"/>
              <a:t>, </a:t>
            </a:r>
            <a:r>
              <a:rPr lang="en-US" b="1" dirty="0"/>
              <a:t>where were the businesses located? </a:t>
            </a:r>
            <a:endParaRPr lang="en-US" dirty="0"/>
          </a:p>
          <a:p>
            <a:pPr marL="457200" lvl="0" indent="-457200">
              <a:buFont typeface="+mj-lt"/>
              <a:buAutoNum type="alphaUcPeriod"/>
            </a:pPr>
            <a:r>
              <a:rPr lang="en-US" dirty="0"/>
              <a:t>Around the edges of the residential </a:t>
            </a:r>
            <a:r>
              <a:rPr lang="en-US" dirty="0" smtClean="0"/>
              <a:t>areas</a:t>
            </a:r>
          </a:p>
          <a:p>
            <a:pPr marL="457200" lvl="0" indent="-457200">
              <a:buFont typeface="+mj-lt"/>
              <a:buAutoNum type="alphaUcPeriod"/>
            </a:pPr>
            <a:r>
              <a:rPr lang="en-US" dirty="0" smtClean="0"/>
              <a:t>Far </a:t>
            </a:r>
            <a:r>
              <a:rPr lang="en-US" dirty="0"/>
              <a:t>from the residential </a:t>
            </a:r>
            <a:r>
              <a:rPr lang="en-US" dirty="0" smtClean="0"/>
              <a:t>areas</a:t>
            </a:r>
          </a:p>
          <a:p>
            <a:pPr marL="457200" lvl="0" indent="-457200">
              <a:buFont typeface="+mj-lt"/>
              <a:buAutoNum type="alphaUcPeriod"/>
            </a:pPr>
            <a:r>
              <a:rPr lang="en-US" dirty="0" smtClean="0"/>
              <a:t>Among </a:t>
            </a:r>
            <a:r>
              <a:rPr lang="en-US" dirty="0"/>
              <a:t>the residential </a:t>
            </a:r>
            <a:r>
              <a:rPr lang="en-US" dirty="0" smtClean="0"/>
              <a:t>areas</a:t>
            </a:r>
          </a:p>
          <a:p>
            <a:pPr marL="457200" lvl="0" indent="-457200">
              <a:buFont typeface="+mj-lt"/>
              <a:buAutoNum type="alphaUcPeriod"/>
            </a:pPr>
            <a:r>
              <a:rPr lang="en-US" dirty="0" smtClean="0"/>
              <a:t>Alongside </a:t>
            </a:r>
            <a:r>
              <a:rPr lang="en-US" dirty="0"/>
              <a:t>the residential areas</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9000833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990600"/>
          </a:xfrm>
        </p:spPr>
        <p:txBody>
          <a:bodyPr>
            <a:normAutofit/>
          </a:bodyPr>
          <a:lstStyle/>
          <a:p>
            <a:r>
              <a:rPr lang="en-US" dirty="0" smtClean="0"/>
              <a:t>Question </a:t>
            </a:r>
            <a:r>
              <a:rPr lang="en-US" dirty="0" smtClean="0"/>
              <a:t>types for vocabulary</a:t>
            </a:r>
            <a:endParaRPr lang="en-US" dirty="0"/>
          </a:p>
        </p:txBody>
      </p:sp>
      <p:sp>
        <p:nvSpPr>
          <p:cNvPr id="3" name="Content Placeholder 2"/>
          <p:cNvSpPr>
            <a:spLocks noGrp="1"/>
          </p:cNvSpPr>
          <p:nvPr>
            <p:ph idx="1"/>
          </p:nvPr>
        </p:nvSpPr>
        <p:spPr/>
        <p:txBody>
          <a:bodyPr>
            <a:normAutofit/>
          </a:bodyPr>
          <a:lstStyle/>
          <a:p>
            <a:pPr marL="0" indent="0">
              <a:buNone/>
            </a:pPr>
            <a:r>
              <a:rPr lang="en-US" b="1" dirty="0"/>
              <a:t>Read this sentence from </a:t>
            </a:r>
            <a:r>
              <a:rPr lang="en-US" b="1" i="1" dirty="0" smtClean="0"/>
              <a:t>Diamonds </a:t>
            </a:r>
            <a:r>
              <a:rPr lang="en-US" b="1" i="1" dirty="0"/>
              <a:t>in the </a:t>
            </a:r>
            <a:r>
              <a:rPr lang="en-US" b="1" i="1" dirty="0" smtClean="0"/>
              <a:t>Sky</a:t>
            </a:r>
            <a:r>
              <a:rPr lang="en-US" b="1" i="1" dirty="0"/>
              <a:t>.</a:t>
            </a:r>
            <a:endParaRPr lang="en-US" dirty="0"/>
          </a:p>
          <a:p>
            <a:pPr marL="0" indent="0">
              <a:buNone/>
            </a:pPr>
            <a:r>
              <a:rPr lang="en-US" i="1" dirty="0" err="1"/>
              <a:t>Nanodiamonds</a:t>
            </a:r>
            <a:r>
              <a:rPr lang="en-US" i="1" dirty="0"/>
              <a:t> are stardust, created when ancient stars exploded long ago, disgorging their remaining elements into space.</a:t>
            </a:r>
            <a:endParaRPr lang="en-US" dirty="0"/>
          </a:p>
          <a:p>
            <a:pPr marL="0" indent="0">
              <a:buNone/>
            </a:pPr>
            <a:endParaRPr lang="en-US" b="1" dirty="0" smtClean="0"/>
          </a:p>
          <a:p>
            <a:pPr marL="0" indent="0">
              <a:buNone/>
            </a:pPr>
            <a:r>
              <a:rPr lang="en-US" b="1" dirty="0" smtClean="0"/>
              <a:t>Based </a:t>
            </a:r>
            <a:r>
              <a:rPr lang="en-US" b="1" dirty="0"/>
              <a:t>on the context of the sentence, what is the most precise meaning of the word </a:t>
            </a:r>
            <a:r>
              <a:rPr lang="en-US" b="1" u="sng" dirty="0"/>
              <a:t>disgorging</a:t>
            </a:r>
            <a:r>
              <a:rPr lang="en-US" b="1" dirty="0"/>
              <a:t>?</a:t>
            </a:r>
            <a:endParaRPr lang="en-US" dirty="0"/>
          </a:p>
          <a:p>
            <a:pPr marL="457200" lvl="0" indent="-457200">
              <a:buFont typeface="+mj-lt"/>
              <a:buAutoNum type="alphaUcPeriod"/>
            </a:pPr>
            <a:r>
              <a:rPr lang="en-US" dirty="0"/>
              <a:t>Scattering randomly</a:t>
            </a:r>
          </a:p>
          <a:p>
            <a:pPr marL="457200" lvl="0" indent="-457200">
              <a:buFont typeface="+mj-lt"/>
              <a:buAutoNum type="alphaUcPeriod"/>
            </a:pPr>
            <a:r>
              <a:rPr lang="en-US" dirty="0"/>
              <a:t>Throwing out quickly</a:t>
            </a:r>
          </a:p>
          <a:p>
            <a:pPr marL="457200" lvl="0" indent="-457200">
              <a:buFont typeface="+mj-lt"/>
              <a:buAutoNum type="alphaUcPeriod"/>
            </a:pPr>
            <a:r>
              <a:rPr lang="en-US" dirty="0"/>
              <a:t>Spreading out widely</a:t>
            </a:r>
          </a:p>
          <a:p>
            <a:pPr marL="457200" lvl="0" indent="-457200">
              <a:buFont typeface="+mj-lt"/>
              <a:buAutoNum type="alphaUcPeriod"/>
            </a:pPr>
            <a:r>
              <a:rPr lang="en-US" dirty="0"/>
              <a:t>Casting forth violently</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7858305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990600"/>
          </a:xfrm>
        </p:spPr>
        <p:txBody>
          <a:bodyPr>
            <a:normAutofit/>
          </a:bodyPr>
          <a:lstStyle/>
          <a:p>
            <a:r>
              <a:rPr lang="en-US" dirty="0" smtClean="0"/>
              <a:t>Question </a:t>
            </a:r>
            <a:r>
              <a:rPr lang="en-US" dirty="0" smtClean="0"/>
              <a:t>types for vocabulary</a:t>
            </a:r>
            <a:endParaRPr lang="en-US" dirty="0"/>
          </a:p>
        </p:txBody>
      </p:sp>
      <p:sp>
        <p:nvSpPr>
          <p:cNvPr id="3" name="Content Placeholder 2"/>
          <p:cNvSpPr>
            <a:spLocks noGrp="1"/>
          </p:cNvSpPr>
          <p:nvPr>
            <p:ph idx="1"/>
          </p:nvPr>
        </p:nvSpPr>
        <p:spPr/>
        <p:txBody>
          <a:bodyPr>
            <a:normAutofit/>
          </a:bodyPr>
          <a:lstStyle/>
          <a:p>
            <a:pPr marL="0" indent="0">
              <a:buNone/>
            </a:pPr>
            <a:r>
              <a:rPr lang="en-US" b="1" dirty="0"/>
              <a:t>Reread this sentence from the passage:</a:t>
            </a:r>
            <a:endParaRPr lang="en-US" dirty="0"/>
          </a:p>
          <a:p>
            <a:pPr marL="0" indent="0">
              <a:buNone/>
            </a:pPr>
            <a:r>
              <a:rPr lang="en-US" i="1" dirty="0"/>
              <a:t>The answer was to make the roads and sidewalks out of wood and elevate them above the waterline, in some places by several feet.  </a:t>
            </a:r>
            <a:endParaRPr lang="en-US" dirty="0"/>
          </a:p>
          <a:p>
            <a:pPr marL="0" indent="0">
              <a:buNone/>
            </a:pPr>
            <a:endParaRPr lang="en-US" b="1" dirty="0" smtClean="0"/>
          </a:p>
          <a:p>
            <a:pPr marL="0" indent="0">
              <a:buNone/>
            </a:pPr>
            <a:r>
              <a:rPr lang="en-US" b="1" dirty="0" smtClean="0"/>
              <a:t>Which </a:t>
            </a:r>
            <a:r>
              <a:rPr lang="en-US" b="1" dirty="0"/>
              <a:t>word in the sentence helps the reader determine the meaning of the word “elevate”? </a:t>
            </a:r>
            <a:endParaRPr lang="en-US" dirty="0"/>
          </a:p>
          <a:p>
            <a:pPr marL="0" indent="0">
              <a:buNone/>
            </a:pPr>
            <a:r>
              <a:rPr lang="en-US" dirty="0"/>
              <a:t>A.  out</a:t>
            </a:r>
          </a:p>
          <a:p>
            <a:pPr marL="0" indent="0">
              <a:buNone/>
            </a:pPr>
            <a:r>
              <a:rPr lang="en-US" dirty="0"/>
              <a:t>B.  above</a:t>
            </a:r>
          </a:p>
          <a:p>
            <a:pPr marL="0" indent="0">
              <a:buNone/>
            </a:pPr>
            <a:r>
              <a:rPr lang="en-US" dirty="0"/>
              <a:t>C.  waterline</a:t>
            </a:r>
          </a:p>
          <a:p>
            <a:pPr marL="0" indent="0">
              <a:buNone/>
            </a:pPr>
            <a:r>
              <a:rPr lang="en-US" dirty="0"/>
              <a:t>D.  feet</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0066717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Assessment Questions (in context)</a:t>
            </a:r>
            <a:endParaRPr lang="en-US" dirty="0"/>
          </a:p>
        </p:txBody>
      </p:sp>
      <p:sp>
        <p:nvSpPr>
          <p:cNvPr id="3" name="Content Placeholder 2"/>
          <p:cNvSpPr>
            <a:spLocks noGrp="1"/>
          </p:cNvSpPr>
          <p:nvPr>
            <p:ph idx="1"/>
          </p:nvPr>
        </p:nvSpPr>
        <p:spPr/>
        <p:txBody>
          <a:bodyPr/>
          <a:lstStyle/>
          <a:p>
            <a:r>
              <a:rPr lang="en-US" dirty="0" smtClean="0"/>
              <a:t>Please skim the Susan B. Anthony text as well as the Thomas Jefferson text.</a:t>
            </a:r>
          </a:p>
          <a:p>
            <a:endParaRPr lang="en-US" dirty="0"/>
          </a:p>
          <a:p>
            <a:endParaRPr lang="en-US" dirty="0" smtClean="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581400"/>
            <a:ext cx="3048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data:image/jpeg;base64,/9j/4AAQSkZJRgABAQAAAQABAAD/2wCEAAkGBhQSERUUExQWFRUWGBgYGBgYGRUXFxgXGBgXFBkZGBoaHCYeGBokGRUXHy8gIycpLCwsFR4xNTAqNSYrLCkBCQoKBQUFDQUFDSkYEhgpKSkpKSkpKSkpKSkpKSkpKSkpKSkpKSkpKSkpKSkpKSkpKSkpKSkpKSkpKSkpKSkpKf/AABEIAPcAygMBIgACEQEDEQH/xAAcAAAABwEBAAAAAAAAAAAAAAAAAQIDBAUGBwj/xAA7EAABAgQEAwYFBAICAQUBAAABAhEAAyExBBJBUQVhcQYigZGh8AcTscHRMkLh8RRSI2KCFTNDcpIW/8QAFAEBAAAAAAAAAAAAAAAAAAAAAP/EABQRAQAAAAAAAAAAAAAAAAAAAAD/2gAMAwEAAhEDEQA/AOZwIOA0AUJWtoOY7QgpVppffcCASqYP6qb7aQ0BWnNixLw5MryrWp/EJfu29decAQ5mnJ7mD+X0fkDpeDSGFWeno7wSJbnbzqfbQB9N7/aApybgeZv0hZllRDP1a2toeTw1bBkqo9WN+kBFyVZg+rj1qeUEJZax8NdosuG8Jmz1iXLQVLL0IL01fSsbrg3wcmrSFTZmQG6Uh1AEavq8BzOWk7WoQWZ3cwqZLAUXOujG8dbX8G5af1TJnknpVojTPg2VHuqYHUubW9IDlkwXB0p15nwgJQ9Lc/7qI6afgrPBb5qGf/sOlxeI+O+EOISHSpKiAH7xDmtIDnZTU+FjzhRlt1LtYvVrxoeJdi8TJqtCmoXHeNKmvWkUszCLCu8ku+zb0+5MBEWmmsOUsTQ7bHRtS8DMzau3usJBDFqO1+X0gErDENR61pqdBBKOgJrToN4WTfkTzpCQpiW01tAGJhc/k+cPpMMqmch9YUJkA/BQj5kF80bwD+Rrw5l5H3rAKQ9G6VfwpAXKdt2P8eMAzNJa1b2Jp9BDaqGrbsxHOh6RJUk163BZmHrDRL6CmjjXxgGsoZgSeTud3rqftCFIpqPCvjDrBiCTofzXblDcyWAKDW9NLlngApNN6ahvd78ou+B9lpuKP/GLXqxy2f1vFApTB28Ksdd6CO3djMEmXJUQUn5iwqlWSEIShLjbvecAzwj4f4eSgBQMxepL35RrcBhUS0lKZaW/+oeFyikCpEPS5iRUKY3eAZl4FALpQlJ5JAJepBpvE2XhsxTQkpJapAFMul6bxHVjL2HMV57xdcIksjMQxVXoNIB2TggL1MOBIHv8Q6s0ivm41n0G8A8qdsxMR52I0IDXpWI0zFi1+lINUxDVBA6kaPAMT1g+xTWM9xTsvImklUsOxcihJLs/nF0o5T3S4P7VeFjEZZ8IDlfaP4fKRmVLqBUh3I0a1RGLxGDUg5cvIsCNPLwj0BicO4ZX6ab7xgu13Z0J7yWL1atN3OkBzeYhnYNppc8v5hlQOo25Gzc4m4/ClCgCGP19k3iKs0G9rajR/wAwDIRWuj6+UG7bF6mg9WgLWH1Fxvz8oILuK10+ukAlyXP9+XSEqAe0OLJHV4bzc4C8UojWnTYfmBOTplZtgda6wctF7ml6WZmFdoVNcXejbNsDeAirTYNv79IZu59TmAOnXyiQVMdnBZ99WENy0l6/SoYP6tAN5C1NKEE+7wyq99anep10h9yL01qK128oQWNQU1F6i1desA2mQLADUau/J7x3nsTwZScJKQAxyBRcMz1tvHG+zMtC8XhxMLo+YCoXDA8vCPQ5xAQVVAGgD2sPKAyPGuMqTMVLlJBUkAqUqiEPZzvrFTwvHYmZOSnO6Se8ZY7uUf8AY6mgpF4rs4MRPAUHTnMwp0Us/wC9nAAoI33DeEJlgMBQMzADyEBC4dwWxUKc3i9AaDgQETGLLUbzaKvMoXPPeJ2LVc/b05RTz8QasPsYApmKowFGr1hj5th9YjTcVmJGg/MKCnFCXDUodYB+jajTp/ER1zKXo8PS0hYJZiL8yL/SGEzHBze9ukBHXxBNnPXyeM5xlZNTmKQ7Ev8AqehvaJXF5S5YzKSFS6OQf0l2q2nOIH/q2UHN+hQajUJevS1YDK8S4bLWFVIKWsHBS9TveMvNwzKIZwKvy6xo8biRLmKysSFKIzH9pa1NnpFDjEAd4FwTSooNoCGBWz9elIRlbYMNHu1KQ+xA/SbOPyPGGCrkHsKEEhi9X3gEFKqBoNhAQlxQaG1vU+2hYm+8p/MBeIIzFnIowIberbCEKL02oQKjlaDmqUwoRS5s31hBUCz306feASqvg/T1MRltcmulTzEOrWdK0OgYwwojTyvz83gCWtgzhm3NOtYbUbAuXs1w9XvtB5Kip9GI/LwlCSpQCXOZTAbmA0HYnCrXikBIcpKdHo5BIPT6x2KRJJJ7iksTcgjkx2jL/D/hJw8tZVLyrNMxFTqWewjf4PD919z+IAcIkALfVm8+caZBiplYSLGTLa3jAPwSjBiEkQEDHhw38xS4sG92G3usX2Ll05xUzpQ13190gKLJcn+awjDTygudXsLRMx6AEk7baV9XihxS8pYm9drtS3OAuUcSBBAG78ufKDw7ZVkmg8Ho/jFXw9ioX9H/AJi2xso2STo2vV9oDHcVx8wpUClapZVWoy1snc9IzWPmZQUDMlgDlfR7h6xteMYsBJT8orWHApUA1zDxjFT8LNUpjLrRiFDNd22VXTrAZ7HYhJd3BAzCrvo43b7w1isNlUUZrhJL23hniZWlXfQAUkjOL002F6wjh+IeaFqDuqrsTUFIEAJ0hnF2fqB1hrLszOdr/YRJnze8WFAa0NtB05wzMLVNSWcMEsKH7wDaMK+thRxT3zgxLH+x8xByprOX/ursNYVl6+RgJ8yYQwpVqAkWoX8oWsilTyrS1obSkWduuz0hZSCLNWgZ4BtYprqwFtKdIaUSat7p5wqYeRH2fpesNlTFjfevW2xasAkJAObQcth/MXPY3AfNmFYHeBASaXOz2s8V2G4bMm0lpUaOpgaJFST4xuOwnAFoOdTBBGZJoS5BFdU0MBupaCSA9E0IGpsSd40GDXb3br1ihGHMqU4BLMHLE+7RQcR7eDDKHzc2Vi5CCQ+gfSA6lIDh9fCFf5QF44/iPjLLJKcPmUpjVRCQVbDUjnFz2W7ZqxSAMpKz+rq7UrAdKRih/ML+cIyuMnTJaa613Okc77QfErEJmFEhksD3ixL7gQHblIBAq8VmNADt5++kcIwvxSx6FZlqM1KaKzACujkWPKJqvi5Mmlvl5LhlKcG1RR9TAdM4gSoG/vlGV4hO77bByae3iHw7jc5QcLBqWDg30FK0gTp7qcsCR1rATpS2IrXT+4vsKVLS5Fb7uAOcY8VIJepHjsW0jTcIWVB0qIKa092gI/EcJNWFJSlFQGctmNSWJNLt4RlZWAmpSpQS5qlQLnKAX6xvsZgxNQUkf+Vue9IzysGlEzP82YAC+VPTVT97pAYXtDw5UwZiG0sQfLyiowmAunKoKIoQCGJvfeOjzcMKtmINXJdhc3tWMtxqaCAu6kZU5klnow5EtvAUH+IRdmuQ5tQA7kHk8VwlB2JajXclqOxFBsIuOKzwEtlSO8GH7grXL/1JDtoXiunpIKqUobh7OfWAjIpS5FmYV2BOnWFmftboIIp1FrAs2teu0IrsPWAtRKJoGBqNGqecOLetQxoRu1i9oKWehpQ1BeusGElVNbXo/VuUAzO9He9n/qIny3UkK3Fb+nQxLmFyfpcQwqWR3m23G32gOhdhAVfNQhiwlhQBy92poGqBYxuMGgAgBmGzRzrsbPXMWFFEtCZYylYJQahgkl+9U846NhTUVDNozeesBbYjDAyZh5ZvKsc/xipBmGZiZapqJbJlyUhzOmmoDAWY9I22I4h3Vgf6qBNGYhmipk8OSidKngl5QJ0IKlJKS41paA5zxftlgJxEuZhDh6MFASZmUVDKlpYpLjdxtG67FcCRJCZ0pSVyl0StBzJvYf6jkajWK6f8M8DPmrU8wZ1ZihOXKCS5AURmCSTZ6RuuE8EkYYKlyUBAmKSopT+kZQzgWdhU6wDnafENK8Oukc3l9khPXlA7yyNta6xre1mIBOV6Dn+ILs5LolQLKBNm1A3gIyOAjCd2Rh04uchJVl7iJaCzgkqBdW2uzRzHjPxPGJIE/B4dYIBJS5UARUOofqEehJKctUtUV5m3SOecb7CYFKlq/wAddSSUJmMnvFywvlJAoDAYHs5NlzJ4Thz3SCQh1B1UOQg26ika9eFSCe6QQ9Fft9K1iv4Z2XSicqchISCWDWGpY3aL3EZVBnLt+6ob7QFNKmlyTcePnyi94NML5kmoam/K8ZTiOIFW0LE6M9RziZwjEqVJmTBT5bBxobuA+0BoMX2knSVhWQKQtwQD+khTGtrERR8Q7YCYD8tDOopL17wJBZhy25wwO1ihISgsr/kKgTfKQAKaWjPYrES5kwLBLK/aCGBNlOBQA0PhAPz+OGfTNkIuAqq2fexiqx2LQx+WWJIKw1rij8oi4iUpTIIGYAgKS7CrB2Gu53iqxE9QLEtpfekBP/8AcXUvRTAlnU2YAVLXhGHRmTXVnNa/yIgTMQGB/cKeAaJWHxBLvckMHswNW8oBRcGlnLV+3WA3tv5gjNumosNCW9mI5UN/pAWcvQGrvrq9udIemzHBv0If+rxHlJGlKOX335Q4ato9xqOj0aACup1FtL7WpDZl1Du1NQRlAFBtSFkChD2teoBeGSNiCDe1zSutoDd9lkySsypn/HkUlUsnahq2he0audxuSJZImpIT+rLUuTZuZEcgw+Pr3g4cVv4+gpEqdjytQzEFIdTJSlAzFndvzAbvH9pwJSikMNQf1HvBqRouE4zOQ9ach7aOPTMZmo5qpJd+do6V2XNEk86O+rXgNzIKQCzaW18TBSsV3irlTyhK8SESiSaAOfDSK/CcQlGWtRW2VGYdXYjneAoOP4x5urUib2Y4iCvLZwbbjpGRxvGpZWrMoX/a6mGxIsYf7NcVlpxkuWhRImKCQ5cOXMB14TXDAGngIquMF0kMKW15WiWCzB6133ih43xApBA6OYCo4isAE2bw0q0ZPiPaAJcUcWfw8Imcbx4ytmDC9TGFxmJzE00oHrd4B/E8Tc6Kq7E7fSLXBdpBLkLQASVKzEv+4gJT4M8Y1R+zQj5lBUu3u8BcniiiMjAfqsNS+vjeKeZiiCUgkCzPD6Z2VCixPM6HlERMkNmUTX6wDs6aohyu9w5GjVEQs+v8Q5MTT3aEINhpALSnq/htEuXPADAF9bGvPeEYchhy/JrWFg0A11sLcngHPmlrMWuQKQ1/4jzEDNU/cNSGyTufKAskgquKUdw212N4UtReo1fwpQRHQXIBv4Pt4RJRq7771t9tIAEEG1dADy9IZMzYu+p1qzg6CrQ7rd66OBq14jzJr0Nx93H0gGZi9n3vqNuUN/NO9y+/nyg1uSHo2lLNp4Qyp39jcwExE0KKXBckcs1eekdr4HhQEpvYUrHC5K+8Ls45avTnHf8AhU0qkpUakpT4PQOICRxVPzZMyXXvJI11jl3Gez+KwGGQuarNJqkqSVk1qkLD0FwFaxu8fxxEof8AIsJGvLyvaGZXbPCTXQZgUCACCnMnnvAcZUpUwgJWWOgJA3sNY0vZPs9iVT5KZaVdyaiZMmKolKUqBLE1NNo3ijw6Uh0iWgVdkkUJ6UhtHanCpLJnIDC1tRygN5icSC3XcOYyXG8Q9C1yXew84Th+NpWDlINyCGPP1iNxNBIBsTVutYDNcQcuSxAvsYyXEkgEi2zV+hpeN5jS8lbgUD6cnjDcVSHtQ122gKySkEe+sKVJu3vesGJvuu/PWBOXSobl09IBXznBBqk7MPtvDc2akWFA17vEc41g2oiMuZALmF6vBS4JH19lofkysxIFevlALzPfk3IuwEOSy7u9DvcPpBJksA6m5aODBuwP5D+XWAOYKtSnh484b+Yf+3mYUo6bUd3vAyjn5wEz5pza7a8odnJDADozmgq5Gl4hkB3boa+V4eUsNQHo21PtALygUrS1tum0MFIAOm1n8D7vBpUb0A6ksxuR1PpDY01d/wAQCVXuAW1odiIamNo19RoIGUmrnxb0gZA/pfxgEtTW45A7XjrnZLiZVh01tQDWjfeOSyy5+rPb81je9g8WPl3/AEkpPjrAaqf2Wk4leeYjMQAav71haOzGFlgvhkKsQR3TFtguWxiWjCO1KwFEeE4daGMiu7vm5NDX/wDFYUgtIR1AAL/xGm/wMr5gHpTSGlluXTTnAUmC7KScOoTJaQH/AFXLkUq5pD/FpiTYC2kK4njmSa01s8ZLiPHUmhqwpX0O1oBeMmAgvdOxpU87Rg8dPJBB0UWtrFzP4iSlRZgW6U13MZ3EqBUaCu31gEookir/AIuYTiFujo+1Xr6QEpsH8bVJ+jtEZiot57PrAMe+cE0BZqaQoANcmlOsAE3iXLBYfweY56RFlli5FPdesTJaQU030YHk+8ArKRUk02ZhDa1VY2rR+kGspCfxoYbJqaX56mAN2IOtPKEmWn28Hkez/XpBZxv6QFhLqBWutOVPxD5kgBw72vYh7tSsFhpd6MqwIDAJufG8SROSkVS4etcutD4loCFOWwLs2ulXfxaI6Qw02tUVvE3EKH+uUXrt16iIiiCqgo9Bfp9YBgpCfub06QC7NtpqBC1AuAD6U6XhBAYdNRV9hAG1Wc11fTnErh3F1Sj3T+oAHw56RCTu1m1HtqQAkNVmBuzuaekB2Hsj2iExFaqSa1BoTR42eFxaHHnHnjg/GVYdedIBFlA6j8xq8D8QUZQCVpLN3g/koQHWsfxIAG1b78ozHEeOJQkuQ5tXa/SMXjO16yO4RyZiTTNrFLicdPmkHItj0D79YC8432iKnAPLwNQGvFJJWqaoa+gYbnSG5fApqySpKtLXLlmMPzuArCKtLTzLKpo2sA3xjHgUDBqU91MUxmOST52iViuHpR/8gWo/tT3lVtTT+Ia/wSouQ2gD1JeAipUVGlxrbnCpoCEc1We7VcmJ0vCpSAVFgEu9fGnO0VOInlanPg+g2gG8sKB6QloUmAUUQkFofknU8xVtn+0MzkN0q0AEuff1gKBS0JELM234gFgG5IatjWEFfTz/AJgImUaFZukBezDlIygJApcklQua2cl2hoSiLbnVy+prpEdU5e6hRnL6+ml4NE9RoSaV5nrAHMWWdi9zsNLGGklQD/tuKvrXpBzMQokVJL2IryrCFLqX0203gEKUBdr18fYgpiq6vvr5/aHPl3swrR68xsYjlI+mn8wB5Htz2+9jABauotp/ENzZlGI9GhpEtzXSAOdNfx+rR1jsD2Mk8T4TkCvl4iXMVlmCpSXNFjVJBt4xypVXb3Ro6D8GOOmRjlYcHuT0unlMQHDbuHEBfY/stMwmUTkGrJC/2qVoyhYlrXivXjZMgErWhNC7kE02FzWO4Tck5BlTpbpUGIUHSR9vrGXV8OcPhnVhpKADydYc/wCxckQHNcTjp01CRg5CjmvOUjIA73zs+9Iq1djVnv4qbnmE2zFh0V00G8daXw5Vso8mbaK7E8JIDBrvXQWLQHMcTgUyg0tCQG1BKToKXXqbxFxJSkZlKZ6aAkMzFh/xoBqQL9Yse1fEESjkIH/VCBWlypV8vTwjFY3GqmNmIA2AYb+PUvAL4lxH5imACUCgAcAjdohCsAwBAB4U0JNYWGbnAPS7EchsBpWLOVghMSoVdjpV26u0V+FIKnNfU0YgN1i0/wA0oQVlnqwDsTb0gKFSWLV9mHAlJH9w2ggu9KE+N4MIPOAc+WAdj6N1g8n/AGHkYIrereGzQPH6wFqSblNH1F+V6wozA7fpDNs7e7wCtLhgXfUPQaEXENqmuQ7sl2rzZtzWAGYM5ser3pcQSlnMXrXzHSFKW9CVKNLmh/pojzTqbvoSSK3fygCtSzvf7biIsxFCWtpWHVK5OWN26+EIVLcNem9767wEVQ6uYMQqZ5+kGhNKQCSSHETeE8RVhp8qchs0pYUBZ2uHvW0Rfl+/5hS/XUet4D1p2Z48jF4eXPll0TA+tCO6pJFwUqBHhFwrSOMfAXtmgIVgJlFgrmSiTRQV3lI5Efq8THYZk9g/vTWAYxUtLKUpgACVE6JAcnyjg3bX4oLxCvl4F5Ml2My02ZeqX/Qj1Mdu7QYhsHiCElZ+TNOVwMxyK7rnePJ2IOXuBlM4cW6Pys8AU+cXJzFSizqJL9HLvURHuX9vCzLIqeUIMARECDCX5wGgAOUBAasE/hCh5wEqSsAOz63IER1LKia9H0gzN05h7n0h3Cs9bc4C6w5SlLEJUnKxcByDYDxPhETE8HdjJ7uZ3QohnsyT46wxPxhL7WBJ/Ux5QBPD2FNKnneAhg5QygQX16/xCzOH+oh7GTElqMSLkuaka7sYiZTuYCzE9YFKO5oL7/1CkklJNA1A7ucx0G45xHE4kuersC9WoHYQZmJFgXN6sS4oCLQD6swSXJIfVnNHiOuYxrTle+sOqmAChY70f3WGFLJF305QClkgEkNYN6v4w2m9HblRx9oUJpccqmtLU6QUoOCSQyA6n57c4BvE4IhIW1HbbRxDCVRc8dkmXJlhRqpRLNZhQesVBTT3cCAMhrwAGg1JflC5OGVNWiUhLqWsJSKuSrui3MwF/wDDaWr/ANVwhQkzGmDOEgkBCgUqUprAA6x6c+XlScrnxpb0jn/Y/sqnCSxLSO8KKIDFSge8pR/cCRQaRvASlADsTSAquNTgqVOQf0mUsH/8mr7R5gkSg5P60g5QXYEu4AflHpyfKz5kkO6CD0III8o8zrmgI+Uk0SpRBp/sR40bygIUxTn3pDYgyat7MGDSAOTLJJYOwJNQDlAqzmpbSFYiWEqABCrOQ91JSW8C48DDab++sLM0kW0ANXt94BJEAwBAgCIiThiRo7xHBhaV+RgFzE6+v9QpS23GtfqOUM5j798oNUx+fXQwC1FgyS/j9Q0I+b7eErDW1tA+R7aAmkjz01d7mDEoOenvxhSiQp9tC23KG1YoDXVwemg5PALWxoDb3eCC2fl4i1IizJxfb8xY8PwrjMo86sBQbavAR/kqCM6qPYWJOjxIkEf8ctnCVAmj5lqN3dmAAEN4iYVLUoUAtRgdKjcw3N7tTchgn/XeAc7Q8QM2a1ky3HUkuSaxXj3eEL/vSLHgfB5mLxErDyQDMmFk1oAKlStgA5gIS1h7e/OOu/BnsOkoHEZ4cgn/ABxUB0un5ja1dukZ2T8FMWZ6UFckyirvTEqsl2JykOCz3juWGlJkykSZSaS05EJAolKQAOppU7vAO8PwRSU0o9N+dPCH8UsiYxHS0LkAoqqq1M//AFH5gYlIUkmmYV0tAVuOWESpy1FkhBDjcpIbrWPKQW6RytHoH4occErBsFAAvQ/vUaUPK8efShqdIAssGU84BXB5oBIpBgQDSCBgHCmCAgAwRgAYNIhMLBsdCfSAJXSkH8xw32glHS8F5tAGx0gPzhRTTl4bPBZjAKXiH9mGhCavX7QtIenltAFLTvEqSSBlfu9WHP6mGUIgirVh7cWgJP8Ak2ajVer8qQhSXG+8NpQb+fiYVNLOH8HcQDCg5PjaOg/CXjMjDLxExaFzJzIlpyt3Za3zqrrmCR0MVPYbsGriHzFqm/JkyyElbZlKWa5Ejpcm0dW7N9gsHgu9LQqbNLArmnMwdzlSGSPKA0GA4ouakEIUkHQtTypF7hQEJKjVq6XtFcldOdNvtE7GOEIAP9s8AEzCVObnoRdhFH287VJ4fg1TGzzJisktDtnWam1coFS3SMp2x+L0nCTV4eVIM6ajurUpWSWlf6iAzkkGhtHKe1nbXEcRmIXPKQEAhCEghKQS5N3KiwrygGuN9pZ2InGbOVmXo1ESwf2y06dYq1lw7v5vDYH1g1KgEv8ASCgibQIAKMAbwDAAgDeDIgjBtAE0LSIJvSFIP1EAWT7wp9fdIIeNIFrm9IAmpWEZ/bQYV4wnzgCQqoh0CBAgFzV90XO3vxhKEg+kFAgJCxZPKJHCuFqxWIlYdBYzFM5/aNT5PAgQHduD4SXh5YkykpShAZLC5spajqoxaSZmUKURTTrbSBAgJ7kFAvQk8zDvGscpOEnzJYHzJcmZMRmqApCFFPqAfCBAgPKKpxUcxLqUSVE1JJqSd6mEZYOBALSmjjQPDa1ekCBAJVAdoECADwDAgQChC0isCBAGgfmA0CBAAppBLS3jrBQIBA9IX8v28CBA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581400"/>
            <a:ext cx="1924050" cy="235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7593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Assessment: Anthony</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a:t>Part A: What is the </a:t>
            </a:r>
            <a:r>
              <a:rPr lang="en-US" dirty="0">
                <a:solidFill>
                  <a:srgbClr val="0070C0"/>
                </a:solidFill>
              </a:rPr>
              <a:t>meaning of the word unalienable</a:t>
            </a:r>
            <a:r>
              <a:rPr lang="en-US" dirty="0"/>
              <a:t> in the fourth paragraph of the speech? </a:t>
            </a:r>
          </a:p>
          <a:p>
            <a:pPr marL="114300" indent="0">
              <a:buNone/>
            </a:pPr>
            <a:r>
              <a:rPr lang="en-US" dirty="0"/>
              <a:t>A. cannot be defined </a:t>
            </a:r>
          </a:p>
          <a:p>
            <a:pPr marL="114300" indent="0">
              <a:buNone/>
            </a:pPr>
            <a:r>
              <a:rPr lang="en-US" dirty="0"/>
              <a:t>B. cannot be taken away </a:t>
            </a:r>
          </a:p>
          <a:p>
            <a:pPr marL="114300" indent="0">
              <a:buNone/>
            </a:pPr>
            <a:r>
              <a:rPr lang="en-US" dirty="0" smtClean="0"/>
              <a:t>C</a:t>
            </a:r>
            <a:r>
              <a:rPr lang="en-US" dirty="0"/>
              <a:t>. cannot be seen or touched </a:t>
            </a:r>
          </a:p>
          <a:p>
            <a:pPr marL="114300" indent="0">
              <a:buNone/>
            </a:pPr>
            <a:r>
              <a:rPr lang="en-US" dirty="0"/>
              <a:t>D. cannot be given to all </a:t>
            </a:r>
          </a:p>
          <a:p>
            <a:pPr marL="114300" indent="0">
              <a:buNone/>
            </a:pPr>
            <a:endParaRPr lang="en-US" dirty="0" smtClean="0"/>
          </a:p>
          <a:p>
            <a:pPr marL="114300" indent="0">
              <a:buNone/>
            </a:pPr>
            <a:r>
              <a:rPr lang="en-US" dirty="0" smtClean="0"/>
              <a:t>Part </a:t>
            </a:r>
            <a:r>
              <a:rPr lang="en-US" dirty="0"/>
              <a:t>B: </a:t>
            </a:r>
            <a:r>
              <a:rPr lang="en-US" dirty="0">
                <a:solidFill>
                  <a:srgbClr val="0070C0"/>
                </a:solidFill>
              </a:rPr>
              <a:t>Which two phrases from the text best help the reader understand </a:t>
            </a:r>
            <a:r>
              <a:rPr lang="en-US" dirty="0"/>
              <a:t>the meaning of </a:t>
            </a:r>
            <a:r>
              <a:rPr lang="en-US" dirty="0" smtClean="0"/>
              <a:t>unalienable</a:t>
            </a:r>
            <a:r>
              <a:rPr lang="en-US" dirty="0"/>
              <a:t>? </a:t>
            </a:r>
          </a:p>
          <a:p>
            <a:pPr marL="114300" indent="0">
              <a:buNone/>
            </a:pPr>
            <a:r>
              <a:rPr lang="en-US" dirty="0"/>
              <a:t>A. “God-given </a:t>
            </a:r>
          </a:p>
          <a:p>
            <a:pPr marL="114300" indent="0">
              <a:buNone/>
            </a:pPr>
            <a:r>
              <a:rPr lang="en-US" dirty="0"/>
              <a:t>B. “Endowed by their Creator” </a:t>
            </a:r>
          </a:p>
          <a:p>
            <a:pPr marL="114300" indent="0">
              <a:buNone/>
            </a:pPr>
            <a:r>
              <a:rPr lang="en-US" dirty="0" smtClean="0"/>
              <a:t>C</a:t>
            </a:r>
            <a:r>
              <a:rPr lang="en-US" dirty="0"/>
              <a:t>. “deriving their just powers” </a:t>
            </a:r>
          </a:p>
          <a:p>
            <a:pPr marL="114300" indent="0">
              <a:buNone/>
            </a:pPr>
            <a:r>
              <a:rPr lang="en-US" dirty="0"/>
              <a:t>D. “the consent of the governed” </a:t>
            </a:r>
          </a:p>
          <a:p>
            <a:pPr marL="114300" indent="0">
              <a:buNone/>
            </a:pPr>
            <a:r>
              <a:rPr lang="en-US" dirty="0"/>
              <a:t>E. “the right of all men” </a:t>
            </a:r>
          </a:p>
          <a:p>
            <a:pPr marL="114300" indent="0">
              <a:buNone/>
            </a:pPr>
            <a:r>
              <a:rPr lang="en-US" dirty="0"/>
              <a:t>F. “as the Quaker preacher said” </a:t>
            </a:r>
          </a:p>
          <a:p>
            <a:pPr marL="114300" indent="0">
              <a:buNone/>
            </a:pPr>
            <a:r>
              <a:rPr lang="en-US" dirty="0"/>
              <a:t>G. “by those declarations” </a:t>
            </a:r>
          </a:p>
          <a:p>
            <a:endParaRPr lang="en-US" dirty="0"/>
          </a:p>
        </p:txBody>
      </p:sp>
    </p:spTree>
    <p:extLst>
      <p:ext uri="{BB962C8B-B14F-4D97-AF65-F5344CB8AC3E}">
        <p14:creationId xmlns:p14="http://schemas.microsoft.com/office/powerpoint/2010/main" val="2817063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 </a:t>
            </a:r>
            <a:endParaRPr lang="en-US" dirty="0"/>
          </a:p>
        </p:txBody>
      </p:sp>
      <p:sp>
        <p:nvSpPr>
          <p:cNvPr id="3" name="Content Placeholder 2"/>
          <p:cNvSpPr>
            <a:spLocks noGrp="1"/>
          </p:cNvSpPr>
          <p:nvPr>
            <p:ph sz="half" idx="1"/>
          </p:nvPr>
        </p:nvSpPr>
        <p:spPr/>
        <p:txBody>
          <a:bodyPr>
            <a:normAutofit fontScale="55000" lnSpcReduction="20000"/>
          </a:bodyPr>
          <a:lstStyle/>
          <a:p>
            <a:pPr marL="114300" indent="0">
              <a:buNone/>
            </a:pPr>
            <a:r>
              <a:rPr lang="en-US" sz="3500" dirty="0"/>
              <a:t>Part A: What is the meaning of the word unalienable in the fourth paragraph of the speech? </a:t>
            </a:r>
          </a:p>
          <a:p>
            <a:pPr marL="114300" indent="0">
              <a:buNone/>
            </a:pPr>
            <a:r>
              <a:rPr lang="en-US" sz="3500" dirty="0"/>
              <a:t>A. cannot be defined </a:t>
            </a:r>
          </a:p>
          <a:p>
            <a:pPr marL="114300" indent="0">
              <a:buNone/>
            </a:pPr>
            <a:r>
              <a:rPr lang="en-US" sz="3500" dirty="0"/>
              <a:t>B. cannot be taken away </a:t>
            </a:r>
          </a:p>
          <a:p>
            <a:pPr marL="114300" indent="0">
              <a:buNone/>
            </a:pPr>
            <a:r>
              <a:rPr lang="en-US" sz="3500" dirty="0"/>
              <a:t>C. cannot be seen or touched </a:t>
            </a:r>
          </a:p>
          <a:p>
            <a:pPr marL="114300" indent="0">
              <a:buNone/>
            </a:pPr>
            <a:r>
              <a:rPr lang="en-US" sz="3500" dirty="0"/>
              <a:t>D. cannot be given to all </a:t>
            </a:r>
          </a:p>
          <a:p>
            <a:endParaRPr lang="en-US" dirty="0"/>
          </a:p>
        </p:txBody>
      </p:sp>
      <p:sp>
        <p:nvSpPr>
          <p:cNvPr id="4" name="Content Placeholder 3"/>
          <p:cNvSpPr>
            <a:spLocks noGrp="1"/>
          </p:cNvSpPr>
          <p:nvPr>
            <p:ph sz="half" idx="2"/>
          </p:nvPr>
        </p:nvSpPr>
        <p:spPr/>
        <p:style>
          <a:lnRef idx="2">
            <a:schemeClr val="accent4"/>
          </a:lnRef>
          <a:fillRef idx="1">
            <a:schemeClr val="lt1"/>
          </a:fillRef>
          <a:effectRef idx="0">
            <a:schemeClr val="accent4"/>
          </a:effectRef>
          <a:fontRef idx="minor">
            <a:schemeClr val="dk1"/>
          </a:fontRef>
        </p:style>
        <p:txBody>
          <a:bodyPr>
            <a:normAutofit fontScale="55000" lnSpcReduction="20000"/>
          </a:bodyPr>
          <a:lstStyle/>
          <a:p>
            <a:pPr marL="114300" indent="0">
              <a:buNone/>
            </a:pPr>
            <a:r>
              <a:rPr lang="en-US" sz="3500" dirty="0"/>
              <a:t>A. Because the speech names some rights (life, liberty, pursuit of happiness, and the ballot), it </a:t>
            </a:r>
            <a:r>
              <a:rPr lang="en-US" sz="3500" dirty="0" smtClean="0"/>
              <a:t>is </a:t>
            </a:r>
            <a:r>
              <a:rPr lang="en-US" sz="3500" dirty="0"/>
              <a:t>clear that these rights can be defined. </a:t>
            </a:r>
          </a:p>
          <a:p>
            <a:pPr marL="114300" indent="0">
              <a:buNone/>
            </a:pPr>
            <a:r>
              <a:rPr lang="en-US" sz="3500" dirty="0">
                <a:solidFill>
                  <a:srgbClr val="0070C0"/>
                </a:solidFill>
              </a:rPr>
              <a:t>B. This is the correct answer. The context makes it clear that people are born with rights and </a:t>
            </a:r>
            <a:r>
              <a:rPr lang="en-US" sz="3500" dirty="0" smtClean="0">
                <a:solidFill>
                  <a:srgbClr val="0070C0"/>
                </a:solidFill>
              </a:rPr>
              <a:t>therefore </a:t>
            </a:r>
            <a:r>
              <a:rPr lang="en-US" sz="3500" dirty="0">
                <a:solidFill>
                  <a:srgbClr val="0070C0"/>
                </a:solidFill>
              </a:rPr>
              <a:t>they cannot be taken away. This is a central idea of the speech. </a:t>
            </a:r>
          </a:p>
          <a:p>
            <a:pPr marL="114300" indent="0">
              <a:buNone/>
            </a:pPr>
            <a:r>
              <a:rPr lang="en-US" sz="3500" dirty="0"/>
              <a:t>C. Although rights are intangible, the context of the speech does not support this meaning. </a:t>
            </a:r>
          </a:p>
          <a:p>
            <a:pPr marL="114300" indent="0">
              <a:buNone/>
            </a:pPr>
            <a:r>
              <a:rPr lang="en-US" sz="3500" dirty="0"/>
              <a:t>D. Although the speech focuses on rights for all, there is no context to support this meaning. </a:t>
            </a:r>
          </a:p>
          <a:p>
            <a:endParaRPr lang="en-US" dirty="0"/>
          </a:p>
        </p:txBody>
      </p:sp>
    </p:spTree>
    <p:extLst>
      <p:ext uri="{BB962C8B-B14F-4D97-AF65-F5344CB8AC3E}">
        <p14:creationId xmlns:p14="http://schemas.microsoft.com/office/powerpoint/2010/main" val="1664458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a:t>
            </a:r>
            <a:endParaRPr lang="en-US" dirty="0"/>
          </a:p>
        </p:txBody>
      </p:sp>
      <p:sp>
        <p:nvSpPr>
          <p:cNvPr id="3" name="Content Placeholder 2"/>
          <p:cNvSpPr>
            <a:spLocks noGrp="1"/>
          </p:cNvSpPr>
          <p:nvPr>
            <p:ph idx="1"/>
          </p:nvPr>
        </p:nvSpPr>
        <p:spPr/>
        <p:txBody>
          <a:bodyPr/>
          <a:lstStyle/>
          <a:p>
            <a:r>
              <a:rPr lang="en-US" dirty="0" smtClean="0"/>
              <a:t>Sign-in sheets</a:t>
            </a:r>
          </a:p>
          <a:p>
            <a:endParaRPr lang="en-US" dirty="0"/>
          </a:p>
          <a:p>
            <a:r>
              <a:rPr lang="en-US" dirty="0" smtClean="0"/>
              <a:t>Lessons</a:t>
            </a:r>
          </a:p>
          <a:p>
            <a:endParaRPr lang="en-US" dirty="0"/>
          </a:p>
          <a:p>
            <a:r>
              <a:rPr lang="en-US" dirty="0" smtClean="0"/>
              <a:t>Stipends</a:t>
            </a:r>
          </a:p>
          <a:p>
            <a:endParaRPr lang="en-US" dirty="0"/>
          </a:p>
          <a:p>
            <a:r>
              <a:rPr lang="en-US" dirty="0" smtClean="0"/>
              <a:t>NNCSS presenters?!?!?!</a:t>
            </a:r>
          </a:p>
          <a:p>
            <a:endParaRPr lang="en-US" dirty="0"/>
          </a:p>
          <a:p>
            <a:r>
              <a:rPr lang="en-US" dirty="0" smtClean="0"/>
              <a:t>Printed </a:t>
            </a:r>
            <a:r>
              <a:rPr lang="en-US" dirty="0" smtClean="0"/>
              <a:t>Power Points </a:t>
            </a:r>
            <a:r>
              <a:rPr lang="en-US" dirty="0" smtClean="0"/>
              <a:t>and agendas</a:t>
            </a:r>
            <a:r>
              <a:rPr lang="en-US" dirty="0" smtClean="0"/>
              <a:t>?</a:t>
            </a:r>
          </a:p>
          <a:p>
            <a:endParaRPr lang="en-US" dirty="0"/>
          </a:p>
          <a:p>
            <a:r>
              <a:rPr lang="en-US" dirty="0" smtClean="0"/>
              <a:t>Nicolette Smith’s PhD dissertation</a:t>
            </a:r>
            <a:endParaRPr lang="en-US" dirty="0"/>
          </a:p>
        </p:txBody>
      </p:sp>
    </p:spTree>
    <p:extLst>
      <p:ext uri="{BB962C8B-B14F-4D97-AF65-F5344CB8AC3E}">
        <p14:creationId xmlns:p14="http://schemas.microsoft.com/office/powerpoint/2010/main" val="21347519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a:t>
            </a:r>
            <a:endParaRPr lang="en-US" dirty="0"/>
          </a:p>
        </p:txBody>
      </p:sp>
      <p:sp>
        <p:nvSpPr>
          <p:cNvPr id="3" name="Content Placeholder 2"/>
          <p:cNvSpPr>
            <a:spLocks noGrp="1"/>
          </p:cNvSpPr>
          <p:nvPr>
            <p:ph idx="1"/>
          </p:nvPr>
        </p:nvSpPr>
        <p:spPr/>
        <p:txBody>
          <a:bodyPr/>
          <a:lstStyle/>
          <a:p>
            <a:pPr marL="114300" indent="0">
              <a:buNone/>
            </a:pPr>
            <a:r>
              <a:rPr lang="en-US" dirty="0"/>
              <a:t>Part B: </a:t>
            </a:r>
            <a:r>
              <a:rPr lang="en-US" dirty="0">
                <a:solidFill>
                  <a:srgbClr val="0070C0"/>
                </a:solidFill>
              </a:rPr>
              <a:t>Which two phrases from the text best help the reader understand </a:t>
            </a:r>
            <a:r>
              <a:rPr lang="en-US" dirty="0"/>
              <a:t>the meaning of unalienable? </a:t>
            </a:r>
          </a:p>
          <a:p>
            <a:pPr marL="114300" indent="0">
              <a:buNone/>
            </a:pPr>
            <a:r>
              <a:rPr lang="en-US" dirty="0"/>
              <a:t>A. “God-given </a:t>
            </a:r>
            <a:r>
              <a:rPr lang="en-US" dirty="0" smtClean="0">
                <a:solidFill>
                  <a:srgbClr val="0070C0"/>
                </a:solidFill>
              </a:rPr>
              <a:t>correct answer</a:t>
            </a:r>
            <a:endParaRPr lang="en-US" dirty="0">
              <a:solidFill>
                <a:srgbClr val="0070C0"/>
              </a:solidFill>
            </a:endParaRPr>
          </a:p>
          <a:p>
            <a:pPr marL="114300" indent="0">
              <a:buNone/>
            </a:pPr>
            <a:r>
              <a:rPr lang="en-US" dirty="0"/>
              <a:t>B. “Endowed by their Creator” </a:t>
            </a:r>
            <a:r>
              <a:rPr lang="en-US" dirty="0" smtClean="0">
                <a:solidFill>
                  <a:srgbClr val="0070C0"/>
                </a:solidFill>
              </a:rPr>
              <a:t>correct answer</a:t>
            </a:r>
            <a:endParaRPr lang="en-US" dirty="0">
              <a:solidFill>
                <a:srgbClr val="0070C0"/>
              </a:solidFill>
            </a:endParaRPr>
          </a:p>
          <a:p>
            <a:pPr marL="114300" indent="0">
              <a:buNone/>
            </a:pPr>
            <a:r>
              <a:rPr lang="en-US" dirty="0"/>
              <a:t>C. “deriving their just powers” </a:t>
            </a:r>
            <a:endParaRPr lang="en-US" dirty="0" smtClean="0"/>
          </a:p>
          <a:p>
            <a:pPr marL="114300" indent="0">
              <a:buNone/>
            </a:pPr>
            <a:r>
              <a:rPr lang="en-US" dirty="0" smtClean="0"/>
              <a:t>D</a:t>
            </a:r>
            <a:r>
              <a:rPr lang="en-US" dirty="0"/>
              <a:t>. “the consent of the governed” </a:t>
            </a:r>
          </a:p>
          <a:p>
            <a:pPr marL="114300" indent="0">
              <a:buNone/>
            </a:pPr>
            <a:r>
              <a:rPr lang="en-US" dirty="0"/>
              <a:t>E. “the right of all men” </a:t>
            </a:r>
          </a:p>
          <a:p>
            <a:pPr marL="114300" indent="0">
              <a:buNone/>
            </a:pPr>
            <a:r>
              <a:rPr lang="en-US" dirty="0"/>
              <a:t>F. “as the Quaker preacher said” </a:t>
            </a:r>
          </a:p>
          <a:p>
            <a:pPr marL="114300" indent="0">
              <a:buNone/>
            </a:pPr>
            <a:r>
              <a:rPr lang="en-US" dirty="0"/>
              <a:t>G. “by those declarations” </a:t>
            </a:r>
          </a:p>
          <a:p>
            <a:endParaRPr lang="en-US" dirty="0"/>
          </a:p>
        </p:txBody>
      </p:sp>
    </p:spTree>
    <p:extLst>
      <p:ext uri="{BB962C8B-B14F-4D97-AF65-F5344CB8AC3E}">
        <p14:creationId xmlns:p14="http://schemas.microsoft.com/office/powerpoint/2010/main" val="10670442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Assessment 2:</a:t>
            </a:r>
            <a:br>
              <a:rPr lang="en-US" dirty="0" smtClean="0"/>
            </a:br>
            <a:r>
              <a:rPr lang="en-US" dirty="0" smtClean="0"/>
              <a:t>Anthony</a:t>
            </a:r>
            <a:endParaRPr lang="en-US" dirty="0"/>
          </a:p>
        </p:txBody>
      </p:sp>
      <p:sp>
        <p:nvSpPr>
          <p:cNvPr id="3" name="Content Placeholder 2"/>
          <p:cNvSpPr>
            <a:spLocks noGrp="1"/>
          </p:cNvSpPr>
          <p:nvPr>
            <p:ph idx="1"/>
          </p:nvPr>
        </p:nvSpPr>
        <p:spPr>
          <a:xfrm>
            <a:off x="457200" y="1600200"/>
            <a:ext cx="7620000" cy="5029200"/>
          </a:xfrm>
        </p:spPr>
        <p:txBody>
          <a:bodyPr>
            <a:normAutofit fontScale="92500"/>
          </a:bodyPr>
          <a:lstStyle/>
          <a:p>
            <a:pPr marL="114300" indent="0">
              <a:buNone/>
            </a:pPr>
            <a:r>
              <a:rPr lang="en-US" dirty="0"/>
              <a:t>In the last paragraph of the excerpt, </a:t>
            </a:r>
            <a:r>
              <a:rPr lang="en-US" dirty="0">
                <a:solidFill>
                  <a:srgbClr val="0070C0"/>
                </a:solidFill>
              </a:rPr>
              <a:t>what is the meaning of the concept of a “platform” of </a:t>
            </a:r>
            <a:r>
              <a:rPr lang="en-US" dirty="0" smtClean="0">
                <a:solidFill>
                  <a:srgbClr val="0070C0"/>
                </a:solidFill>
              </a:rPr>
              <a:t>equality </a:t>
            </a:r>
            <a:r>
              <a:rPr lang="en-US" dirty="0">
                <a:solidFill>
                  <a:srgbClr val="0070C0"/>
                </a:solidFill>
              </a:rPr>
              <a:t>in relation to the central idea of Anthony’s speech</a:t>
            </a:r>
            <a:r>
              <a:rPr lang="en-US" dirty="0"/>
              <a:t>? </a:t>
            </a:r>
            <a:r>
              <a:rPr lang="en-US" dirty="0" smtClean="0"/>
              <a:t>Choose an option </a:t>
            </a:r>
            <a:r>
              <a:rPr lang="en-US" dirty="0" smtClean="0"/>
              <a:t>and then explain your answer.</a:t>
            </a:r>
          </a:p>
          <a:p>
            <a:pPr marL="114300" indent="0">
              <a:buNone/>
            </a:pPr>
            <a:endParaRPr lang="en-US" dirty="0"/>
          </a:p>
          <a:p>
            <a:pPr marL="114300" indent="0">
              <a:buNone/>
            </a:pPr>
            <a:r>
              <a:rPr lang="en-US" dirty="0"/>
              <a:t>A. A platform is flat; everyone stands at the same level which reflects Anthony’s argument </a:t>
            </a:r>
            <a:r>
              <a:rPr lang="en-US" dirty="0" smtClean="0"/>
              <a:t>that </a:t>
            </a:r>
            <a:r>
              <a:rPr lang="en-US" dirty="0"/>
              <a:t>men and women have equal rights. </a:t>
            </a:r>
          </a:p>
          <a:p>
            <a:pPr marL="114300" indent="0">
              <a:buNone/>
            </a:pPr>
            <a:r>
              <a:rPr lang="en-US" dirty="0"/>
              <a:t>B. A platform is wide and deep; there is room for everyone which symbolizes Anthony’s </a:t>
            </a:r>
            <a:r>
              <a:rPr lang="en-US" dirty="0" smtClean="0"/>
              <a:t>argument </a:t>
            </a:r>
            <a:r>
              <a:rPr lang="en-US" dirty="0"/>
              <a:t>that the Constitution addresses rights for all. </a:t>
            </a:r>
          </a:p>
          <a:p>
            <a:pPr marL="114300" indent="0">
              <a:buNone/>
            </a:pPr>
            <a:r>
              <a:rPr lang="en-US" dirty="0"/>
              <a:t>C. A platform is elevated; equality for everyone is an exalted ideal which illustrates Anthony’s </a:t>
            </a:r>
            <a:r>
              <a:rPr lang="en-US" dirty="0" smtClean="0"/>
              <a:t>argument </a:t>
            </a:r>
            <a:r>
              <a:rPr lang="en-US" dirty="0"/>
              <a:t>that the right to vote is a privilege and should be held in high regard. </a:t>
            </a:r>
          </a:p>
          <a:p>
            <a:pPr marL="114300" indent="0">
              <a:buNone/>
            </a:pPr>
            <a:r>
              <a:rPr lang="en-US" dirty="0"/>
              <a:t>D. A platform is long-lasting; everyone should have permanent equality, which describes </a:t>
            </a:r>
            <a:r>
              <a:rPr lang="en-US" dirty="0" smtClean="0"/>
              <a:t>Anthony’s </a:t>
            </a:r>
            <a:r>
              <a:rPr lang="en-US" dirty="0"/>
              <a:t>vision of how long unalienable rights have existed.</a:t>
            </a:r>
          </a:p>
        </p:txBody>
      </p:sp>
    </p:spTree>
    <p:extLst>
      <p:ext uri="{BB962C8B-B14F-4D97-AF65-F5344CB8AC3E}">
        <p14:creationId xmlns:p14="http://schemas.microsoft.com/office/powerpoint/2010/main" val="17766469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a:t>
            </a:r>
            <a:endParaRPr lang="en-US" dirty="0"/>
          </a:p>
        </p:txBody>
      </p:sp>
      <p:sp>
        <p:nvSpPr>
          <p:cNvPr id="3" name="Content Placeholder 2"/>
          <p:cNvSpPr>
            <a:spLocks noGrp="1"/>
          </p:cNvSpPr>
          <p:nvPr>
            <p:ph sz="half" idx="1"/>
          </p:nvPr>
        </p:nvSpPr>
        <p:spPr/>
        <p:txBody>
          <a:bodyPr>
            <a:normAutofit fontScale="47500" lnSpcReduction="20000"/>
          </a:bodyPr>
          <a:lstStyle/>
          <a:p>
            <a:pPr marL="114300" indent="0">
              <a:buNone/>
            </a:pPr>
            <a:r>
              <a:rPr lang="en-US" sz="3400" dirty="0"/>
              <a:t>A. A platform is flat; everyone stands at the same level which reflects Anthony’s argument that men and women have equal rights. </a:t>
            </a:r>
          </a:p>
          <a:p>
            <a:pPr marL="114300" indent="0">
              <a:buNone/>
            </a:pPr>
            <a:r>
              <a:rPr lang="en-US" sz="3400" dirty="0"/>
              <a:t>B. A platform is wide and deep; there is room for everyone which symbolizes Anthony’s argument that the Constitution addresses rights for all. </a:t>
            </a:r>
          </a:p>
          <a:p>
            <a:pPr marL="114300" indent="0">
              <a:buNone/>
            </a:pPr>
            <a:r>
              <a:rPr lang="en-US" sz="3400" dirty="0"/>
              <a:t>C. A platform is elevated; equality for everyone is an exalted ideal which illustrates Anthony’s argument that the right to vote is a privilege and should be held in high regard. </a:t>
            </a:r>
          </a:p>
          <a:p>
            <a:pPr marL="114300" indent="0">
              <a:buNone/>
            </a:pPr>
            <a:r>
              <a:rPr lang="en-US" sz="3400" dirty="0"/>
              <a:t>D. A platform is long-lasting; everyone should have permanent equality, which describes Anthony’s vision of how long unalienable rights have existed.</a:t>
            </a:r>
          </a:p>
          <a:p>
            <a:endParaRPr lang="en-US" dirty="0"/>
          </a:p>
        </p:txBody>
      </p:sp>
      <p:sp>
        <p:nvSpPr>
          <p:cNvPr id="4" name="Content Placeholder 3"/>
          <p:cNvSpPr>
            <a:spLocks noGrp="1"/>
          </p:cNvSpPr>
          <p:nvPr>
            <p:ph sz="half" idx="2"/>
          </p:nvPr>
        </p:nvSpPr>
        <p:spPr>
          <a:xfrm>
            <a:off x="4419600" y="1536192"/>
            <a:ext cx="3886200" cy="4864608"/>
          </a:xfrm>
        </p:spPr>
        <p:style>
          <a:lnRef idx="2">
            <a:schemeClr val="accent4"/>
          </a:lnRef>
          <a:fillRef idx="1">
            <a:schemeClr val="lt1"/>
          </a:fillRef>
          <a:effectRef idx="0">
            <a:schemeClr val="accent4"/>
          </a:effectRef>
          <a:fontRef idx="minor">
            <a:schemeClr val="dk1"/>
          </a:fontRef>
        </p:style>
        <p:txBody>
          <a:bodyPr>
            <a:normAutofit fontScale="47500" lnSpcReduction="20000"/>
          </a:bodyPr>
          <a:lstStyle/>
          <a:p>
            <a:pPr marL="114300" indent="0">
              <a:buNone/>
            </a:pPr>
            <a:r>
              <a:rPr lang="en-US" sz="3200" dirty="0" smtClean="0"/>
              <a:t>A. </a:t>
            </a:r>
            <a:r>
              <a:rPr lang="en-US" sz="3200" dirty="0" smtClean="0">
                <a:solidFill>
                  <a:srgbClr val="0070C0"/>
                </a:solidFill>
              </a:rPr>
              <a:t>This </a:t>
            </a:r>
            <a:r>
              <a:rPr lang="en-US" sz="3200" dirty="0">
                <a:solidFill>
                  <a:srgbClr val="0070C0"/>
                </a:solidFill>
              </a:rPr>
              <a:t>is the correct answer. The word choice conveys Anthony’s meaning precisely; she is </a:t>
            </a:r>
            <a:r>
              <a:rPr lang="en-US" sz="3200" dirty="0" smtClean="0">
                <a:solidFill>
                  <a:srgbClr val="0070C0"/>
                </a:solidFill>
              </a:rPr>
              <a:t>claiming </a:t>
            </a:r>
            <a:r>
              <a:rPr lang="en-US" sz="3200" dirty="0">
                <a:solidFill>
                  <a:srgbClr val="0070C0"/>
                </a:solidFill>
              </a:rPr>
              <a:t>that the founding documents made no political distinctions among people; all are </a:t>
            </a:r>
            <a:r>
              <a:rPr lang="en-US" sz="3200" dirty="0" smtClean="0">
                <a:solidFill>
                  <a:srgbClr val="0070C0"/>
                </a:solidFill>
              </a:rPr>
              <a:t> at </a:t>
            </a:r>
            <a:r>
              <a:rPr lang="en-US" sz="3200" dirty="0">
                <a:solidFill>
                  <a:srgbClr val="0070C0"/>
                </a:solidFill>
              </a:rPr>
              <a:t>the same level, just as any group standing on a platform are all at the same level. </a:t>
            </a:r>
          </a:p>
          <a:p>
            <a:pPr marL="114300" indent="0">
              <a:buNone/>
            </a:pPr>
            <a:r>
              <a:rPr lang="en-US" sz="3200" dirty="0" smtClean="0"/>
              <a:t>B. </a:t>
            </a:r>
            <a:r>
              <a:rPr lang="en-US" sz="3200" dirty="0"/>
              <a:t>Although the word platform could convey breadth and depth, the context shows that this </a:t>
            </a:r>
            <a:r>
              <a:rPr lang="en-US" sz="3200" dirty="0" smtClean="0"/>
              <a:t>meaning </a:t>
            </a:r>
            <a:r>
              <a:rPr lang="en-US" sz="3200" dirty="0"/>
              <a:t>for the word is not applicable here, as platform is intended to convey the same </a:t>
            </a:r>
            <a:r>
              <a:rPr lang="en-US" sz="3200" dirty="0" smtClean="0"/>
              <a:t>level</a:t>
            </a:r>
            <a:r>
              <a:rPr lang="en-US" sz="3200" dirty="0"/>
              <a:t>; “ kings priests… all alike… placed on a common level…” </a:t>
            </a:r>
          </a:p>
          <a:p>
            <a:pPr marL="114300" indent="0">
              <a:buNone/>
            </a:pPr>
            <a:r>
              <a:rPr lang="en-US" sz="3200" dirty="0" smtClean="0"/>
              <a:t>C. Although </a:t>
            </a:r>
            <a:r>
              <a:rPr lang="en-US" sz="3200" dirty="0"/>
              <a:t>generally platforms are elevated above ground level, the context shows that this </a:t>
            </a:r>
            <a:r>
              <a:rPr lang="en-US" sz="3200" dirty="0" smtClean="0"/>
              <a:t>aspect </a:t>
            </a:r>
            <a:r>
              <a:rPr lang="en-US" sz="3200" dirty="0"/>
              <a:t>of a platform is not meant here. Anthony does not here address voting as a </a:t>
            </a:r>
            <a:r>
              <a:rPr lang="en-US" sz="3200" dirty="0" smtClean="0"/>
              <a:t>privilege </a:t>
            </a:r>
            <a:r>
              <a:rPr lang="en-US" sz="3200" dirty="0"/>
              <a:t>but rather an essential right </a:t>
            </a:r>
          </a:p>
          <a:p>
            <a:pPr marL="114300" indent="0">
              <a:buNone/>
            </a:pPr>
            <a:r>
              <a:rPr lang="en-US" sz="3200" dirty="0" smtClean="0"/>
              <a:t>D. Although </a:t>
            </a:r>
            <a:r>
              <a:rPr lang="en-US" sz="3200" dirty="0"/>
              <a:t>the speech refers to unalienable and permanent rights, the context shows that </a:t>
            </a:r>
            <a:r>
              <a:rPr lang="en-US" sz="3200" dirty="0" smtClean="0"/>
              <a:t>this </a:t>
            </a:r>
            <a:r>
              <a:rPr lang="en-US" sz="3200" dirty="0"/>
              <a:t>idea is not related to the concept of a platform here, as Anthony does not address how </a:t>
            </a:r>
            <a:r>
              <a:rPr lang="en-US" sz="3200" dirty="0" smtClean="0"/>
              <a:t>long </a:t>
            </a:r>
            <a:r>
              <a:rPr lang="en-US" sz="3200" dirty="0"/>
              <a:t>unalienable rights have existed only that in the past the “old dogma” was that </a:t>
            </a:r>
            <a:r>
              <a:rPr lang="en-US" sz="3200" dirty="0" smtClean="0"/>
              <a:t>“</a:t>
            </a:r>
            <a:r>
              <a:rPr lang="en-US" sz="3200" dirty="0"/>
              <a:t>governments can give rights.” </a:t>
            </a:r>
          </a:p>
          <a:p>
            <a:endParaRPr lang="en-US" dirty="0"/>
          </a:p>
        </p:txBody>
      </p:sp>
    </p:spTree>
    <p:extLst>
      <p:ext uri="{BB962C8B-B14F-4D97-AF65-F5344CB8AC3E}">
        <p14:creationId xmlns:p14="http://schemas.microsoft.com/office/powerpoint/2010/main" val="707730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Assessment 3: Jefferson</a:t>
            </a:r>
            <a:endParaRPr lang="en-US"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dirty="0"/>
              <a:t>PART A: The word “principle” recurs throughout Jefferson’s speech</a:t>
            </a:r>
            <a:r>
              <a:rPr lang="en-US" dirty="0">
                <a:solidFill>
                  <a:srgbClr val="0070C0"/>
                </a:solidFill>
              </a:rPr>
              <a:t>. In the context of the speech, </a:t>
            </a:r>
            <a:r>
              <a:rPr lang="en-US" dirty="0" smtClean="0">
                <a:solidFill>
                  <a:srgbClr val="0070C0"/>
                </a:solidFill>
              </a:rPr>
              <a:t>what </a:t>
            </a:r>
            <a:r>
              <a:rPr lang="en-US" dirty="0">
                <a:solidFill>
                  <a:srgbClr val="0070C0"/>
                </a:solidFill>
              </a:rPr>
              <a:t>is the meaning of the word principle? </a:t>
            </a:r>
            <a:endParaRPr lang="en-US" dirty="0" smtClean="0">
              <a:solidFill>
                <a:srgbClr val="0070C0"/>
              </a:solidFill>
            </a:endParaRPr>
          </a:p>
          <a:p>
            <a:pPr marL="114300" indent="0">
              <a:buNone/>
            </a:pPr>
            <a:endParaRPr lang="en-US" dirty="0">
              <a:solidFill>
                <a:srgbClr val="0070C0"/>
              </a:solidFill>
            </a:endParaRPr>
          </a:p>
          <a:p>
            <a:pPr marL="114300" indent="0">
              <a:buNone/>
            </a:pPr>
            <a:r>
              <a:rPr lang="en-US" dirty="0" smtClean="0"/>
              <a:t>A. </a:t>
            </a:r>
            <a:r>
              <a:rPr lang="en-US" dirty="0" err="1"/>
              <a:t>a</a:t>
            </a:r>
            <a:r>
              <a:rPr lang="en-US" dirty="0"/>
              <a:t> tendency of human beings to respond to a situation in a similar way </a:t>
            </a:r>
          </a:p>
          <a:p>
            <a:pPr marL="114300" indent="0">
              <a:buNone/>
            </a:pPr>
            <a:r>
              <a:rPr lang="en-US" dirty="0" smtClean="0"/>
              <a:t>B. </a:t>
            </a:r>
            <a:r>
              <a:rPr lang="en-US" dirty="0"/>
              <a:t>a basic belief that gives rise to and supports other ideas </a:t>
            </a:r>
          </a:p>
          <a:p>
            <a:pPr marL="114300" indent="0">
              <a:buNone/>
            </a:pPr>
            <a:r>
              <a:rPr lang="en-US" dirty="0" smtClean="0"/>
              <a:t>C. </a:t>
            </a:r>
            <a:r>
              <a:rPr lang="en-US" dirty="0"/>
              <a:t>a concern shared by members of the same political group </a:t>
            </a:r>
          </a:p>
          <a:p>
            <a:pPr marL="114300" indent="0">
              <a:buNone/>
            </a:pPr>
            <a:r>
              <a:rPr lang="en-US" dirty="0" smtClean="0"/>
              <a:t>D. </a:t>
            </a:r>
            <a:r>
              <a:rPr lang="en-US" dirty="0"/>
              <a:t>a desire to treat all living things with equality </a:t>
            </a:r>
            <a:endParaRPr lang="en-US" dirty="0" smtClean="0"/>
          </a:p>
          <a:p>
            <a:endParaRPr lang="en-US" dirty="0"/>
          </a:p>
          <a:p>
            <a:pPr marL="114300" indent="0">
              <a:buNone/>
            </a:pPr>
            <a:endParaRPr lang="en-US" dirty="0"/>
          </a:p>
          <a:p>
            <a:pPr marL="114300" indent="0">
              <a:buNone/>
            </a:pPr>
            <a:r>
              <a:rPr lang="en-US" dirty="0"/>
              <a:t>PART B: How does the repetition of the word principle in Jefferson’s speech help him achieve his </a:t>
            </a:r>
            <a:r>
              <a:rPr lang="en-US" dirty="0" smtClean="0"/>
              <a:t>purpose</a:t>
            </a:r>
            <a:r>
              <a:rPr lang="en-US" dirty="0"/>
              <a:t>? </a:t>
            </a:r>
            <a:endParaRPr lang="en-US" dirty="0" smtClean="0"/>
          </a:p>
          <a:p>
            <a:pPr marL="114300" indent="0">
              <a:buNone/>
            </a:pPr>
            <a:endParaRPr lang="en-US" dirty="0"/>
          </a:p>
          <a:p>
            <a:pPr marL="114300" indent="0">
              <a:buNone/>
            </a:pPr>
            <a:r>
              <a:rPr lang="en-US" dirty="0" smtClean="0"/>
              <a:t>A. </a:t>
            </a:r>
            <a:r>
              <a:rPr lang="en-US" dirty="0"/>
              <a:t>It shows his listeners that Jefferson plans to actively provide leadership. </a:t>
            </a:r>
          </a:p>
          <a:p>
            <a:pPr marL="114300" indent="0">
              <a:buNone/>
            </a:pPr>
            <a:r>
              <a:rPr lang="en-US" dirty="0" smtClean="0"/>
              <a:t>B. </a:t>
            </a:r>
            <a:r>
              <a:rPr lang="en-US" dirty="0"/>
              <a:t>It allows Jefferson to acknowledge that different people believe different things. </a:t>
            </a:r>
          </a:p>
          <a:p>
            <a:pPr marL="114300" indent="0">
              <a:buNone/>
            </a:pPr>
            <a:r>
              <a:rPr lang="en-US" dirty="0" smtClean="0"/>
              <a:t>C. </a:t>
            </a:r>
            <a:r>
              <a:rPr lang="en-US" dirty="0"/>
              <a:t>It stresses the significance of the strong foundations on which the government was formed. </a:t>
            </a:r>
          </a:p>
          <a:p>
            <a:pPr marL="114300" indent="0">
              <a:buNone/>
            </a:pPr>
            <a:r>
              <a:rPr lang="en-US" dirty="0" smtClean="0"/>
              <a:t>D. </a:t>
            </a:r>
            <a:r>
              <a:rPr lang="en-US" dirty="0"/>
              <a:t>It emphasizes the importance Jefferson places on behavior and manners. </a:t>
            </a:r>
          </a:p>
          <a:p>
            <a:pPr marL="114300" indent="0">
              <a:buNone/>
            </a:pPr>
            <a:r>
              <a:rPr lang="en-US" dirty="0" smtClean="0"/>
              <a:t>E. </a:t>
            </a:r>
            <a:r>
              <a:rPr lang="en-US" dirty="0"/>
              <a:t>It explains how America’s current government differs from governments of other countries. </a:t>
            </a:r>
          </a:p>
          <a:p>
            <a:endParaRPr lang="en-US" dirty="0"/>
          </a:p>
        </p:txBody>
      </p:sp>
    </p:spTree>
    <p:extLst>
      <p:ext uri="{BB962C8B-B14F-4D97-AF65-F5344CB8AC3E}">
        <p14:creationId xmlns:p14="http://schemas.microsoft.com/office/powerpoint/2010/main" val="18894502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a:t>
            </a:r>
            <a:endParaRPr lang="en-US" dirty="0"/>
          </a:p>
        </p:txBody>
      </p:sp>
      <p:sp>
        <p:nvSpPr>
          <p:cNvPr id="3" name="Content Placeholder 2"/>
          <p:cNvSpPr>
            <a:spLocks noGrp="1"/>
          </p:cNvSpPr>
          <p:nvPr>
            <p:ph sz="half" idx="1"/>
          </p:nvPr>
        </p:nvSpPr>
        <p:spPr/>
        <p:txBody>
          <a:bodyPr>
            <a:normAutofit fontScale="70000" lnSpcReduction="20000"/>
          </a:bodyPr>
          <a:lstStyle/>
          <a:p>
            <a:pPr marL="114300" indent="0">
              <a:buNone/>
            </a:pPr>
            <a:r>
              <a:rPr lang="en-US" sz="2900" dirty="0"/>
              <a:t>PART A: The word “principle” recurs throughout Jefferson’s speech</a:t>
            </a:r>
            <a:r>
              <a:rPr lang="en-US" sz="2900" dirty="0">
                <a:solidFill>
                  <a:srgbClr val="0070C0"/>
                </a:solidFill>
              </a:rPr>
              <a:t>. In the context of the speech, what is the meaning of the word principle? </a:t>
            </a:r>
          </a:p>
          <a:p>
            <a:pPr marL="114300" indent="0">
              <a:buNone/>
            </a:pPr>
            <a:endParaRPr lang="en-US" sz="2900" dirty="0">
              <a:solidFill>
                <a:srgbClr val="0070C0"/>
              </a:solidFill>
            </a:endParaRPr>
          </a:p>
          <a:p>
            <a:pPr marL="114300" indent="0">
              <a:buNone/>
            </a:pPr>
            <a:r>
              <a:rPr lang="en-US" sz="2900" dirty="0"/>
              <a:t>A. a tendency of human beings to respond to a situation in a similar way </a:t>
            </a:r>
          </a:p>
          <a:p>
            <a:pPr marL="114300" indent="0">
              <a:buNone/>
            </a:pPr>
            <a:r>
              <a:rPr lang="en-US" sz="2900" dirty="0"/>
              <a:t>B. a basic belief that gives rise to and supports other ideas </a:t>
            </a:r>
          </a:p>
          <a:p>
            <a:pPr marL="114300" indent="0">
              <a:buNone/>
            </a:pPr>
            <a:r>
              <a:rPr lang="en-US" sz="2900" dirty="0"/>
              <a:t>C. a concern shared by members of the same political group </a:t>
            </a:r>
          </a:p>
          <a:p>
            <a:pPr marL="114300" indent="0">
              <a:buNone/>
            </a:pPr>
            <a:r>
              <a:rPr lang="en-US" sz="2900" dirty="0"/>
              <a:t>D. a desire to treat all living things with equality </a:t>
            </a:r>
          </a:p>
          <a:p>
            <a:endParaRPr lang="en-US" dirty="0"/>
          </a:p>
        </p:txBody>
      </p:sp>
      <p:sp>
        <p:nvSpPr>
          <p:cNvPr id="4" name="Content Placeholder 3"/>
          <p:cNvSpPr>
            <a:spLocks noGrp="1"/>
          </p:cNvSpPr>
          <p:nvPr>
            <p:ph sz="half" idx="2"/>
          </p:nvPr>
        </p:nvSpPr>
        <p:spPr>
          <a:xfrm>
            <a:off x="4419600" y="1536192"/>
            <a:ext cx="3657600" cy="4864608"/>
          </a:xfrm>
        </p:spPr>
        <p:style>
          <a:lnRef idx="2">
            <a:schemeClr val="accent4"/>
          </a:lnRef>
          <a:fillRef idx="1">
            <a:schemeClr val="lt1"/>
          </a:fillRef>
          <a:effectRef idx="0">
            <a:schemeClr val="accent4"/>
          </a:effectRef>
          <a:fontRef idx="minor">
            <a:schemeClr val="dk1"/>
          </a:fontRef>
        </p:style>
        <p:txBody>
          <a:bodyPr>
            <a:noAutofit/>
          </a:bodyPr>
          <a:lstStyle/>
          <a:p>
            <a:pPr marL="114300" indent="0">
              <a:buNone/>
            </a:pPr>
            <a:r>
              <a:rPr lang="en-US" sz="1600" dirty="0"/>
              <a:t>Option A: “Principle” in the context of the speech does </a:t>
            </a:r>
            <a:r>
              <a:rPr lang="en-US" sz="1600" dirty="0" smtClean="0"/>
              <a:t>not </a:t>
            </a:r>
            <a:r>
              <a:rPr lang="en-US" sz="1600" dirty="0"/>
              <a:t>refer to “a tendency of human beings” but rather a </a:t>
            </a:r>
            <a:r>
              <a:rPr lang="en-US" sz="1600" dirty="0" smtClean="0"/>
              <a:t>“</a:t>
            </a:r>
            <a:r>
              <a:rPr lang="en-US" sz="1600" dirty="0"/>
              <a:t>basic belief.” </a:t>
            </a:r>
          </a:p>
          <a:p>
            <a:pPr marL="114300" indent="0">
              <a:buNone/>
            </a:pPr>
            <a:r>
              <a:rPr lang="en-US" sz="1600" dirty="0">
                <a:solidFill>
                  <a:srgbClr val="0070C0"/>
                </a:solidFill>
              </a:rPr>
              <a:t>Option B: This is the correct answer. Jefferson uses </a:t>
            </a:r>
            <a:r>
              <a:rPr lang="en-US" sz="1600" dirty="0" smtClean="0">
                <a:solidFill>
                  <a:srgbClr val="0070C0"/>
                </a:solidFill>
              </a:rPr>
              <a:t>“principle</a:t>
            </a:r>
            <a:r>
              <a:rPr lang="en-US" sz="1600" dirty="0">
                <a:solidFill>
                  <a:srgbClr val="0070C0"/>
                </a:solidFill>
              </a:rPr>
              <a:t>” to outline “a basic belief that gives rise </a:t>
            </a:r>
            <a:r>
              <a:rPr lang="en-US" sz="1600" dirty="0" smtClean="0">
                <a:solidFill>
                  <a:srgbClr val="0070C0"/>
                </a:solidFill>
              </a:rPr>
              <a:t>to and </a:t>
            </a:r>
            <a:r>
              <a:rPr lang="en-US" sz="1600" dirty="0">
                <a:solidFill>
                  <a:srgbClr val="0070C0"/>
                </a:solidFill>
              </a:rPr>
              <a:t>supports other ideas.” </a:t>
            </a:r>
          </a:p>
          <a:p>
            <a:pPr marL="114300" indent="0">
              <a:buNone/>
            </a:pPr>
            <a:r>
              <a:rPr lang="en-US" sz="1600" dirty="0"/>
              <a:t>Option C: “Principle” is not defined as “a concern </a:t>
            </a:r>
            <a:r>
              <a:rPr lang="en-US" sz="1600" dirty="0" smtClean="0"/>
              <a:t>shared </a:t>
            </a:r>
            <a:r>
              <a:rPr lang="en-US" sz="1600" dirty="0"/>
              <a:t>by members of the same political group” in this </a:t>
            </a:r>
            <a:r>
              <a:rPr lang="en-US" sz="1600" dirty="0" smtClean="0"/>
              <a:t>speech</a:t>
            </a:r>
            <a:r>
              <a:rPr lang="en-US" sz="1600" dirty="0"/>
              <a:t>, although members of a political group typically </a:t>
            </a:r>
            <a:r>
              <a:rPr lang="en-US" sz="1600" dirty="0" smtClean="0"/>
              <a:t>do </a:t>
            </a:r>
            <a:r>
              <a:rPr lang="en-US" sz="1600" dirty="0"/>
              <a:t>share the same underlying principles that form their </a:t>
            </a:r>
            <a:r>
              <a:rPr lang="en-US" sz="1600" dirty="0" smtClean="0"/>
              <a:t>platform</a:t>
            </a:r>
            <a:r>
              <a:rPr lang="en-US" sz="1600" dirty="0"/>
              <a:t>. </a:t>
            </a:r>
          </a:p>
          <a:p>
            <a:pPr marL="114300" indent="0">
              <a:buNone/>
            </a:pPr>
            <a:r>
              <a:rPr lang="en-US" sz="1600" dirty="0"/>
              <a:t>Option D: “Principle” in this speech is not used to </a:t>
            </a:r>
            <a:r>
              <a:rPr lang="en-US" sz="1600" dirty="0" smtClean="0"/>
              <a:t>describe </a:t>
            </a:r>
            <a:r>
              <a:rPr lang="en-US" sz="1600" dirty="0"/>
              <a:t>“a desire to treat all living things with </a:t>
            </a:r>
            <a:r>
              <a:rPr lang="en-US" sz="1600" dirty="0" smtClean="0"/>
              <a:t>equality</a:t>
            </a:r>
            <a:r>
              <a:rPr lang="en-US" sz="1600" dirty="0"/>
              <a:t>,” although that may be seen as one principle </a:t>
            </a:r>
            <a:r>
              <a:rPr lang="en-US" sz="1600" dirty="0" smtClean="0"/>
              <a:t>most </a:t>
            </a:r>
            <a:r>
              <a:rPr lang="en-US" sz="1600" dirty="0"/>
              <a:t>individuals endorse. </a:t>
            </a:r>
          </a:p>
        </p:txBody>
      </p:sp>
    </p:spTree>
    <p:extLst>
      <p:ext uri="{BB962C8B-B14F-4D97-AF65-F5344CB8AC3E}">
        <p14:creationId xmlns:p14="http://schemas.microsoft.com/office/powerpoint/2010/main" val="7762439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Concept Sort?</a:t>
            </a:r>
            <a:endParaRPr lang="en-US" dirty="0"/>
          </a:p>
        </p:txBody>
      </p:sp>
      <p:sp>
        <p:nvSpPr>
          <p:cNvPr id="3" name="Content Placeholder 2"/>
          <p:cNvSpPr>
            <a:spLocks noGrp="1"/>
          </p:cNvSpPr>
          <p:nvPr>
            <p:ph idx="1"/>
          </p:nvPr>
        </p:nvSpPr>
        <p:spPr/>
        <p:txBody>
          <a:bodyPr/>
          <a:lstStyle/>
          <a:p>
            <a:r>
              <a:rPr lang="en-US" dirty="0" smtClean="0"/>
              <a:t>Intermingling ideas in different concepts should be discussed.</a:t>
            </a:r>
          </a:p>
          <a:p>
            <a:r>
              <a:rPr lang="en-US" dirty="0" smtClean="0"/>
              <a:t>Another way for students to engage in deep reading (that doesn’t seem like deep reading)</a:t>
            </a:r>
          </a:p>
          <a:p>
            <a:r>
              <a:rPr lang="en-US" dirty="0" smtClean="0"/>
              <a:t>Like ranking, sorting requires high levels of thought supported by textual evidence</a:t>
            </a:r>
          </a:p>
          <a:p>
            <a:pPr lvl="1"/>
            <a:r>
              <a:rPr lang="en-US" dirty="0" smtClean="0"/>
              <a:t>Students are reasoning in the discussion of their placement of a term</a:t>
            </a:r>
          </a:p>
          <a:p>
            <a:r>
              <a:rPr lang="en-US" dirty="0" smtClean="0"/>
              <a:t>Preparation of writing compare/contrast essay</a:t>
            </a:r>
          </a:p>
          <a:p>
            <a:r>
              <a:rPr lang="en-US" dirty="0" smtClean="0"/>
              <a:t>An activity to make meaning and provide for ample student talk (not about right answers)</a:t>
            </a:r>
            <a:endParaRPr lang="en-US" dirty="0"/>
          </a:p>
        </p:txBody>
      </p:sp>
    </p:spTree>
    <p:extLst>
      <p:ext uri="{BB962C8B-B14F-4D97-AF65-F5344CB8AC3E}">
        <p14:creationId xmlns:p14="http://schemas.microsoft.com/office/powerpoint/2010/main" val="6258418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Sort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198854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94433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Practice: </a:t>
            </a:r>
            <a:br>
              <a:rPr lang="en-US" dirty="0" smtClean="0"/>
            </a:br>
            <a:r>
              <a:rPr lang="en-US" dirty="0" smtClean="0"/>
              <a:t>Attributes of the Concept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019182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32890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normAutofit/>
          </a:bodyPr>
          <a:lstStyle/>
          <a:p>
            <a:pPr lvl="0"/>
            <a:r>
              <a:rPr lang="en-US" dirty="0"/>
              <a:t>In your small groups, discuss each of the following 45 words and phrases.  Based on your understanding of the article, place a “R,” “I,” and/or “W” in the </a:t>
            </a:r>
            <a:r>
              <a:rPr lang="en-US" dirty="0" smtClean="0"/>
              <a:t>box. The </a:t>
            </a:r>
            <a:r>
              <a:rPr lang="en-US" dirty="0"/>
              <a:t>discussion is the most important aspect.  Ask one member of the group to make a final decision if a decision eludes the group.  You may also choose to place a word in multiple categories.</a:t>
            </a:r>
          </a:p>
          <a:p>
            <a:pPr lvl="0"/>
            <a:r>
              <a:rPr lang="en-US" dirty="0"/>
              <a:t>Discuss vocabulary.  Does the group share an understanding of “sovereignty,” “providential,” “hegemon,” “preemptive,” etc.?</a:t>
            </a:r>
          </a:p>
          <a:p>
            <a:pPr lvl="0"/>
            <a:r>
              <a:rPr lang="en-US" dirty="0"/>
              <a:t>Finally, come up with your own group definitions of the three major concepts as they are explained in this article: realism, idealism,  </a:t>
            </a:r>
            <a:r>
              <a:rPr lang="en-US" dirty="0" smtClean="0"/>
              <a:t>and </a:t>
            </a:r>
            <a:r>
              <a:rPr lang="en-US" dirty="0" err="1"/>
              <a:t>Wilsonianism</a:t>
            </a:r>
            <a:r>
              <a:rPr lang="en-US" dirty="0"/>
              <a:t>. Write your definitions in on the diagram.</a:t>
            </a:r>
          </a:p>
          <a:p>
            <a:endParaRPr lang="en-US" dirty="0"/>
          </a:p>
        </p:txBody>
      </p:sp>
    </p:spTree>
    <p:extLst>
      <p:ext uri="{BB962C8B-B14F-4D97-AF65-F5344CB8AC3E}">
        <p14:creationId xmlns:p14="http://schemas.microsoft.com/office/powerpoint/2010/main" val="1058968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What was productive about this task?</a:t>
            </a:r>
          </a:p>
          <a:p>
            <a:endParaRPr lang="en-US" dirty="0"/>
          </a:p>
          <a:p>
            <a:r>
              <a:rPr lang="en-US" dirty="0" smtClean="0"/>
              <a:t>Is there an area of your curriculum or a reading that might lend itself to a conceptual sort?</a:t>
            </a:r>
          </a:p>
          <a:p>
            <a:endParaRPr lang="en-US" dirty="0"/>
          </a:p>
          <a:p>
            <a:r>
              <a:rPr lang="en-US" dirty="0" smtClean="0"/>
              <a:t>What would you change from this activity to make it work for your students and your classroom needs?</a:t>
            </a:r>
            <a:endParaRPr lang="en-US" dirty="0"/>
          </a:p>
        </p:txBody>
      </p:sp>
    </p:spTree>
    <p:extLst>
      <p:ext uri="{BB962C8B-B14F-4D97-AF65-F5344CB8AC3E}">
        <p14:creationId xmlns:p14="http://schemas.microsoft.com/office/powerpoint/2010/main" val="1455903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choose complex texts for social studies?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8984587"/>
              </p:ext>
            </p:extLst>
          </p:nvPr>
        </p:nvGraphicFramePr>
        <p:xfrm>
          <a:off x="228600" y="1600200"/>
          <a:ext cx="8001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891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Please make sure to fill out your evaluations.</a:t>
            </a:r>
          </a:p>
          <a:p>
            <a:endParaRPr lang="en-US" dirty="0"/>
          </a:p>
          <a:p>
            <a:r>
              <a:rPr lang="en-US" dirty="0" smtClean="0"/>
              <a:t>At our next Saturday Dialogue, we will focus on two ideas:</a:t>
            </a:r>
          </a:p>
          <a:p>
            <a:pPr lvl="1"/>
            <a:r>
              <a:rPr lang="en-US" dirty="0" smtClean="0"/>
              <a:t>Writing “understanding” questions for the text we worked with today</a:t>
            </a:r>
          </a:p>
          <a:p>
            <a:pPr lvl="1"/>
            <a:r>
              <a:rPr lang="en-US" dirty="0" smtClean="0"/>
              <a:t>Discussing ways to order our writing instruction to help students</a:t>
            </a:r>
            <a:endParaRPr lang="en-US" dirty="0"/>
          </a:p>
        </p:txBody>
      </p:sp>
    </p:spTree>
    <p:extLst>
      <p:ext uri="{BB962C8B-B14F-4D97-AF65-F5344CB8AC3E}">
        <p14:creationId xmlns:p14="http://schemas.microsoft.com/office/powerpoint/2010/main" val="4127489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Texts for Today’s Study</a:t>
            </a:r>
            <a:endParaRPr lang="en-US" dirty="0"/>
          </a:p>
        </p:txBody>
      </p:sp>
      <p:sp>
        <p:nvSpPr>
          <p:cNvPr id="3" name="Content Placeholder 2"/>
          <p:cNvSpPr>
            <a:spLocks noGrp="1"/>
          </p:cNvSpPr>
          <p:nvPr>
            <p:ph idx="1"/>
          </p:nvPr>
        </p:nvSpPr>
        <p:spPr>
          <a:xfrm>
            <a:off x="381000" y="1600200"/>
            <a:ext cx="7924800" cy="4800600"/>
          </a:xfrm>
        </p:spPr>
        <p:txBody>
          <a:bodyPr/>
          <a:lstStyle/>
          <a:p>
            <a:r>
              <a:rPr lang="en-US" dirty="0" smtClean="0"/>
              <a:t>12</a:t>
            </a:r>
            <a:r>
              <a:rPr lang="en-US" baseline="30000" dirty="0" smtClean="0"/>
              <a:t>th</a:t>
            </a:r>
            <a:r>
              <a:rPr lang="en-US" dirty="0" smtClean="0"/>
              <a:t> grade:  U.S. v. Nixon</a:t>
            </a:r>
          </a:p>
          <a:p>
            <a:r>
              <a:rPr lang="en-US" dirty="0" smtClean="0"/>
              <a:t>10</a:t>
            </a:r>
            <a:r>
              <a:rPr lang="en-US" baseline="30000" dirty="0" smtClean="0"/>
              <a:t>th</a:t>
            </a:r>
            <a:r>
              <a:rPr lang="en-US" dirty="0" smtClean="0"/>
              <a:t> – 11</a:t>
            </a:r>
            <a:r>
              <a:rPr lang="en-US" baseline="30000" dirty="0" smtClean="0"/>
              <a:t>th</a:t>
            </a:r>
            <a:r>
              <a:rPr lang="en-US" dirty="0" smtClean="0"/>
              <a:t> grade: War (Just War)</a:t>
            </a:r>
          </a:p>
          <a:p>
            <a:r>
              <a:rPr lang="en-US" dirty="0" smtClean="0"/>
              <a:t>8</a:t>
            </a:r>
            <a:r>
              <a:rPr lang="en-US" baseline="30000" dirty="0" smtClean="0"/>
              <a:t>th</a:t>
            </a:r>
            <a:r>
              <a:rPr lang="en-US" dirty="0" smtClean="0"/>
              <a:t> grade: Roosevelt on Hyphenated Americanism</a:t>
            </a:r>
          </a:p>
          <a:p>
            <a:r>
              <a:rPr lang="en-US" dirty="0" smtClean="0"/>
              <a:t>7</a:t>
            </a:r>
            <a:r>
              <a:rPr lang="en-US" baseline="30000" dirty="0" smtClean="0"/>
              <a:t>th</a:t>
            </a:r>
            <a:r>
              <a:rPr lang="en-US" dirty="0" smtClean="0"/>
              <a:t> grade: </a:t>
            </a:r>
            <a:r>
              <a:rPr lang="en-US" dirty="0"/>
              <a:t>President Jackson &amp; Chief John Ross on Indian </a:t>
            </a:r>
            <a:r>
              <a:rPr lang="en-US" dirty="0" smtClean="0"/>
              <a:t>Removal</a:t>
            </a:r>
          </a:p>
          <a:p>
            <a:r>
              <a:rPr lang="en-US" dirty="0" smtClean="0"/>
              <a:t>5</a:t>
            </a:r>
            <a:r>
              <a:rPr lang="en-US" baseline="30000" dirty="0" smtClean="0"/>
              <a:t>th</a:t>
            </a:r>
            <a:r>
              <a:rPr lang="en-US" dirty="0" smtClean="0"/>
              <a:t> grade: Lewis and Clark Among the Indians</a:t>
            </a:r>
          </a:p>
          <a:p>
            <a:r>
              <a:rPr lang="en-US" dirty="0" smtClean="0"/>
              <a:t>4</a:t>
            </a:r>
            <a:r>
              <a:rPr lang="en-US" baseline="30000" dirty="0" smtClean="0"/>
              <a:t>th</a:t>
            </a:r>
            <a:r>
              <a:rPr lang="en-US" dirty="0" smtClean="0"/>
              <a:t> grade: </a:t>
            </a:r>
            <a:r>
              <a:rPr lang="en-US" dirty="0" err="1" smtClean="0"/>
              <a:t>Dat</a:t>
            </a:r>
            <a:r>
              <a:rPr lang="en-US" dirty="0" smtClean="0"/>
              <a:t>-So-La-Lee</a:t>
            </a:r>
            <a:endParaRPr lang="en-US" dirty="0"/>
          </a:p>
        </p:txBody>
      </p:sp>
      <p:sp>
        <p:nvSpPr>
          <p:cNvPr id="4" name="Flowchart: Alternate Process 3"/>
          <p:cNvSpPr/>
          <p:nvPr/>
        </p:nvSpPr>
        <p:spPr>
          <a:xfrm>
            <a:off x="2209800" y="4648200"/>
            <a:ext cx="4495800" cy="1828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We will be working with these texts throughout the morning and again at our Saturday Seminar on December 7.  Please keep your copy.</a:t>
            </a:r>
            <a:endParaRPr lang="en-US" sz="2000" b="1" dirty="0"/>
          </a:p>
        </p:txBody>
      </p:sp>
    </p:spTree>
    <p:extLst>
      <p:ext uri="{BB962C8B-B14F-4D97-AF65-F5344CB8AC3E}">
        <p14:creationId xmlns:p14="http://schemas.microsoft.com/office/powerpoint/2010/main" val="3018942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Grade Level Texts</a:t>
            </a:r>
            <a:endParaRPr lang="en-US" dirty="0"/>
          </a:p>
        </p:txBody>
      </p:sp>
      <p:sp>
        <p:nvSpPr>
          <p:cNvPr id="5" name="Content Placeholder 4"/>
          <p:cNvSpPr>
            <a:spLocks noGrp="1"/>
          </p:cNvSpPr>
          <p:nvPr>
            <p:ph idx="1"/>
          </p:nvPr>
        </p:nvSpPr>
        <p:spPr/>
        <p:txBody>
          <a:bodyPr>
            <a:normAutofit/>
          </a:bodyPr>
          <a:lstStyle/>
          <a:p>
            <a:r>
              <a:rPr lang="en-US" sz="2800" dirty="0" smtClean="0"/>
              <a:t>Please meet in your grade level groups.</a:t>
            </a:r>
          </a:p>
          <a:p>
            <a:r>
              <a:rPr lang="en-US" sz="2800" dirty="0" smtClean="0"/>
              <a:t>If necessary, split your grade level group into groups of 2 or 3.</a:t>
            </a:r>
          </a:p>
          <a:p>
            <a:r>
              <a:rPr lang="en-US" sz="2800" dirty="0" smtClean="0"/>
              <a:t>Silently read the text.</a:t>
            </a:r>
          </a:p>
          <a:p>
            <a:r>
              <a:rPr lang="en-US" sz="2800" dirty="0" smtClean="0"/>
              <a:t>Individually write down what you believe are the main ideas and essential understandings of the text.</a:t>
            </a:r>
            <a:endParaRPr lang="en-US" sz="2800" dirty="0"/>
          </a:p>
        </p:txBody>
      </p:sp>
    </p:spTree>
    <p:extLst>
      <p:ext uri="{BB962C8B-B14F-4D97-AF65-F5344CB8AC3E}">
        <p14:creationId xmlns:p14="http://schemas.microsoft.com/office/powerpoint/2010/main" val="412269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Complexity</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676400"/>
            <a:ext cx="8235232" cy="4038600"/>
          </a:xfrm>
        </p:spPr>
      </p:pic>
    </p:spTree>
    <p:extLst>
      <p:ext uri="{BB962C8B-B14F-4D97-AF65-F5344CB8AC3E}">
        <p14:creationId xmlns:p14="http://schemas.microsoft.com/office/powerpoint/2010/main" val="2215426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Quality Texts</a:t>
            </a:r>
            <a:endParaRPr lang="en-US" dirty="0"/>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1" y="1524000"/>
            <a:ext cx="7366260" cy="5022090"/>
          </a:xfrm>
        </p:spPr>
      </p:pic>
      <p:sp>
        <p:nvSpPr>
          <p:cNvPr id="6" name="Flowchart: Alternate Process 5"/>
          <p:cNvSpPr/>
          <p:nvPr/>
        </p:nvSpPr>
        <p:spPr>
          <a:xfrm>
            <a:off x="7010400" y="381000"/>
            <a:ext cx="2133600" cy="1828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How might these criteria help your PLC to </a:t>
            </a:r>
            <a:r>
              <a:rPr lang="en-US" sz="2000" b="1" dirty="0" smtClean="0"/>
              <a:t>decide on  </a:t>
            </a:r>
            <a:r>
              <a:rPr lang="en-US" sz="2000" b="1" dirty="0" smtClean="0"/>
              <a:t>focal texts?</a:t>
            </a:r>
            <a:endParaRPr lang="en-US" sz="2000" b="1" dirty="0"/>
          </a:p>
        </p:txBody>
      </p:sp>
    </p:spTree>
    <p:extLst>
      <p:ext uri="{BB962C8B-B14F-4D97-AF65-F5344CB8AC3E}">
        <p14:creationId xmlns:p14="http://schemas.microsoft.com/office/powerpoint/2010/main" val="2249778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Quality Texts</a:t>
            </a:r>
            <a:endParaRPr lang="en-US" dirty="0"/>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1" y="1524000"/>
            <a:ext cx="7366260" cy="5022090"/>
          </a:xfrm>
        </p:spPr>
      </p:pic>
      <p:sp>
        <p:nvSpPr>
          <p:cNvPr id="6" name="Flowchart: Alternate Process 5"/>
          <p:cNvSpPr/>
          <p:nvPr/>
        </p:nvSpPr>
        <p:spPr>
          <a:xfrm>
            <a:off x="7010400" y="381000"/>
            <a:ext cx="2133600" cy="1828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Take a few minutes with your group to discuss if your text meets these quality criteria.</a:t>
            </a:r>
            <a:endParaRPr lang="en-US" sz="2000" b="1" dirty="0"/>
          </a:p>
        </p:txBody>
      </p:sp>
    </p:spTree>
    <p:extLst>
      <p:ext uri="{BB962C8B-B14F-4D97-AF65-F5344CB8AC3E}">
        <p14:creationId xmlns:p14="http://schemas.microsoft.com/office/powerpoint/2010/main" val="8104363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308</TotalTime>
  <Words>3062</Words>
  <Application>Microsoft Office PowerPoint</Application>
  <PresentationFormat>On-screen Show (4:3)</PresentationFormat>
  <Paragraphs>264</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Adjacency</vt:lpstr>
      <vt:lpstr>Teaching American History Project: History Cohort</vt:lpstr>
      <vt:lpstr>Agenda</vt:lpstr>
      <vt:lpstr>Business</vt:lpstr>
      <vt:lpstr>How can we choose complex texts for social studies?</vt:lpstr>
      <vt:lpstr>Texts for Today’s Study</vt:lpstr>
      <vt:lpstr>Grade Level Texts</vt:lpstr>
      <vt:lpstr>Quantitative Complexity</vt:lpstr>
      <vt:lpstr>High Quality Texts</vt:lpstr>
      <vt:lpstr>High Quality Texts</vt:lpstr>
      <vt:lpstr>Agree on Essential Understandings</vt:lpstr>
      <vt:lpstr>What makes a particular text complex is your lesson plan!</vt:lpstr>
      <vt:lpstr>Text Dependent &amp; Text Specific</vt:lpstr>
      <vt:lpstr>Text Complexity Continuum</vt:lpstr>
      <vt:lpstr>Susan B Anthony (Paragraph 2)</vt:lpstr>
      <vt:lpstr>As a small group, analyze your text.  Find all of the more complex features.  Be specific.</vt:lpstr>
      <vt:lpstr>Reflect</vt:lpstr>
      <vt:lpstr>Vocabulary:  Practice with your document</vt:lpstr>
      <vt:lpstr>The Great John Reid!</vt:lpstr>
      <vt:lpstr>Question stems for vocabulary</vt:lpstr>
      <vt:lpstr>Question stems for vocabulary, cont.</vt:lpstr>
      <vt:lpstr>Question stems for vocabulary, cont.</vt:lpstr>
      <vt:lpstr>Vocabulary Stems for Writing Text-Dependent and Specific Questions</vt:lpstr>
      <vt:lpstr>Preparing for coming assessments</vt:lpstr>
      <vt:lpstr>Question types for vocabulary</vt:lpstr>
      <vt:lpstr>Question types for vocabulary</vt:lpstr>
      <vt:lpstr>Question types for vocabulary</vt:lpstr>
      <vt:lpstr>More Assessment Questions (in context)</vt:lpstr>
      <vt:lpstr>Vocabulary Assessment: Anthony</vt:lpstr>
      <vt:lpstr>Answer Key </vt:lpstr>
      <vt:lpstr>Answer Key</vt:lpstr>
      <vt:lpstr>Vocabulary Assessment 2: Anthony</vt:lpstr>
      <vt:lpstr>Answer Key</vt:lpstr>
      <vt:lpstr>Vocabulary Assessment 3: Jefferson</vt:lpstr>
      <vt:lpstr>Answer Key</vt:lpstr>
      <vt:lpstr>Why Concept Sort?</vt:lpstr>
      <vt:lpstr>Concept Sort</vt:lpstr>
      <vt:lpstr>Quick Practice:  Attributes of the Concept</vt:lpstr>
      <vt:lpstr>Directions</vt:lpstr>
      <vt:lpstr>Reflection</vt:lpstr>
      <vt:lpstr>Thank you!</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Vertical History Team</dc:title>
  <dc:creator>Orr, Angela</dc:creator>
  <cp:lastModifiedBy>Orr, Angela</cp:lastModifiedBy>
  <cp:revision>21</cp:revision>
  <cp:lastPrinted>2013-11-06T20:41:54Z</cp:lastPrinted>
  <dcterms:created xsi:type="dcterms:W3CDTF">2013-11-05T20:47:02Z</dcterms:created>
  <dcterms:modified xsi:type="dcterms:W3CDTF">2013-11-06T20:41:58Z</dcterms:modified>
</cp:coreProperties>
</file>