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67" r:id="rId4"/>
    <p:sldId id="256" r:id="rId5"/>
    <p:sldId id="268" r:id="rId6"/>
    <p:sldId id="270" r:id="rId7"/>
    <p:sldId id="257" r:id="rId8"/>
    <p:sldId id="258" r:id="rId9"/>
    <p:sldId id="259" r:id="rId10"/>
    <p:sldId id="260" r:id="rId11"/>
    <p:sldId id="261" r:id="rId12"/>
    <p:sldId id="262" r:id="rId13"/>
    <p:sldId id="269"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2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0EA52C-7EB8-4634-BC9F-5A985D0BE57D}"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38FAF-A1DD-4AED-9A14-E1BB1B8B678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EA52C-7EB8-4634-BC9F-5A985D0BE57D}"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38FAF-A1DD-4AED-9A14-E1BB1B8B67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EA52C-7EB8-4634-BC9F-5A985D0BE57D}"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38FAF-A1DD-4AED-9A14-E1BB1B8B67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EA52C-7EB8-4634-BC9F-5A985D0BE57D}"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38FAF-A1DD-4AED-9A14-E1BB1B8B67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0EA52C-7EB8-4634-BC9F-5A985D0BE57D}"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38FAF-A1DD-4AED-9A14-E1BB1B8B67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0EA52C-7EB8-4634-BC9F-5A985D0BE57D}"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38FAF-A1DD-4AED-9A14-E1BB1B8B67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0EA52C-7EB8-4634-BC9F-5A985D0BE57D}" type="datetimeFigureOut">
              <a:rPr lang="en-US" smtClean="0"/>
              <a:t>5/13/2014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38FAF-A1DD-4AED-9A14-E1BB1B8B67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0EA52C-7EB8-4634-BC9F-5A985D0BE57D}" type="datetimeFigureOut">
              <a:rPr lang="en-US" smtClean="0"/>
              <a:t>5/13/2014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38FAF-A1DD-4AED-9A14-E1BB1B8B67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EA52C-7EB8-4634-BC9F-5A985D0BE57D}" type="datetimeFigureOut">
              <a:rPr lang="en-US" smtClean="0"/>
              <a:t>5/13/2014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38FAF-A1DD-4AED-9A14-E1BB1B8B67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EA52C-7EB8-4634-BC9F-5A985D0BE57D}"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38FAF-A1DD-4AED-9A14-E1BB1B8B678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10EA52C-7EB8-4634-BC9F-5A985D0BE57D}" type="datetimeFigureOut">
              <a:rPr lang="en-US" smtClean="0"/>
              <a:t>5/13/2014</a:t>
            </a:fld>
            <a:endParaRPr lang="en-US"/>
          </a:p>
        </p:txBody>
      </p:sp>
      <p:sp>
        <p:nvSpPr>
          <p:cNvPr id="9" name="Slide Number Placeholder 8"/>
          <p:cNvSpPr>
            <a:spLocks noGrp="1"/>
          </p:cNvSpPr>
          <p:nvPr>
            <p:ph type="sldNum" sz="quarter" idx="11"/>
          </p:nvPr>
        </p:nvSpPr>
        <p:spPr/>
        <p:txBody>
          <a:bodyPr/>
          <a:lstStyle/>
          <a:p>
            <a:fld id="{D6F38FAF-A1DD-4AED-9A14-E1BB1B8B678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6F38FAF-A1DD-4AED-9A14-E1BB1B8B678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10EA52C-7EB8-4634-BC9F-5A985D0BE57D}" type="datetimeFigureOut">
              <a:rPr lang="en-US" smtClean="0"/>
              <a:t>5/13/2014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r="-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76600"/>
            <a:ext cx="7543800" cy="2593975"/>
          </a:xfrm>
        </p:spPr>
        <p:txBody>
          <a:bodyPr/>
          <a:lstStyle/>
          <a:p>
            <a:r>
              <a:rPr lang="en-US" dirty="0" smtClean="0">
                <a:solidFill>
                  <a:schemeClr val="bg1"/>
                </a:solidFill>
              </a:rPr>
              <a:t>Teaching American History Project</a:t>
            </a:r>
            <a:endParaRPr lang="en-US" dirty="0">
              <a:solidFill>
                <a:schemeClr val="bg1"/>
              </a:solidFill>
            </a:endParaRPr>
          </a:p>
        </p:txBody>
      </p:sp>
      <p:sp>
        <p:nvSpPr>
          <p:cNvPr id="3" name="Subtitle 2"/>
          <p:cNvSpPr>
            <a:spLocks noGrp="1"/>
          </p:cNvSpPr>
          <p:nvPr>
            <p:ph type="subTitle" idx="1"/>
          </p:nvPr>
        </p:nvSpPr>
        <p:spPr>
          <a:xfrm>
            <a:off x="1066800" y="5791200"/>
            <a:ext cx="6461760" cy="1066800"/>
          </a:xfrm>
        </p:spPr>
        <p:txBody>
          <a:bodyPr>
            <a:normAutofit lnSpcReduction="10000"/>
          </a:bodyPr>
          <a:lstStyle/>
          <a:p>
            <a:r>
              <a:rPr lang="en-US" dirty="0" smtClean="0">
                <a:solidFill>
                  <a:schemeClr val="bg1"/>
                </a:solidFill>
              </a:rPr>
              <a:t>The end to an excellent adventure…</a:t>
            </a:r>
          </a:p>
          <a:p>
            <a:endParaRPr lang="en-US" dirty="0">
              <a:solidFill>
                <a:schemeClr val="bg1"/>
              </a:solidFill>
            </a:endParaRPr>
          </a:p>
          <a:p>
            <a:r>
              <a:rPr lang="en-US" dirty="0" smtClean="0">
                <a:solidFill>
                  <a:schemeClr val="bg1"/>
                </a:solidFill>
              </a:rPr>
              <a:t>And the beginning of a sequel</a:t>
            </a:r>
            <a:endParaRPr lang="en-US" dirty="0">
              <a:solidFill>
                <a:schemeClr val="bg1"/>
              </a:solidFill>
            </a:endParaRPr>
          </a:p>
        </p:txBody>
      </p:sp>
    </p:spTree>
    <p:extLst>
      <p:ext uri="{BB962C8B-B14F-4D97-AF65-F5344CB8AC3E}">
        <p14:creationId xmlns:p14="http://schemas.microsoft.com/office/powerpoint/2010/main" val="331412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Sourcing Documents</a:t>
            </a:r>
            <a:endParaRPr lang="en-US" dirty="0"/>
          </a:p>
        </p:txBody>
      </p:sp>
      <p:sp>
        <p:nvSpPr>
          <p:cNvPr id="3" name="Content Placeholder 2"/>
          <p:cNvSpPr>
            <a:spLocks noGrp="1"/>
          </p:cNvSpPr>
          <p:nvPr>
            <p:ph idx="1"/>
          </p:nvPr>
        </p:nvSpPr>
        <p:spPr/>
        <p:txBody>
          <a:bodyPr>
            <a:normAutofit/>
          </a:bodyPr>
          <a:lstStyle/>
          <a:p>
            <a:pPr marL="114300" indent="0">
              <a:buNone/>
            </a:pPr>
            <a:r>
              <a:rPr lang="en-US" sz="3200" dirty="0"/>
              <a:t>Before </a:t>
            </a:r>
            <a:r>
              <a:rPr lang="en-US" sz="3200" dirty="0" smtClean="0"/>
              <a:t>analyzing a </a:t>
            </a:r>
            <a:r>
              <a:rPr lang="en-US" sz="3200" dirty="0"/>
              <a:t>document </a:t>
            </a:r>
            <a:r>
              <a:rPr lang="en-US" sz="3200" dirty="0" smtClean="0"/>
              <a:t>ask </a:t>
            </a:r>
            <a:r>
              <a:rPr lang="en-US" sz="3200" dirty="0"/>
              <a:t>yourself:</a:t>
            </a:r>
          </a:p>
          <a:p>
            <a:pPr marL="114300" indent="0">
              <a:buNone/>
            </a:pPr>
            <a:r>
              <a:rPr lang="en-US" sz="3200" dirty="0"/>
              <a:t>• Who </a:t>
            </a:r>
            <a:r>
              <a:rPr lang="en-US" sz="3200" dirty="0" smtClean="0"/>
              <a:t>created </a:t>
            </a:r>
            <a:r>
              <a:rPr lang="en-US" sz="3200" dirty="0"/>
              <a:t>this?</a:t>
            </a:r>
          </a:p>
          <a:p>
            <a:pPr marL="114300" indent="0">
              <a:buNone/>
            </a:pPr>
            <a:r>
              <a:rPr lang="en-US" sz="3200" dirty="0"/>
              <a:t>• What is the author’s perspective?</a:t>
            </a:r>
          </a:p>
          <a:p>
            <a:pPr marL="114300" indent="0">
              <a:buNone/>
            </a:pPr>
            <a:r>
              <a:rPr lang="en-US" sz="3200" dirty="0"/>
              <a:t>• Why was it </a:t>
            </a:r>
            <a:r>
              <a:rPr lang="en-US" sz="3200" dirty="0" smtClean="0"/>
              <a:t>created?</a:t>
            </a:r>
            <a:endParaRPr lang="en-US" sz="3200" dirty="0"/>
          </a:p>
          <a:p>
            <a:pPr marL="114300" indent="0">
              <a:buNone/>
            </a:pPr>
            <a:r>
              <a:rPr lang="en-US" sz="3200" dirty="0"/>
              <a:t>• When was it </a:t>
            </a:r>
            <a:r>
              <a:rPr lang="en-US" sz="3200" dirty="0" smtClean="0"/>
              <a:t>created?</a:t>
            </a:r>
            <a:endParaRPr lang="en-US" sz="3200" dirty="0"/>
          </a:p>
          <a:p>
            <a:pPr marL="114300" indent="0">
              <a:buNone/>
            </a:pPr>
            <a:r>
              <a:rPr lang="en-US" sz="3200" dirty="0"/>
              <a:t>• Where was it </a:t>
            </a:r>
            <a:r>
              <a:rPr lang="en-US" sz="3200" dirty="0" smtClean="0"/>
              <a:t>created?</a:t>
            </a:r>
            <a:endParaRPr lang="en-US" sz="3200" dirty="0"/>
          </a:p>
          <a:p>
            <a:pPr marL="114300" indent="0">
              <a:buNone/>
            </a:pPr>
            <a:r>
              <a:rPr lang="en-US" sz="3200" dirty="0"/>
              <a:t>• Is it reliable? Why? Why not</a:t>
            </a:r>
            <a:r>
              <a:rPr lang="en-US" sz="3200" dirty="0" smtClean="0"/>
              <a:t>?  How do you know?</a:t>
            </a:r>
            <a:endParaRPr lang="en-US" sz="3200" dirty="0"/>
          </a:p>
        </p:txBody>
      </p:sp>
    </p:spTree>
    <p:extLst>
      <p:ext uri="{BB962C8B-B14F-4D97-AF65-F5344CB8AC3E}">
        <p14:creationId xmlns:p14="http://schemas.microsoft.com/office/powerpoint/2010/main" val="426819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Contextualizing Documents</a:t>
            </a:r>
            <a:endParaRPr lang="en-US" dirty="0"/>
          </a:p>
        </p:txBody>
      </p:sp>
      <p:sp>
        <p:nvSpPr>
          <p:cNvPr id="3" name="Content Placeholder 2"/>
          <p:cNvSpPr>
            <a:spLocks noGrp="1"/>
          </p:cNvSpPr>
          <p:nvPr>
            <p:ph idx="1"/>
          </p:nvPr>
        </p:nvSpPr>
        <p:spPr/>
        <p:txBody>
          <a:bodyPr>
            <a:noAutofit/>
          </a:bodyPr>
          <a:lstStyle/>
          <a:p>
            <a:pPr marL="114300" indent="0">
              <a:buNone/>
            </a:pPr>
            <a:r>
              <a:rPr lang="en-US" sz="2800" b="1" dirty="0"/>
              <a:t>Contextualization</a:t>
            </a:r>
            <a:r>
              <a:rPr lang="en-US" sz="2800" dirty="0"/>
              <a:t> asks students to locate a document in time and place and to understand how these factors shape its content. </a:t>
            </a:r>
            <a:r>
              <a:rPr lang="en-US" sz="2800" dirty="0" smtClean="0"/>
              <a:t>Students should ask:</a:t>
            </a:r>
            <a:r>
              <a:rPr lang="en-US" sz="2800" dirty="0"/>
              <a:t/>
            </a:r>
            <a:br>
              <a:rPr lang="en-US" sz="2800" dirty="0"/>
            </a:br>
            <a:endParaRPr lang="en-US" sz="2800" dirty="0" smtClean="0"/>
          </a:p>
          <a:p>
            <a:r>
              <a:rPr lang="en-US" sz="2800" dirty="0" smtClean="0"/>
              <a:t>When </a:t>
            </a:r>
            <a:r>
              <a:rPr lang="en-US" sz="2800" dirty="0"/>
              <a:t>and where was the document created</a:t>
            </a:r>
            <a:r>
              <a:rPr lang="en-US" sz="2800" dirty="0" smtClean="0"/>
              <a:t>?</a:t>
            </a:r>
          </a:p>
          <a:p>
            <a:r>
              <a:rPr lang="en-US" sz="2800" dirty="0" smtClean="0"/>
              <a:t>What do I already know about that time period? What </a:t>
            </a:r>
            <a:r>
              <a:rPr lang="en-US" sz="2800" dirty="0"/>
              <a:t>was different then? What was the </a:t>
            </a:r>
            <a:r>
              <a:rPr lang="en-US" sz="2800" dirty="0" smtClean="0"/>
              <a:t>same?</a:t>
            </a:r>
          </a:p>
          <a:p>
            <a:r>
              <a:rPr lang="en-US" sz="2800" dirty="0" smtClean="0"/>
              <a:t>How </a:t>
            </a:r>
            <a:r>
              <a:rPr lang="en-US" sz="2800" dirty="0"/>
              <a:t>might the circumstances in which the document was </a:t>
            </a:r>
            <a:r>
              <a:rPr lang="en-US" sz="2800" dirty="0" smtClean="0"/>
              <a:t>created </a:t>
            </a:r>
            <a:r>
              <a:rPr lang="en-US" sz="2800" dirty="0"/>
              <a:t>affect its </a:t>
            </a:r>
            <a:r>
              <a:rPr lang="en-US" sz="2800" dirty="0" smtClean="0"/>
              <a:t>content?</a:t>
            </a:r>
            <a:endParaRPr lang="en-US" sz="2800" dirty="0"/>
          </a:p>
        </p:txBody>
      </p:sp>
    </p:spTree>
    <p:extLst>
      <p:ext uri="{BB962C8B-B14F-4D97-AF65-F5344CB8AC3E}">
        <p14:creationId xmlns:p14="http://schemas.microsoft.com/office/powerpoint/2010/main" val="2227534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Corroboration of Sources</a:t>
            </a:r>
            <a:endParaRPr lang="en-US" dirty="0"/>
          </a:p>
        </p:txBody>
      </p:sp>
      <p:sp>
        <p:nvSpPr>
          <p:cNvPr id="3" name="Content Placeholder 2"/>
          <p:cNvSpPr>
            <a:spLocks noGrp="1"/>
          </p:cNvSpPr>
          <p:nvPr>
            <p:ph idx="1"/>
          </p:nvPr>
        </p:nvSpPr>
        <p:spPr/>
        <p:txBody>
          <a:bodyPr>
            <a:noAutofit/>
          </a:bodyPr>
          <a:lstStyle/>
          <a:p>
            <a:pPr marL="114300" indent="0">
              <a:buNone/>
            </a:pPr>
            <a:r>
              <a:rPr lang="en-US" sz="2800" b="1" dirty="0"/>
              <a:t>Corroboration </a:t>
            </a:r>
            <a:r>
              <a:rPr lang="en-US" sz="2800" dirty="0"/>
              <a:t>asks students to consider details across multiple sources to determine points of agreement and disagreement. </a:t>
            </a:r>
            <a:r>
              <a:rPr lang="en-US" sz="2800" dirty="0" smtClean="0"/>
              <a:t>• </a:t>
            </a:r>
          </a:p>
          <a:p>
            <a:pPr marL="114300" indent="0">
              <a:buNone/>
            </a:pPr>
            <a:endParaRPr lang="en-US" sz="2800" dirty="0"/>
          </a:p>
          <a:p>
            <a:r>
              <a:rPr lang="en-US" sz="2800" dirty="0" smtClean="0"/>
              <a:t>What </a:t>
            </a:r>
            <a:r>
              <a:rPr lang="en-US" sz="2800" dirty="0"/>
              <a:t>do other documents say? </a:t>
            </a:r>
            <a:endParaRPr lang="en-US" sz="2800" dirty="0" smtClean="0"/>
          </a:p>
          <a:p>
            <a:r>
              <a:rPr lang="en-US" sz="2800" dirty="0" smtClean="0"/>
              <a:t>Do </a:t>
            </a:r>
            <a:r>
              <a:rPr lang="en-US" sz="2800" dirty="0"/>
              <a:t>the documents agree? If not, why? </a:t>
            </a:r>
            <a:endParaRPr lang="en-US" sz="2800" dirty="0" smtClean="0"/>
          </a:p>
          <a:p>
            <a:r>
              <a:rPr lang="en-US" sz="2800" dirty="0" smtClean="0"/>
              <a:t>What </a:t>
            </a:r>
            <a:r>
              <a:rPr lang="en-US" sz="2800" dirty="0"/>
              <a:t>are other possible </a:t>
            </a:r>
            <a:r>
              <a:rPr lang="en-US" sz="2800" dirty="0" smtClean="0"/>
              <a:t>documents?</a:t>
            </a:r>
          </a:p>
          <a:p>
            <a:pPr lvl="1"/>
            <a:r>
              <a:rPr lang="en-US" sz="2800" dirty="0" smtClean="0"/>
              <a:t>Would other authors have a reason to disagree? Why?</a:t>
            </a:r>
          </a:p>
          <a:p>
            <a:r>
              <a:rPr lang="en-US" sz="2800" dirty="0" smtClean="0"/>
              <a:t>What </a:t>
            </a:r>
            <a:r>
              <a:rPr lang="en-US" sz="2800" dirty="0"/>
              <a:t>documents are most reliable?</a:t>
            </a:r>
          </a:p>
        </p:txBody>
      </p:sp>
    </p:spTree>
    <p:extLst>
      <p:ext uri="{BB962C8B-B14F-4D97-AF65-F5344CB8AC3E}">
        <p14:creationId xmlns:p14="http://schemas.microsoft.com/office/powerpoint/2010/main" val="177289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Arab Portrayals</a:t>
            </a:r>
            <a:endParaRPr lang="en-US" dirty="0"/>
          </a:p>
        </p:txBody>
      </p:sp>
      <p:sp>
        <p:nvSpPr>
          <p:cNvPr id="3" name="Content Placeholder 2"/>
          <p:cNvSpPr>
            <a:spLocks noGrp="1"/>
          </p:cNvSpPr>
          <p:nvPr>
            <p:ph idx="1"/>
          </p:nvPr>
        </p:nvSpPr>
        <p:spPr>
          <a:xfrm>
            <a:off x="457200" y="1600200"/>
            <a:ext cx="4114800" cy="4800600"/>
          </a:xfrm>
        </p:spPr>
        <p:txBody>
          <a:bodyPr>
            <a:noAutofit/>
          </a:bodyPr>
          <a:lstStyle/>
          <a:p>
            <a:pPr marL="571500" indent="-457200">
              <a:buAutoNum type="arabicPeriod"/>
            </a:pPr>
            <a:r>
              <a:rPr lang="en-US" sz="2600" dirty="0" smtClean="0"/>
              <a:t>Assign sources to small groups.</a:t>
            </a:r>
          </a:p>
          <a:p>
            <a:pPr marL="571500" indent="-457200">
              <a:buAutoNum type="arabicPeriod"/>
            </a:pPr>
            <a:r>
              <a:rPr lang="en-US" sz="2600" dirty="0" smtClean="0"/>
              <a:t>Review meanings of text, context, and subtext.</a:t>
            </a:r>
          </a:p>
          <a:p>
            <a:pPr marL="571500" indent="-457200">
              <a:buAutoNum type="arabicPeriod"/>
            </a:pPr>
            <a:r>
              <a:rPr lang="en-US" sz="2600" dirty="0" smtClean="0"/>
              <a:t>Review sourcing, contextualizing, and corroboration.</a:t>
            </a:r>
          </a:p>
          <a:p>
            <a:pPr marL="571500" indent="-457200">
              <a:buAutoNum type="arabicPeriod"/>
            </a:pPr>
            <a:r>
              <a:rPr lang="en-US" sz="2600" dirty="0" smtClean="0"/>
              <a:t>Group analysis of the source for these elements.</a:t>
            </a:r>
          </a:p>
          <a:p>
            <a:pPr marL="571500" indent="-457200">
              <a:buAutoNum type="arabicPeriod"/>
            </a:pPr>
            <a:r>
              <a:rPr lang="en-US" sz="2600" dirty="0" smtClean="0"/>
              <a:t>Discuss as a whole group.</a:t>
            </a:r>
            <a:endParaRPr lang="en-US" sz="26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5578" y="1981200"/>
            <a:ext cx="3760755" cy="35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444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t>
            </a:r>
            <a:br>
              <a:rPr lang="en-US" dirty="0" smtClean="0"/>
            </a:br>
            <a:r>
              <a:rPr lang="en-US" dirty="0" smtClean="0"/>
              <a:t>Reading Like a Historian</a:t>
            </a:r>
            <a:endParaRPr lang="en-US" dirty="0"/>
          </a:p>
        </p:txBody>
      </p:sp>
      <p:sp>
        <p:nvSpPr>
          <p:cNvPr id="3" name="Content Placeholder 2"/>
          <p:cNvSpPr>
            <a:spLocks noGrp="1"/>
          </p:cNvSpPr>
          <p:nvPr>
            <p:ph idx="1"/>
          </p:nvPr>
        </p:nvSpPr>
        <p:spPr/>
        <p:txBody>
          <a:bodyPr>
            <a:normAutofit/>
          </a:bodyPr>
          <a:lstStyle/>
          <a:p>
            <a:r>
              <a:rPr lang="en-US" sz="2800" dirty="0" smtClean="0"/>
              <a:t>How can you encourage sourcing, contextualizing, and corroboration?</a:t>
            </a:r>
          </a:p>
          <a:p>
            <a:endParaRPr lang="en-US" sz="2800" dirty="0"/>
          </a:p>
          <a:p>
            <a:r>
              <a:rPr lang="en-US" sz="2800" dirty="0" smtClean="0"/>
              <a:t>How might you use text-specific questions to lead students to these understandings?</a:t>
            </a:r>
          </a:p>
          <a:p>
            <a:endParaRPr lang="en-US" sz="2800" dirty="0"/>
          </a:p>
          <a:p>
            <a:endParaRPr lang="en-US" sz="2800" dirty="0" smtClean="0"/>
          </a:p>
        </p:txBody>
      </p:sp>
    </p:spTree>
    <p:extLst>
      <p:ext uri="{BB962C8B-B14F-4D97-AF65-F5344CB8AC3E}">
        <p14:creationId xmlns:p14="http://schemas.microsoft.com/office/powerpoint/2010/main" val="970285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makes someone a great social studies teacher?</a:t>
            </a:r>
          </a:p>
          <a:p>
            <a:endParaRPr lang="en-US" dirty="0"/>
          </a:p>
          <a:p>
            <a:r>
              <a:rPr lang="en-US" dirty="0" smtClean="0"/>
              <a:t>How would you describe the impact (if any) of this class on your teaching?</a:t>
            </a:r>
          </a:p>
          <a:p>
            <a:endParaRPr lang="en-US" dirty="0"/>
          </a:p>
          <a:p>
            <a:r>
              <a:rPr lang="en-US" dirty="0" smtClean="0"/>
              <a:t>Has student learning and/or achievement differed since you started implementing ideas from this class</a:t>
            </a:r>
            <a:r>
              <a:rPr lang="en-US" dirty="0" smtClean="0"/>
              <a:t>? Is this different for different student groups?</a:t>
            </a:r>
            <a:endParaRPr lang="en-US" dirty="0" smtClean="0"/>
          </a:p>
          <a:p>
            <a:endParaRPr lang="en-US" dirty="0"/>
          </a:p>
          <a:p>
            <a:r>
              <a:rPr lang="en-US" dirty="0" smtClean="0"/>
              <a:t>What has been the result of collaborating closely with your peers</a:t>
            </a:r>
            <a:r>
              <a:rPr lang="en-US" dirty="0" smtClean="0"/>
              <a:t>?</a:t>
            </a:r>
          </a:p>
          <a:p>
            <a:endParaRPr lang="en-US" dirty="0"/>
          </a:p>
          <a:p>
            <a:r>
              <a:rPr lang="en-US" dirty="0" smtClean="0"/>
              <a:t>What else would you like to reflect on?</a:t>
            </a:r>
            <a:endParaRPr lang="en-US" dirty="0" smtClean="0"/>
          </a:p>
          <a:p>
            <a:endParaRPr lang="en-US" dirty="0"/>
          </a:p>
          <a:p>
            <a:endParaRPr lang="en-US" dirty="0"/>
          </a:p>
        </p:txBody>
      </p:sp>
    </p:spTree>
    <p:extLst>
      <p:ext uri="{BB962C8B-B14F-4D97-AF65-F5344CB8AC3E}">
        <p14:creationId xmlns:p14="http://schemas.microsoft.com/office/powerpoint/2010/main" val="8400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Sequel</a:t>
            </a:r>
            <a:endParaRPr lang="en-US" dirty="0"/>
          </a:p>
        </p:txBody>
      </p:sp>
      <p:sp>
        <p:nvSpPr>
          <p:cNvPr id="3" name="Content Placeholder 2"/>
          <p:cNvSpPr>
            <a:spLocks noGrp="1"/>
          </p:cNvSpPr>
          <p:nvPr>
            <p:ph idx="1"/>
          </p:nvPr>
        </p:nvSpPr>
        <p:spPr/>
        <p:txBody>
          <a:bodyPr>
            <a:normAutofit/>
          </a:bodyPr>
          <a:lstStyle/>
          <a:p>
            <a:r>
              <a:rPr lang="en-US" sz="2800" dirty="0" smtClean="0"/>
              <a:t>Sign up on </a:t>
            </a:r>
            <a:r>
              <a:rPr lang="en-US" sz="2800" dirty="0" err="1" smtClean="0"/>
              <a:t>Solutionwhere</a:t>
            </a:r>
            <a:r>
              <a:rPr lang="en-US" sz="2800" dirty="0" smtClean="0"/>
              <a:t> if interested</a:t>
            </a:r>
          </a:p>
          <a:p>
            <a:r>
              <a:rPr lang="en-US" sz="2800" dirty="0" smtClean="0"/>
              <a:t>Once a month meetings (sub one month/Sat. morning the next)</a:t>
            </a:r>
          </a:p>
          <a:p>
            <a:r>
              <a:rPr lang="en-US" sz="2800" dirty="0" smtClean="0"/>
              <a:t>John Reid!! and other historians</a:t>
            </a:r>
          </a:p>
          <a:p>
            <a:r>
              <a:rPr lang="en-US" sz="2800" dirty="0" smtClean="0"/>
              <a:t>$900 stipend or two credits(cannot sub, credit, or stipend anyone out of District now that the grant is over) </a:t>
            </a:r>
          </a:p>
          <a:p>
            <a:endParaRPr lang="en-US" sz="2800" dirty="0"/>
          </a:p>
          <a:p>
            <a:pPr marL="114300" indent="0">
              <a:buNone/>
            </a:pPr>
            <a:r>
              <a:rPr lang="en-US" sz="2800" i="1" dirty="0" smtClean="0">
                <a:solidFill>
                  <a:srgbClr val="0070C0"/>
                </a:solidFill>
              </a:rPr>
              <a:t>(a little note about </a:t>
            </a:r>
            <a:r>
              <a:rPr lang="en-US" sz="2800" i="1" dirty="0" smtClean="0">
                <a:solidFill>
                  <a:srgbClr val="0070C0"/>
                </a:solidFill>
              </a:rPr>
              <a:t>stipends for thi</a:t>
            </a:r>
            <a:r>
              <a:rPr lang="en-US" sz="2800" i="1" dirty="0" smtClean="0">
                <a:solidFill>
                  <a:srgbClr val="0070C0"/>
                </a:solidFill>
              </a:rPr>
              <a:t>s year</a:t>
            </a:r>
            <a:r>
              <a:rPr lang="en-US" sz="2800" i="1" dirty="0" smtClean="0">
                <a:solidFill>
                  <a:srgbClr val="0070C0"/>
                </a:solidFill>
              </a:rPr>
              <a:t>)</a:t>
            </a:r>
            <a:endParaRPr lang="en-US" sz="2800" i="1" dirty="0" smtClean="0">
              <a:solidFill>
                <a:srgbClr val="0070C0"/>
              </a:solidFill>
            </a:endParaRPr>
          </a:p>
          <a:p>
            <a:endParaRPr lang="en-US" dirty="0" smtClean="0"/>
          </a:p>
        </p:txBody>
      </p:sp>
    </p:spTree>
    <p:extLst>
      <p:ext uri="{BB962C8B-B14F-4D97-AF65-F5344CB8AC3E}">
        <p14:creationId xmlns:p14="http://schemas.microsoft.com/office/powerpoint/2010/main" val="182180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724400"/>
            <a:ext cx="7659687" cy="1930400"/>
          </a:xfrm>
        </p:spPr>
        <p:txBody>
          <a:bodyPr/>
          <a:lstStyle/>
          <a:p>
            <a:r>
              <a:rPr lang="en-US" sz="6000" dirty="0" smtClean="0"/>
              <a:t>The Middle East &amp; </a:t>
            </a:r>
            <a:br>
              <a:rPr lang="en-US" sz="6000" dirty="0" smtClean="0"/>
            </a:br>
            <a:r>
              <a:rPr lang="en-US" sz="6000" dirty="0" smtClean="0"/>
              <a:t>American History</a:t>
            </a:r>
            <a:endParaRPr lang="en-US" sz="6000" dirty="0"/>
          </a:p>
        </p:txBody>
      </p:sp>
      <p:sp>
        <p:nvSpPr>
          <p:cNvPr id="3" name="Text Placeholder 2"/>
          <p:cNvSpPr>
            <a:spLocks noGrp="1"/>
          </p:cNvSpPr>
          <p:nvPr>
            <p:ph type="body" idx="1"/>
          </p:nvPr>
        </p:nvSpPr>
        <p:spPr>
          <a:xfrm>
            <a:off x="722313" y="3852863"/>
            <a:ext cx="6135687" cy="795337"/>
          </a:xfrm>
        </p:spPr>
        <p:txBody>
          <a:bodyPr/>
          <a:lstStyle/>
          <a:p>
            <a:r>
              <a:rPr lang="en-US" dirty="0" smtClean="0"/>
              <a:t>John Reid with…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106"/>
            <a:ext cx="7000875" cy="479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928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Reciprocal Annotation</a:t>
            </a:r>
            <a:endParaRPr lang="en-US" dirty="0"/>
          </a:p>
        </p:txBody>
      </p:sp>
      <p:sp>
        <p:nvSpPr>
          <p:cNvPr id="5" name="Content Placeholder 4"/>
          <p:cNvSpPr>
            <a:spLocks noGrp="1"/>
          </p:cNvSpPr>
          <p:nvPr>
            <p:ph idx="1"/>
          </p:nvPr>
        </p:nvSpPr>
        <p:spPr/>
        <p:txBody>
          <a:bodyPr>
            <a:normAutofit/>
          </a:bodyPr>
          <a:lstStyle/>
          <a:p>
            <a:pPr marL="114300" indent="0" algn="ctr">
              <a:buNone/>
            </a:pPr>
            <a:r>
              <a:rPr lang="en-US" sz="4000" b="1" dirty="0" err="1" smtClean="0"/>
              <a:t>re·cip·ro·cal</a:t>
            </a:r>
            <a:r>
              <a:rPr lang="en-US" sz="4000" b="1" dirty="0" smtClean="0"/>
              <a:t>   (</a:t>
            </a:r>
            <a:r>
              <a:rPr lang="en-US" sz="4000" dirty="0" smtClean="0"/>
              <a:t>adjective) </a:t>
            </a:r>
          </a:p>
          <a:p>
            <a:pPr marL="114300" indent="0">
              <a:buNone/>
            </a:pPr>
            <a:r>
              <a:rPr lang="en-US" dirty="0" smtClean="0"/>
              <a:t>1. given </a:t>
            </a:r>
            <a:r>
              <a:rPr lang="en-US" dirty="0"/>
              <a:t>or felt by each toward the other; mutual: reciprocal respect. </a:t>
            </a:r>
          </a:p>
          <a:p>
            <a:pPr marL="571500" indent="-457200">
              <a:buAutoNum type="arabicPeriod"/>
            </a:pPr>
            <a:endParaRPr lang="en-US" dirty="0"/>
          </a:p>
          <a:p>
            <a:pPr marL="114300" indent="0">
              <a:buNone/>
            </a:pPr>
            <a:r>
              <a:rPr lang="en-US" dirty="0"/>
              <a:t>2. given, performed, felt, etc., in return: reciprocal aid. </a:t>
            </a:r>
          </a:p>
          <a:p>
            <a:pPr marL="114300" indent="0">
              <a:buNone/>
            </a:pPr>
            <a:endParaRPr lang="en-US" dirty="0"/>
          </a:p>
          <a:p>
            <a:pPr marL="114300" indent="0">
              <a:buNone/>
            </a:pPr>
            <a:r>
              <a:rPr lang="en-US" dirty="0"/>
              <a:t>3. corresponding; matching; complementary; equivalent: reciprocal privileges at other health clubs. </a:t>
            </a:r>
            <a:endParaRPr lang="en-US" dirty="0" smtClean="0"/>
          </a:p>
          <a:p>
            <a:pPr marL="114300" indent="0">
              <a:buNone/>
            </a:pPr>
            <a:endParaRPr lang="en-US" dirty="0"/>
          </a:p>
          <a:p>
            <a:pPr marL="114300" indent="0">
              <a:buNone/>
            </a:pPr>
            <a:r>
              <a:rPr lang="en-US" dirty="0" smtClean="0"/>
              <a:t>4</a:t>
            </a:r>
            <a:r>
              <a:rPr lang="en-US" dirty="0"/>
              <a:t>. </a:t>
            </a:r>
            <a:r>
              <a:rPr lang="en-US" dirty="0" smtClean="0"/>
              <a:t>expressing </a:t>
            </a:r>
            <a:r>
              <a:rPr lang="en-US" dirty="0"/>
              <a:t>mutual relationship or action: “Each other” and “one another” are reciprocal pronouns. </a:t>
            </a:r>
          </a:p>
          <a:p>
            <a:endParaRPr lang="en-US" dirty="0"/>
          </a:p>
        </p:txBody>
      </p:sp>
    </p:spTree>
    <p:extLst>
      <p:ext uri="{BB962C8B-B14F-4D97-AF65-F5344CB8AC3E}">
        <p14:creationId xmlns:p14="http://schemas.microsoft.com/office/powerpoint/2010/main" val="167699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smtClean="0"/>
              <a:t>Arab Spring Countries Find Peace is Harder than Revolution</a:t>
            </a:r>
            <a:endParaRPr lang="en-US" sz="4500" dirty="0"/>
          </a:p>
        </p:txBody>
      </p:sp>
      <p:sp>
        <p:nvSpPr>
          <p:cNvPr id="3" name="Content Placeholder 2"/>
          <p:cNvSpPr>
            <a:spLocks noGrp="1"/>
          </p:cNvSpPr>
          <p:nvPr>
            <p:ph idx="1"/>
          </p:nvPr>
        </p:nvSpPr>
        <p:spPr>
          <a:xfrm>
            <a:off x="457200" y="1752600"/>
            <a:ext cx="7620000" cy="4953000"/>
          </a:xfrm>
        </p:spPr>
        <p:txBody>
          <a:bodyPr>
            <a:normAutofit lnSpcReduction="10000"/>
          </a:bodyPr>
          <a:lstStyle/>
          <a:p>
            <a:r>
              <a:rPr lang="en-US" dirty="0" smtClean="0"/>
              <a:t>Individually read through the article. Mark it up as you see fit.</a:t>
            </a:r>
          </a:p>
          <a:p>
            <a:endParaRPr lang="en-US" dirty="0"/>
          </a:p>
          <a:p>
            <a:endParaRPr lang="en-US" dirty="0" smtClean="0"/>
          </a:p>
          <a:p>
            <a:r>
              <a:rPr lang="en-US" dirty="0" smtClean="0"/>
              <a:t>Work with a partner to try to make sense of the annotations.  Discuss:</a:t>
            </a:r>
          </a:p>
          <a:p>
            <a:pPr lvl="1"/>
            <a:r>
              <a:rPr lang="en-US" sz="2400" dirty="0" smtClean="0">
                <a:solidFill>
                  <a:srgbClr val="0070C0"/>
                </a:solidFill>
              </a:rPr>
              <a:t>What system is being used here? What is this person doing with the reading?</a:t>
            </a:r>
          </a:p>
          <a:p>
            <a:pPr lvl="1"/>
            <a:r>
              <a:rPr lang="en-US" sz="2400" dirty="0" smtClean="0">
                <a:solidFill>
                  <a:srgbClr val="0070C0"/>
                </a:solidFill>
              </a:rPr>
              <a:t>What makes sense to us? What is hard to wrap our heads around</a:t>
            </a:r>
            <a:r>
              <a:rPr lang="en-US" sz="2400" dirty="0" smtClean="0">
                <a:solidFill>
                  <a:srgbClr val="0070C0"/>
                </a:solidFill>
              </a:rPr>
              <a:t>? </a:t>
            </a:r>
            <a:endParaRPr lang="en-US" sz="2400" dirty="0" smtClean="0">
              <a:solidFill>
                <a:srgbClr val="0070C0"/>
              </a:solidFill>
            </a:endParaRPr>
          </a:p>
          <a:p>
            <a:pPr lvl="1"/>
            <a:r>
              <a:rPr lang="en-US" sz="2400" dirty="0" smtClean="0">
                <a:solidFill>
                  <a:srgbClr val="0070C0"/>
                </a:solidFill>
              </a:rPr>
              <a:t>What annotation made us stop and think differently about the reading than if we had read it without annotations?</a:t>
            </a:r>
          </a:p>
          <a:p>
            <a:pPr lvl="1"/>
            <a:r>
              <a:rPr lang="en-US" sz="2400" dirty="0" smtClean="0">
                <a:solidFill>
                  <a:srgbClr val="0070C0"/>
                </a:solidFill>
              </a:rPr>
              <a:t>What questions do I have for the annotator?</a:t>
            </a:r>
          </a:p>
        </p:txBody>
      </p:sp>
    </p:spTree>
    <p:extLst>
      <p:ext uri="{BB962C8B-B14F-4D97-AF65-F5344CB8AC3E}">
        <p14:creationId xmlns:p14="http://schemas.microsoft.com/office/powerpoint/2010/main" val="230133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Reciprocal Annotation: Why?</a:t>
            </a:r>
            <a:endParaRPr lang="en-US" dirty="0"/>
          </a:p>
        </p:txBody>
      </p:sp>
      <p:sp>
        <p:nvSpPr>
          <p:cNvPr id="3" name="Content Placeholder 2"/>
          <p:cNvSpPr>
            <a:spLocks noGrp="1"/>
          </p:cNvSpPr>
          <p:nvPr>
            <p:ph idx="1"/>
          </p:nvPr>
        </p:nvSpPr>
        <p:spPr>
          <a:xfrm>
            <a:off x="457200" y="1447800"/>
            <a:ext cx="7620000" cy="4953000"/>
          </a:xfrm>
        </p:spPr>
        <p:txBody>
          <a:bodyPr>
            <a:normAutofit/>
          </a:bodyPr>
          <a:lstStyle/>
          <a:p>
            <a:r>
              <a:rPr lang="en-US" sz="3600" dirty="0" smtClean="0"/>
              <a:t>As modeling of annotation</a:t>
            </a:r>
          </a:p>
          <a:p>
            <a:r>
              <a:rPr lang="en-US" sz="3600" dirty="0" smtClean="0"/>
              <a:t>As a way to focus on important content in reading</a:t>
            </a:r>
          </a:p>
          <a:p>
            <a:r>
              <a:rPr lang="en-US" sz="3600" dirty="0" smtClean="0"/>
              <a:t>As a deep reading strategy</a:t>
            </a:r>
          </a:p>
          <a:p>
            <a:r>
              <a:rPr lang="en-US" sz="3600" dirty="0" smtClean="0"/>
              <a:t>As a guided discussion strategy</a:t>
            </a:r>
            <a:endParaRPr lang="en-US" sz="3600" dirty="0"/>
          </a:p>
        </p:txBody>
      </p:sp>
      <p:sp>
        <p:nvSpPr>
          <p:cNvPr id="4" name="Oval 3"/>
          <p:cNvSpPr/>
          <p:nvPr/>
        </p:nvSpPr>
        <p:spPr>
          <a:xfrm>
            <a:off x="1828800" y="5486400"/>
            <a:ext cx="48006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How might you use this strategy with students?</a:t>
            </a:r>
            <a:endParaRPr lang="en-US" sz="2000" dirty="0"/>
          </a:p>
        </p:txBody>
      </p:sp>
    </p:spTree>
    <p:extLst>
      <p:ext uri="{BB962C8B-B14F-4D97-AF65-F5344CB8AC3E}">
        <p14:creationId xmlns:p14="http://schemas.microsoft.com/office/powerpoint/2010/main" val="231590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Stereotypes in History</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t>Can be caused by:</a:t>
            </a:r>
          </a:p>
          <a:p>
            <a:r>
              <a:rPr lang="en-US" sz="2800" dirty="0" smtClean="0"/>
              <a:t>Lack of classroom diversity and perspectives</a:t>
            </a:r>
          </a:p>
          <a:p>
            <a:r>
              <a:rPr lang="en-US" sz="2800" dirty="0" smtClean="0"/>
              <a:t>Lack of primary and secondary sources depicting certain groups</a:t>
            </a:r>
          </a:p>
          <a:p>
            <a:r>
              <a:rPr lang="en-US" sz="2800" dirty="0" smtClean="0"/>
              <a:t>Abundance of similar popular culture images that stereotype</a:t>
            </a:r>
          </a:p>
          <a:p>
            <a:r>
              <a:rPr lang="en-US" sz="2800" dirty="0" smtClean="0"/>
              <a:t>_______________</a:t>
            </a:r>
          </a:p>
          <a:p>
            <a:pPr marL="114300" indent="0">
              <a:buNone/>
            </a:pPr>
            <a:endParaRPr lang="en-US" dirty="0" smtClean="0"/>
          </a:p>
          <a:p>
            <a:pPr marL="114300" indent="0">
              <a:buNone/>
            </a:pPr>
            <a:r>
              <a:rPr lang="en-US" dirty="0"/>
              <a:t>	</a:t>
            </a:r>
          </a:p>
        </p:txBody>
      </p:sp>
    </p:spTree>
    <p:extLst>
      <p:ext uri="{BB962C8B-B14F-4D97-AF65-F5344CB8AC3E}">
        <p14:creationId xmlns:p14="http://schemas.microsoft.com/office/powerpoint/2010/main" val="158962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620000" cy="868362"/>
          </a:xfrm>
        </p:spPr>
        <p:txBody>
          <a:bodyPr/>
          <a:lstStyle/>
          <a:p>
            <a:r>
              <a:rPr lang="en-US" sz="2800" b="1" dirty="0" smtClean="0"/>
              <a:t>Read &amp; Reflect: Native Americans as an Example</a:t>
            </a:r>
            <a:endParaRPr lang="en-US" sz="2800" b="1" dirty="0"/>
          </a:p>
        </p:txBody>
      </p:sp>
      <p:sp>
        <p:nvSpPr>
          <p:cNvPr id="3" name="Content Placeholder 2"/>
          <p:cNvSpPr>
            <a:spLocks noGrp="1"/>
          </p:cNvSpPr>
          <p:nvPr>
            <p:ph idx="1"/>
          </p:nvPr>
        </p:nvSpPr>
        <p:spPr>
          <a:xfrm>
            <a:off x="152400" y="914400"/>
            <a:ext cx="8153400" cy="5867400"/>
          </a:xfrm>
        </p:spPr>
        <p:txBody>
          <a:bodyPr>
            <a:normAutofit fontScale="25000" lnSpcReduction="20000"/>
          </a:bodyPr>
          <a:lstStyle/>
          <a:p>
            <a:pPr marL="114300" indent="0" fontAlgn="base">
              <a:buNone/>
            </a:pPr>
            <a:r>
              <a:rPr lang="en-US" sz="8000" dirty="0" smtClean="0"/>
              <a:t>	A </a:t>
            </a:r>
            <a:r>
              <a:rPr lang="en-US" sz="8000" dirty="0"/>
              <a:t>study by Wills demonstrated that although teachers are concerned with challenging stereotypical representations of Native Americans, they often struggled to move past overly simplistic portrayals. Refuting one stereotype of Natives as uncivilized savages, teachers perpetuated another: the romanticized image of Natives as buffalo-hunting nomads. </a:t>
            </a:r>
            <a:br>
              <a:rPr lang="en-US" sz="8000" dirty="0"/>
            </a:br>
            <a:r>
              <a:rPr lang="en-US" sz="8000" dirty="0" smtClean="0"/>
              <a:t>	American </a:t>
            </a:r>
            <a:r>
              <a:rPr lang="en-US" sz="8000" dirty="0"/>
              <a:t>history classrooms are often characterized by a dominant narrative of perpetual </a:t>
            </a:r>
            <a:r>
              <a:rPr lang="en-US" sz="8000" dirty="0" smtClean="0"/>
              <a:t>progress wherein Americans </a:t>
            </a:r>
            <a:r>
              <a:rPr lang="en-US" sz="8000" dirty="0"/>
              <a:t>of European descent drive history forward to produce expanded rights and opportunities, with the exception, as one teacher put it, of “a few black marks.” The consequence of </a:t>
            </a:r>
            <a:r>
              <a:rPr lang="en-US" sz="8000" dirty="0" smtClean="0"/>
              <a:t>this is that </a:t>
            </a:r>
            <a:r>
              <a:rPr lang="en-US" sz="8000" dirty="0"/>
              <a:t>racial and ethnic minorities remain largely incidental to the </a:t>
            </a:r>
            <a:r>
              <a:rPr lang="en-US" sz="8000" dirty="0" smtClean="0"/>
              <a:t>story. </a:t>
            </a:r>
          </a:p>
          <a:p>
            <a:pPr marL="114300" indent="0" fontAlgn="base">
              <a:buNone/>
            </a:pPr>
            <a:r>
              <a:rPr lang="en-US" sz="8000" dirty="0"/>
              <a:t>	</a:t>
            </a:r>
            <a:r>
              <a:rPr lang="en-US" sz="8000" dirty="0" smtClean="0"/>
              <a:t>Wills </a:t>
            </a:r>
            <a:r>
              <a:rPr lang="en-US" sz="8000" dirty="0"/>
              <a:t>showed that despite changes in textbooks, Native Americans were still confined to a small place in popular historical narratives. Natives only “fit” into the story during the period of westward expansion, when nomadic Plains Indians presented an obstacle to settlers. Because this was the established “place” of Native Americans in the popular story of American history, they were predominantly represented as nomadic, buffalo-hunting Plains Indians.</a:t>
            </a:r>
          </a:p>
          <a:p>
            <a:pPr marL="114300" indent="0" fontAlgn="base">
              <a:buNone/>
            </a:pPr>
            <a:r>
              <a:rPr lang="en-US" sz="8000" dirty="0" smtClean="0"/>
              <a:t>	Even with more racial </a:t>
            </a:r>
            <a:r>
              <a:rPr lang="en-US" sz="8000" dirty="0"/>
              <a:t>and ethnic </a:t>
            </a:r>
            <a:r>
              <a:rPr lang="en-US" sz="8000" dirty="0" smtClean="0"/>
              <a:t>minorities, Wills argues, that </a:t>
            </a:r>
            <a:r>
              <a:rPr lang="en-US" sz="8000" dirty="0"/>
              <a:t>as long as these images are framed by the dominant narrative of perpetual progress, students’ understandings will be limited </a:t>
            </a:r>
            <a:r>
              <a:rPr lang="en-US" sz="8000" dirty="0" smtClean="0"/>
              <a:t>and compromised </a:t>
            </a:r>
            <a:r>
              <a:rPr lang="en-US" sz="8000" dirty="0"/>
              <a:t>by stereotypes of these groups.</a:t>
            </a:r>
          </a:p>
          <a:p>
            <a:endParaRPr lang="en-US" sz="4800" dirty="0"/>
          </a:p>
        </p:txBody>
      </p:sp>
    </p:spTree>
    <p:extLst>
      <p:ext uri="{BB962C8B-B14F-4D97-AF65-F5344CB8AC3E}">
        <p14:creationId xmlns:p14="http://schemas.microsoft.com/office/powerpoint/2010/main" val="8025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thinking as a bridge towards mitigating stereotypes</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76200"/>
            <a:ext cx="5839640" cy="5449061"/>
          </a:xfrm>
          <a:prstGeom prst="rect">
            <a:avLst/>
          </a:prstGeom>
        </p:spPr>
      </p:pic>
    </p:spTree>
    <p:extLst>
      <p:ext uri="{BB962C8B-B14F-4D97-AF65-F5344CB8AC3E}">
        <p14:creationId xmlns:p14="http://schemas.microsoft.com/office/powerpoint/2010/main" val="2837191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549</TotalTime>
  <Words>547</Words>
  <Application>Microsoft Office PowerPoint</Application>
  <PresentationFormat>On-screen Show (4:3)</PresentationFormat>
  <Paragraphs>91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Adjacency</vt:lpstr>
      <vt:lpstr>Teaching American History Project</vt:lpstr>
      <vt:lpstr>Our Sequel</vt:lpstr>
      <vt:lpstr>The Middle East &amp;  American History</vt:lpstr>
      <vt:lpstr>Reciprocal Annotation</vt:lpstr>
      <vt:lpstr>Arab Spring Countries Find Peace is Harder than Revolution</vt:lpstr>
      <vt:lpstr>Reciprocal Annotation: Why?</vt:lpstr>
      <vt:lpstr>Stereotypes in History</vt:lpstr>
      <vt:lpstr>Read &amp; Reflect: Native Americans as an Example</vt:lpstr>
      <vt:lpstr>Historical thinking as a bridge towards mitigating stereotypes</vt:lpstr>
      <vt:lpstr>Sourcing Documents</vt:lpstr>
      <vt:lpstr>Contextualizing Documents</vt:lpstr>
      <vt:lpstr>Corroboration of Sources</vt:lpstr>
      <vt:lpstr>Revisiting Arab Portrayals</vt:lpstr>
      <vt:lpstr>Implementing:  Reading Like a Historian</vt:lpstr>
      <vt:lpstr>Reflection Questions</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Orr, Angela</dc:creator>
  <cp:lastModifiedBy>Orr, Angela</cp:lastModifiedBy>
  <cp:revision>18</cp:revision>
  <dcterms:created xsi:type="dcterms:W3CDTF">2014-05-08T20:02:41Z</dcterms:created>
  <dcterms:modified xsi:type="dcterms:W3CDTF">2014-05-13T18:32:56Z</dcterms:modified>
</cp:coreProperties>
</file>