
<file path=[Content_Types].xml><?xml version="1.0" encoding="utf-8"?>
<Types xmlns="http://schemas.openxmlformats.org/package/2006/content-types">
  <Default Extension="png" ContentType="image/png"/>
  <Default Extension="bmp" ContentType="image/bmp"/>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57" r:id="rId4"/>
    <p:sldId id="258" r:id="rId5"/>
    <p:sldId id="260" r:id="rId6"/>
    <p:sldId id="261" r:id="rId7"/>
    <p:sldId id="275" r:id="rId8"/>
    <p:sldId id="262" r:id="rId9"/>
    <p:sldId id="264" r:id="rId10"/>
    <p:sldId id="263" r:id="rId11"/>
    <p:sldId id="269" r:id="rId12"/>
    <p:sldId id="265" r:id="rId13"/>
    <p:sldId id="276" r:id="rId14"/>
    <p:sldId id="274" r:id="rId15"/>
    <p:sldId id="271" r:id="rId16"/>
    <p:sldId id="270" r:id="rId17"/>
    <p:sldId id="272" r:id="rId18"/>
    <p:sldId id="277" r:id="rId19"/>
    <p:sldId id="268" r:id="rId20"/>
    <p:sldId id="273"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77" y="-29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4D2F2DD-50E9-4F8E-B9B4-79D3F066410D}" type="datetimeFigureOut">
              <a:rPr lang="en-US" smtClean="0"/>
              <a:t>11/17/2011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CF0FC-85ED-4690-8DEA-40F5DFFE1D1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2F2DD-50E9-4F8E-B9B4-79D3F066410D}" type="datetimeFigureOut">
              <a:rPr lang="en-US" smtClean="0"/>
              <a:t>11/17/2011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CF0FC-85ED-4690-8DEA-40F5DFFE1D1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2F2DD-50E9-4F8E-B9B4-79D3F066410D}" type="datetimeFigureOut">
              <a:rPr lang="en-US" smtClean="0"/>
              <a:t>11/17/2011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CF0FC-85ED-4690-8DEA-40F5DFFE1D1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2F2DD-50E9-4F8E-B9B4-79D3F066410D}" type="datetimeFigureOut">
              <a:rPr lang="en-US" smtClean="0"/>
              <a:t>11/17/2011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CF0FC-85ED-4690-8DEA-40F5DFFE1D1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2F2DD-50E9-4F8E-B9B4-79D3F066410D}" type="datetimeFigureOut">
              <a:rPr lang="en-US" smtClean="0"/>
              <a:t>11/17/2011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CF0FC-85ED-4690-8DEA-40F5DFFE1D1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D2F2DD-50E9-4F8E-B9B4-79D3F066410D}" type="datetimeFigureOut">
              <a:rPr lang="en-US" smtClean="0"/>
              <a:t>11/17/2011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0CF0FC-85ED-4690-8DEA-40F5DFFE1D1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2F2DD-50E9-4F8E-B9B4-79D3F066410D}" type="datetimeFigureOut">
              <a:rPr lang="en-US" smtClean="0"/>
              <a:t>11/17/2011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0CF0FC-85ED-4690-8DEA-40F5DFFE1D1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2F2DD-50E9-4F8E-B9B4-79D3F066410D}" type="datetimeFigureOut">
              <a:rPr lang="en-US" smtClean="0"/>
              <a:t>11/17/2011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0CF0FC-85ED-4690-8DEA-40F5DFFE1D1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2F2DD-50E9-4F8E-B9B4-79D3F066410D}" type="datetimeFigureOut">
              <a:rPr lang="en-US" smtClean="0"/>
              <a:t>11/17/2011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0CF0FC-85ED-4690-8DEA-40F5DFFE1D1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2F2DD-50E9-4F8E-B9B4-79D3F066410D}" type="datetimeFigureOut">
              <a:rPr lang="en-US" smtClean="0"/>
              <a:t>11/17/2011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0CF0FC-85ED-4690-8DEA-40F5DFFE1D15}"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F4D2F2DD-50E9-4F8E-B9B4-79D3F066410D}" type="datetimeFigureOut">
              <a:rPr lang="en-US" smtClean="0"/>
              <a:t>11/17/2011</a:t>
            </a:fld>
            <a:endParaRPr lang="en-US"/>
          </a:p>
        </p:txBody>
      </p:sp>
      <p:sp>
        <p:nvSpPr>
          <p:cNvPr id="9" name="Slide Number Placeholder 8"/>
          <p:cNvSpPr>
            <a:spLocks noGrp="1"/>
          </p:cNvSpPr>
          <p:nvPr>
            <p:ph type="sldNum" sz="quarter" idx="11"/>
          </p:nvPr>
        </p:nvSpPr>
        <p:spPr/>
        <p:txBody>
          <a:bodyPr/>
          <a:lstStyle/>
          <a:p>
            <a:fld id="{E50CF0FC-85ED-4690-8DEA-40F5DFFE1D15}"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50CF0FC-85ED-4690-8DEA-40F5DFFE1D15}"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F4D2F2DD-50E9-4F8E-B9B4-79D3F066410D}" type="datetimeFigureOut">
              <a:rPr lang="en-US" smtClean="0"/>
              <a:t>11/17/2011</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b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00400"/>
            <a:ext cx="7543800" cy="2133600"/>
          </a:xfrm>
        </p:spPr>
        <p:txBody>
          <a:bodyPr/>
          <a:lstStyle/>
          <a:p>
            <a:r>
              <a:rPr lang="en-US" dirty="0" smtClean="0"/>
              <a:t>Welcome VHT and History Cohort!</a:t>
            </a:r>
            <a:endParaRPr lang="en-US" dirty="0"/>
          </a:p>
        </p:txBody>
      </p:sp>
      <p:sp>
        <p:nvSpPr>
          <p:cNvPr id="3" name="Subtitle 2"/>
          <p:cNvSpPr>
            <a:spLocks noGrp="1"/>
          </p:cNvSpPr>
          <p:nvPr>
            <p:ph type="subTitle" idx="1"/>
          </p:nvPr>
        </p:nvSpPr>
        <p:spPr>
          <a:xfrm>
            <a:off x="685800" y="5334000"/>
            <a:ext cx="6461760" cy="1143000"/>
          </a:xfrm>
        </p:spPr>
        <p:txBody>
          <a:bodyPr>
            <a:normAutofit/>
          </a:bodyPr>
          <a:lstStyle/>
          <a:p>
            <a:r>
              <a:rPr lang="en-US" sz="2800" dirty="0" smtClean="0"/>
              <a:t>EXAMINING THE COMPLEXITIES INHERENT IN THE U.S. SYSTEM OF FEDERALISM</a:t>
            </a:r>
            <a:endParaRPr lang="en-US" sz="2800" dirty="0"/>
          </a:p>
        </p:txBody>
      </p:sp>
      <p:pic>
        <p:nvPicPr>
          <p:cNvPr id="4" name="Picture 2" descr="http://wiki.faithlutheranlv.org/groups/apusgovernmentg4/wiki/433ba/images/c120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8099" y="76202"/>
            <a:ext cx="4774472" cy="3276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586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Socratic Seminar Norms</a:t>
            </a:r>
            <a:endParaRPr lang="en-US" dirty="0"/>
          </a:p>
        </p:txBody>
      </p:sp>
      <p:sp>
        <p:nvSpPr>
          <p:cNvPr id="3" name="Content Placeholder 2"/>
          <p:cNvSpPr>
            <a:spLocks noGrp="1"/>
          </p:cNvSpPr>
          <p:nvPr>
            <p:ph idx="1"/>
          </p:nvPr>
        </p:nvSpPr>
        <p:spPr>
          <a:xfrm>
            <a:off x="457200" y="1219200"/>
            <a:ext cx="7620000" cy="5486400"/>
          </a:xfrm>
        </p:spPr>
        <p:txBody>
          <a:bodyPr>
            <a:normAutofit fontScale="92500" lnSpcReduction="20000"/>
          </a:bodyPr>
          <a:lstStyle/>
          <a:p>
            <a:pPr marL="114300" indent="0">
              <a:buNone/>
            </a:pPr>
            <a:r>
              <a:rPr lang="en-US" dirty="0" smtClean="0"/>
              <a:t>• </a:t>
            </a:r>
            <a:r>
              <a:rPr lang="en-US" dirty="0"/>
              <a:t>Introduce the seminar and its </a:t>
            </a:r>
            <a:r>
              <a:rPr lang="en-US" dirty="0" smtClean="0"/>
              <a:t>purpose: </a:t>
            </a:r>
          </a:p>
          <a:p>
            <a:pPr marL="114300" indent="0" algn="ctr">
              <a:buNone/>
            </a:pPr>
            <a:r>
              <a:rPr lang="en-US" dirty="0" smtClean="0">
                <a:solidFill>
                  <a:srgbClr val="FF0000"/>
                </a:solidFill>
              </a:rPr>
              <a:t>to </a:t>
            </a:r>
            <a:r>
              <a:rPr lang="en-US" dirty="0">
                <a:solidFill>
                  <a:srgbClr val="FF0000"/>
                </a:solidFill>
              </a:rPr>
              <a:t>facilitate a deeper understanding of the ideas and values in the text through shared </a:t>
            </a:r>
            <a:r>
              <a:rPr lang="en-US" dirty="0" smtClean="0">
                <a:solidFill>
                  <a:srgbClr val="FF0000"/>
                </a:solidFill>
              </a:rPr>
              <a:t>discussion</a:t>
            </a:r>
            <a:endParaRPr lang="en-US" dirty="0">
              <a:solidFill>
                <a:srgbClr val="FF0000"/>
              </a:solidFill>
            </a:endParaRPr>
          </a:p>
          <a:p>
            <a:pPr marL="114300" indent="0">
              <a:buNone/>
            </a:pPr>
            <a:r>
              <a:rPr lang="en-US" dirty="0"/>
              <a:t>• Have students read the text</a:t>
            </a:r>
            <a:r>
              <a:rPr lang="en-US" dirty="0" smtClean="0"/>
              <a:t>. </a:t>
            </a:r>
            <a:r>
              <a:rPr lang="en-US" dirty="0" smtClean="0"/>
              <a:t>Open-ended questions offer a way to open up the discussion and prepare students to ask </a:t>
            </a:r>
            <a:r>
              <a:rPr lang="en-US" dirty="0" smtClean="0"/>
              <a:t>questions</a:t>
            </a:r>
            <a:r>
              <a:rPr lang="en-US" dirty="0" smtClean="0"/>
              <a:t>. These </a:t>
            </a:r>
            <a:r>
              <a:rPr lang="en-US" dirty="0"/>
              <a:t>can be used as the ‘ticket’ to participate in the seminar. </a:t>
            </a:r>
            <a:endParaRPr lang="en-US" dirty="0" smtClean="0"/>
          </a:p>
          <a:p>
            <a:pPr marL="114300" indent="0">
              <a:buNone/>
            </a:pPr>
            <a:r>
              <a:rPr lang="en-US" dirty="0" smtClean="0"/>
              <a:t>• </a:t>
            </a:r>
            <a:r>
              <a:rPr lang="en-US" dirty="0"/>
              <a:t>Review the Discussion Norms </a:t>
            </a:r>
          </a:p>
          <a:p>
            <a:pPr marL="411480" lvl="1" indent="0">
              <a:buNone/>
            </a:pPr>
            <a:r>
              <a:rPr lang="en-US" dirty="0"/>
              <a:t>• </a:t>
            </a:r>
            <a:r>
              <a:rPr lang="en-US" dirty="0" smtClean="0"/>
              <a:t>In </a:t>
            </a:r>
            <a:r>
              <a:rPr lang="en-US" dirty="0"/>
              <a:t>addition to the classroom discussion norms you may have already set, it is important to include the following norms, or ones that are similar: </a:t>
            </a:r>
          </a:p>
          <a:p>
            <a:pPr marL="777240" lvl="2" indent="0">
              <a:buNone/>
            </a:pPr>
            <a:r>
              <a:rPr lang="en-US" dirty="0"/>
              <a:t>• </a:t>
            </a:r>
            <a:r>
              <a:rPr lang="en-US" dirty="0" smtClean="0"/>
              <a:t>Don’t </a:t>
            </a:r>
            <a:r>
              <a:rPr lang="en-US" dirty="0"/>
              <a:t>raise hands </a:t>
            </a:r>
          </a:p>
          <a:p>
            <a:pPr marL="777240" lvl="2" indent="0">
              <a:buNone/>
            </a:pPr>
            <a:r>
              <a:rPr lang="en-US" dirty="0"/>
              <a:t>• Listen carefully </a:t>
            </a:r>
          </a:p>
          <a:p>
            <a:pPr marL="777240" lvl="2" indent="0">
              <a:buNone/>
            </a:pPr>
            <a:r>
              <a:rPr lang="en-US" dirty="0"/>
              <a:t>• Address one another respectfully </a:t>
            </a:r>
          </a:p>
          <a:p>
            <a:pPr marL="777240" lvl="2" indent="0">
              <a:buNone/>
            </a:pPr>
            <a:r>
              <a:rPr lang="en-US" dirty="0"/>
              <a:t>• Base any opinions on the text</a:t>
            </a:r>
          </a:p>
          <a:p>
            <a:pPr marL="777240" lvl="2" indent="0">
              <a:buNone/>
            </a:pPr>
            <a:r>
              <a:rPr lang="en-US" dirty="0" smtClean="0"/>
              <a:t>• </a:t>
            </a:r>
            <a:r>
              <a:rPr lang="en-US" dirty="0"/>
              <a:t>Address comments to the group (no side conversations) </a:t>
            </a:r>
          </a:p>
          <a:p>
            <a:pPr marL="777240" lvl="2" indent="0">
              <a:buNone/>
            </a:pPr>
            <a:r>
              <a:rPr lang="en-US" dirty="0"/>
              <a:t>• Use sensitivity to take turns and not interrupt others </a:t>
            </a:r>
          </a:p>
          <a:p>
            <a:pPr marL="777240" lvl="2" indent="0">
              <a:buNone/>
            </a:pPr>
            <a:r>
              <a:rPr lang="en-US" dirty="0"/>
              <a:t>• Monitor ‘air time’ </a:t>
            </a:r>
          </a:p>
          <a:p>
            <a:pPr marL="777240" lvl="2" indent="0">
              <a:buNone/>
            </a:pPr>
            <a:r>
              <a:rPr lang="en-US" dirty="0"/>
              <a:t>• Be courageous in presenting your own thoughts and reasoning, but be flexible and willing to change your mind in the face of new and compelling </a:t>
            </a:r>
            <a:r>
              <a:rPr lang="en-US" dirty="0" smtClean="0"/>
              <a:t>evidence</a:t>
            </a:r>
            <a:endParaRPr lang="en-US" dirty="0"/>
          </a:p>
        </p:txBody>
      </p:sp>
    </p:spTree>
    <p:extLst>
      <p:ext uri="{BB962C8B-B14F-4D97-AF65-F5344CB8AC3E}">
        <p14:creationId xmlns:p14="http://schemas.microsoft.com/office/powerpoint/2010/main" val="190399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 calcmode="lin" valueType="num">
                                      <p:cBhvr additive="base">
                                        <p:cTn id="4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byui.edu/learningandteaching/images/stories/03-2010/socrates_teach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2"/>
            <a:ext cx="1600199" cy="17591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Remember…	</a:t>
            </a:r>
            <a:endParaRPr lang="en-US" dirty="0"/>
          </a:p>
        </p:txBody>
      </p:sp>
      <p:sp>
        <p:nvSpPr>
          <p:cNvPr id="3" name="Content Placeholder 2"/>
          <p:cNvSpPr>
            <a:spLocks noGrp="1"/>
          </p:cNvSpPr>
          <p:nvPr>
            <p:ph idx="1"/>
          </p:nvPr>
        </p:nvSpPr>
        <p:spPr>
          <a:xfrm>
            <a:off x="457200" y="1600200"/>
            <a:ext cx="7620000" cy="5029200"/>
          </a:xfrm>
        </p:spPr>
        <p:txBody>
          <a:bodyPr>
            <a:normAutofit fontScale="92500" lnSpcReduction="20000"/>
          </a:bodyPr>
          <a:lstStyle/>
          <a:p>
            <a:r>
              <a:rPr lang="en-US" dirty="0" smtClean="0"/>
              <a:t>The teacher is not “Socrates” in the Socratic Seminar!  Don’t be tempted to intervene often.  You may occasionally redirect with a new question or clarify misconceptions, but most of your work is done in preparing the seminar and the students.</a:t>
            </a:r>
          </a:p>
          <a:p>
            <a:endParaRPr lang="en-US" dirty="0"/>
          </a:p>
          <a:p>
            <a:r>
              <a:rPr lang="en-US" dirty="0" smtClean="0"/>
              <a:t>Assessment could initiate from a roster wherein you keep track of individual comments and participation, from students tracking one other person (see handout), or from students turning </a:t>
            </a:r>
            <a:r>
              <a:rPr lang="en-US" dirty="0"/>
              <a:t> </a:t>
            </a:r>
            <a:r>
              <a:rPr lang="en-US" dirty="0" smtClean="0"/>
              <a:t>in something tangible (e.g. poker chips – blue for questions, red for comments, etc.), or from general self-reflections.</a:t>
            </a:r>
          </a:p>
          <a:p>
            <a:endParaRPr lang="en-US" dirty="0"/>
          </a:p>
          <a:p>
            <a:r>
              <a:rPr lang="en-US" dirty="0" smtClean="0"/>
              <a:t>By beginning with open-ended questions, there is less demand for students to have their own interpretation.  Make sure that questions are deemed as important as statements.</a:t>
            </a:r>
          </a:p>
          <a:p>
            <a:endParaRPr lang="en-US" dirty="0"/>
          </a:p>
          <a:p>
            <a:r>
              <a:rPr lang="en-US" dirty="0" smtClean="0"/>
              <a:t>It helps to sit with students instead of walking around (less intimidation).</a:t>
            </a:r>
            <a:endParaRPr lang="en-US" dirty="0"/>
          </a:p>
        </p:txBody>
      </p:sp>
    </p:spTree>
    <p:extLst>
      <p:ext uri="{BB962C8B-B14F-4D97-AF65-F5344CB8AC3E}">
        <p14:creationId xmlns:p14="http://schemas.microsoft.com/office/powerpoint/2010/main" val="245998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Building	</a:t>
            </a:r>
            <a:endParaRPr lang="en-US" dirty="0"/>
          </a:p>
        </p:txBody>
      </p:sp>
      <p:sp>
        <p:nvSpPr>
          <p:cNvPr id="3" name="Content Placeholder 2"/>
          <p:cNvSpPr>
            <a:spLocks noGrp="1"/>
          </p:cNvSpPr>
          <p:nvPr>
            <p:ph idx="1"/>
          </p:nvPr>
        </p:nvSpPr>
        <p:spPr/>
        <p:txBody>
          <a:bodyPr/>
          <a:lstStyle/>
          <a:p>
            <a:r>
              <a:rPr lang="en-US" dirty="0" smtClean="0"/>
              <a:t>Review fundamental and/or academic vocabulary in the text. All students should have equal access to the information available in the text.</a:t>
            </a:r>
          </a:p>
          <a:p>
            <a:pPr lvl="1"/>
            <a:r>
              <a:rPr lang="en-US" dirty="0" smtClean="0"/>
              <a:t>Providing a vocabulary side bar is a good idea.</a:t>
            </a:r>
          </a:p>
          <a:p>
            <a:pPr lvl="1"/>
            <a:r>
              <a:rPr lang="en-US" dirty="0" smtClean="0"/>
              <a:t>Remember not to define words that can be interpreted based upon context clues.</a:t>
            </a:r>
            <a:r>
              <a:rPr lang="en-US" dirty="0" smtClean="0">
                <a:solidFill>
                  <a:schemeClr val="accent2">
                    <a:lumMod val="75000"/>
                  </a:schemeClr>
                </a:solidFill>
              </a:rPr>
              <a:t> </a:t>
            </a:r>
            <a:r>
              <a:rPr lang="en-US" dirty="0" smtClean="0">
                <a:solidFill>
                  <a:schemeClr val="accent2">
                    <a:lumMod val="75000"/>
                  </a:schemeClr>
                </a:solidFill>
              </a:rPr>
              <a:t>(Common Core Shift 4 Tip)</a:t>
            </a:r>
            <a:endParaRPr lang="en-US" dirty="0" smtClean="0">
              <a:solidFill>
                <a:schemeClr val="accent2">
                  <a:lumMod val="75000"/>
                </a:schemeClr>
              </a:solidFill>
            </a:endParaRPr>
          </a:p>
          <a:p>
            <a:r>
              <a:rPr lang="en-US" dirty="0" smtClean="0"/>
              <a:t>With a partner review </a:t>
            </a:r>
            <a:r>
              <a:rPr lang="en-US" dirty="0" smtClean="0"/>
              <a:t>the Constitutional clauses </a:t>
            </a:r>
            <a:r>
              <a:rPr lang="en-US" dirty="0" smtClean="0"/>
              <a:t>by defining:</a:t>
            </a:r>
            <a:endParaRPr lang="en-US" dirty="0" smtClean="0"/>
          </a:p>
          <a:p>
            <a:pPr lvl="1"/>
            <a:r>
              <a:rPr lang="en-US" dirty="0" smtClean="0"/>
              <a:t>Necessary and proper clause</a:t>
            </a:r>
          </a:p>
          <a:p>
            <a:pPr lvl="1"/>
            <a:r>
              <a:rPr lang="en-US" dirty="0" smtClean="0"/>
              <a:t>Commerce clause</a:t>
            </a:r>
          </a:p>
          <a:p>
            <a:pPr lvl="1"/>
            <a:r>
              <a:rPr lang="en-US" dirty="0" smtClean="0"/>
              <a:t>10</a:t>
            </a:r>
            <a:r>
              <a:rPr lang="en-US" baseline="30000" dirty="0" smtClean="0"/>
              <a:t>th</a:t>
            </a:r>
            <a:r>
              <a:rPr lang="en-US" dirty="0" smtClean="0"/>
              <a:t> Amendment</a:t>
            </a:r>
          </a:p>
          <a:p>
            <a:pPr lvl="1"/>
            <a:r>
              <a:rPr lang="en-US" dirty="0" smtClean="0"/>
              <a:t>14</a:t>
            </a:r>
            <a:r>
              <a:rPr lang="en-US" baseline="30000" dirty="0" smtClean="0"/>
              <a:t>th</a:t>
            </a:r>
            <a:r>
              <a:rPr lang="en-US" dirty="0" smtClean="0"/>
              <a:t> Amendment</a:t>
            </a:r>
            <a:endParaRPr lang="en-US" dirty="0"/>
          </a:p>
          <a:p>
            <a:endParaRPr lang="en-US" dirty="0" smtClean="0"/>
          </a:p>
        </p:txBody>
      </p:sp>
    </p:spTree>
    <p:extLst>
      <p:ext uri="{BB962C8B-B14F-4D97-AF65-F5344CB8AC3E}">
        <p14:creationId xmlns:p14="http://schemas.microsoft.com/office/powerpoint/2010/main" val="3346756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v. Lopez (1995)</a:t>
            </a:r>
            <a:endParaRPr lang="en-US" dirty="0"/>
          </a:p>
        </p:txBody>
      </p:sp>
      <p:sp>
        <p:nvSpPr>
          <p:cNvPr id="3" name="Content Placeholder 2"/>
          <p:cNvSpPr>
            <a:spLocks noGrp="1"/>
          </p:cNvSpPr>
          <p:nvPr>
            <p:ph idx="1"/>
          </p:nvPr>
        </p:nvSpPr>
        <p:spPr/>
        <p:txBody>
          <a:bodyPr>
            <a:normAutofit fontScale="92500" lnSpcReduction="20000"/>
          </a:bodyPr>
          <a:lstStyle/>
          <a:p>
            <a:r>
              <a:rPr lang="en-US" dirty="0"/>
              <a:t>Alfonso Lopez, Jr. was an 18 year old 12th grade student in San Antonio, Texas. On March 10, 1992 he carried a concealed .38 caliber revolver, along with five cartridges, into the school. He was confronted by school authorities</a:t>
            </a:r>
            <a:r>
              <a:rPr lang="en-US" baseline="30000" dirty="0"/>
              <a:t> </a:t>
            </a:r>
            <a:r>
              <a:rPr lang="en-US" dirty="0"/>
              <a:t>and admitted to having the weapon. The next day, he was charged with violation of the federal Gun-Free School Zones Act of 1990. </a:t>
            </a:r>
          </a:p>
          <a:p>
            <a:r>
              <a:rPr lang="en-US" dirty="0"/>
              <a:t>Lopez moved to dismiss the indictment on the ground that of the Act was "unconstitutional as it is beyond the power of Congress to legislate control over our public schools." The trial court denied the motion, ruling that the Act was "a constitutional exercise of Congress' well defined power to regulate activities in and affecting commerce, and the 'business' of elementary, middle and high schools . . . affects interstate commerce."</a:t>
            </a:r>
          </a:p>
          <a:p>
            <a:r>
              <a:rPr lang="en-US" dirty="0"/>
              <a:t>Lopez was tried and convicted. He appealed to the Fifth Circuit Court of Appeals, claiming that the Act exceeded Congress' power to legislate under the Commerce Clause. The Fifth Circuit agreed and reversed his conviction. The Government petitioned for Supreme Court review and the Court accepted the case.</a:t>
            </a:r>
          </a:p>
          <a:p>
            <a:endParaRPr lang="en-US" dirty="0"/>
          </a:p>
        </p:txBody>
      </p:sp>
    </p:spTree>
    <p:extLst>
      <p:ext uri="{BB962C8B-B14F-4D97-AF65-F5344CB8AC3E}">
        <p14:creationId xmlns:p14="http://schemas.microsoft.com/office/powerpoint/2010/main" val="3282131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 Reading to Prepare</a:t>
            </a:r>
            <a:endParaRPr lang="en-US" dirty="0"/>
          </a:p>
        </p:txBody>
      </p:sp>
      <p:sp>
        <p:nvSpPr>
          <p:cNvPr id="3" name="Content Placeholder 2"/>
          <p:cNvSpPr>
            <a:spLocks noGrp="1"/>
          </p:cNvSpPr>
          <p:nvPr>
            <p:ph idx="1"/>
          </p:nvPr>
        </p:nvSpPr>
        <p:spPr/>
        <p:txBody>
          <a:bodyPr/>
          <a:lstStyle/>
          <a:p>
            <a:r>
              <a:rPr lang="en-US" dirty="0" smtClean="0"/>
              <a:t>Please re-read the U.S. v. Lopez (1995) case and take notes as you read.</a:t>
            </a:r>
          </a:p>
          <a:p>
            <a:r>
              <a:rPr lang="en-US" dirty="0" smtClean="0"/>
              <a:t>The document is a bit longer than the Major Problems version, although I have still cut out portions</a:t>
            </a:r>
            <a:r>
              <a:rPr lang="en-US" dirty="0" smtClean="0"/>
              <a:t>. </a:t>
            </a:r>
            <a:endParaRPr lang="en-US" dirty="0" smtClean="0"/>
          </a:p>
          <a:p>
            <a:r>
              <a:rPr lang="en-US" dirty="0" smtClean="0"/>
              <a:t>Answer the open-ended questions when you are finished reading.</a:t>
            </a:r>
          </a:p>
          <a:p>
            <a:r>
              <a:rPr lang="en-US" dirty="0" smtClean="0"/>
              <a:t>Use the line numbers to help you discuss specific passages with others in the Seminar.</a:t>
            </a:r>
            <a:endParaRPr lang="en-US" dirty="0"/>
          </a:p>
        </p:txBody>
      </p:sp>
      <p:sp>
        <p:nvSpPr>
          <p:cNvPr id="4" name="AutoShape 2" descr="http://www.quizlaw.com/blog/images/supreme2.jpg"/>
          <p:cNvSpPr>
            <a:spLocks noChangeAspect="1" noChangeArrowheads="1"/>
          </p:cNvSpPr>
          <p:nvPr/>
        </p:nvSpPr>
        <p:spPr bwMode="auto">
          <a:xfrm>
            <a:off x="155575" y="-852488"/>
            <a:ext cx="2381250" cy="1790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4" name="Picture 4" descr="http://www.quizlaw.com/blog/images/suprem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4795113"/>
            <a:ext cx="2743200" cy="2062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4959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Socratic </a:t>
            </a:r>
            <a:r>
              <a:rPr lang="en-US" dirty="0" smtClean="0"/>
              <a:t>Seminar Directions</a:t>
            </a:r>
            <a:endParaRPr lang="en-US" dirty="0"/>
          </a:p>
        </p:txBody>
      </p:sp>
      <p:sp>
        <p:nvSpPr>
          <p:cNvPr id="3" name="Content Placeholder 2"/>
          <p:cNvSpPr>
            <a:spLocks noGrp="1"/>
          </p:cNvSpPr>
          <p:nvPr>
            <p:ph idx="1"/>
          </p:nvPr>
        </p:nvSpPr>
        <p:spPr/>
        <p:txBody>
          <a:bodyPr/>
          <a:lstStyle/>
          <a:p>
            <a:r>
              <a:rPr lang="en-US" sz="2600" b="1" dirty="0" smtClean="0"/>
              <a:t>Choose a discussion leader who will help to navigate the discussion.</a:t>
            </a:r>
          </a:p>
          <a:p>
            <a:pPr marL="868680" lvl="1" indent="-457200">
              <a:buFont typeface="+mj-lt"/>
              <a:buAutoNum type="arabicPeriod"/>
            </a:pPr>
            <a:r>
              <a:rPr lang="en-US" dirty="0" smtClean="0"/>
              <a:t>The discussion should first allow all people to ask questions about meaning in the document.  Clearing up confusion should be the first order of the seminar.</a:t>
            </a:r>
          </a:p>
          <a:p>
            <a:pPr marL="868680" lvl="1" indent="-457200">
              <a:buFont typeface="+mj-lt"/>
              <a:buAutoNum type="arabicPeriod"/>
            </a:pPr>
            <a:r>
              <a:rPr lang="en-US" dirty="0" smtClean="0"/>
              <a:t>Then, the discussion should focus on the sub-questions as a way to understand the issues and values in the overarching question.</a:t>
            </a:r>
          </a:p>
          <a:p>
            <a:pPr marL="868680" lvl="1" indent="-457200">
              <a:buFont typeface="+mj-lt"/>
              <a:buAutoNum type="arabicPeriod"/>
            </a:pPr>
            <a:r>
              <a:rPr lang="en-US" dirty="0" smtClean="0"/>
              <a:t>The discussion should remain text-based as much as possible. </a:t>
            </a:r>
            <a:endParaRPr lang="en-US" dirty="0"/>
          </a:p>
        </p:txBody>
      </p:sp>
      <p:pic>
        <p:nvPicPr>
          <p:cNvPr id="3074" name="Picture 2" descr="http://www.positivelypleasantonschools.org/sites/default/files/users/chelmer/Socratic%20Semin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800599"/>
            <a:ext cx="27432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4887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990600"/>
            <a:ext cx="7659687" cy="1752600"/>
          </a:xfrm>
        </p:spPr>
        <p:txBody>
          <a:bodyPr/>
          <a:lstStyle/>
          <a:p>
            <a:r>
              <a:rPr lang="en-US" dirty="0" smtClean="0"/>
              <a:t>What is the proper interpretation of the    commerce clause?</a:t>
            </a:r>
            <a:br>
              <a:rPr lang="en-US" dirty="0" smtClean="0"/>
            </a:br>
            <a:endParaRPr lang="en-US" dirty="0"/>
          </a:p>
        </p:txBody>
      </p:sp>
      <p:sp>
        <p:nvSpPr>
          <p:cNvPr id="3" name="Text Placeholder 2"/>
          <p:cNvSpPr>
            <a:spLocks noGrp="1"/>
          </p:cNvSpPr>
          <p:nvPr>
            <p:ph type="body" idx="1"/>
          </p:nvPr>
        </p:nvSpPr>
        <p:spPr>
          <a:xfrm>
            <a:off x="722313" y="304801"/>
            <a:ext cx="6135687" cy="762000"/>
          </a:xfrm>
        </p:spPr>
        <p:txBody>
          <a:bodyPr/>
          <a:lstStyle/>
          <a:p>
            <a:r>
              <a:rPr lang="en-US" dirty="0" smtClean="0"/>
              <a:t>Socratic Seminar Overarching Question</a:t>
            </a:r>
            <a:endParaRPr lang="en-US" dirty="0"/>
          </a:p>
        </p:txBody>
      </p:sp>
      <p:sp>
        <p:nvSpPr>
          <p:cNvPr id="4" name="TextBox 3"/>
          <p:cNvSpPr txBox="1"/>
          <p:nvPr/>
        </p:nvSpPr>
        <p:spPr>
          <a:xfrm>
            <a:off x="1742872" y="2895600"/>
            <a:ext cx="6629400" cy="369331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u="sng" dirty="0" smtClean="0"/>
              <a:t>Sub-Questions</a:t>
            </a:r>
          </a:p>
          <a:p>
            <a:pPr algn="ctr"/>
            <a:endParaRPr lang="en-US" u="sng" dirty="0" smtClean="0"/>
          </a:p>
          <a:p>
            <a:r>
              <a:rPr lang="en-US" dirty="0" smtClean="0"/>
              <a:t>Which </a:t>
            </a:r>
            <a:r>
              <a:rPr lang="en-US" dirty="0"/>
              <a:t>arguments of the supreme court in U.S. V. Lopez (1995) are the most logical? Persuasive</a:t>
            </a:r>
            <a:r>
              <a:rPr lang="en-US" dirty="0" smtClean="0"/>
              <a:t>?</a:t>
            </a:r>
          </a:p>
          <a:p>
            <a:r>
              <a:rPr lang="en-US" dirty="0"/>
              <a:t/>
            </a:r>
            <a:br>
              <a:rPr lang="en-US" dirty="0"/>
            </a:br>
            <a:r>
              <a:rPr lang="en-US" dirty="0"/>
              <a:t>Does Congress take too much power from the states in legislation based on the commerce clause</a:t>
            </a:r>
            <a:r>
              <a:rPr lang="en-US" dirty="0" smtClean="0"/>
              <a:t>?</a:t>
            </a:r>
          </a:p>
          <a:p>
            <a:endParaRPr lang="en-US" dirty="0"/>
          </a:p>
          <a:p>
            <a:r>
              <a:rPr lang="en-US" dirty="0" smtClean="0"/>
              <a:t>What are possible repercussions of strict interpretation of Congress’ use of the commerce clause?</a:t>
            </a:r>
          </a:p>
          <a:p>
            <a:endParaRPr lang="en-US" dirty="0"/>
          </a:p>
          <a:p>
            <a:r>
              <a:rPr lang="en-US" dirty="0" smtClean="0"/>
              <a:t>What is the most difficult issue to reconcile in this case?</a:t>
            </a:r>
            <a:r>
              <a:rPr lang="en-US" dirty="0"/>
              <a:t/>
            </a:r>
            <a:br>
              <a:rPr lang="en-US" dirty="0"/>
            </a:b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0"/>
            <a:ext cx="2362200" cy="2823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7877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Reflection</a:t>
            </a:r>
            <a:endParaRPr lang="en-US" dirty="0"/>
          </a:p>
        </p:txBody>
      </p:sp>
      <p:sp>
        <p:nvSpPr>
          <p:cNvPr id="3" name="Content Placeholder 2"/>
          <p:cNvSpPr>
            <a:spLocks noGrp="1"/>
          </p:cNvSpPr>
          <p:nvPr>
            <p:ph idx="1"/>
          </p:nvPr>
        </p:nvSpPr>
        <p:spPr>
          <a:xfrm>
            <a:off x="457200" y="1600200"/>
            <a:ext cx="7620000" cy="4953000"/>
          </a:xfrm>
        </p:spPr>
        <p:txBody>
          <a:bodyPr>
            <a:normAutofit lnSpcReduction="10000"/>
          </a:bodyPr>
          <a:lstStyle/>
          <a:p>
            <a:endParaRPr lang="en-US" dirty="0" smtClean="0"/>
          </a:p>
          <a:p>
            <a:endParaRPr lang="en-US" dirty="0"/>
          </a:p>
          <a:p>
            <a:endParaRPr lang="en-US" dirty="0" smtClean="0"/>
          </a:p>
          <a:p>
            <a:endParaRPr lang="en-US" dirty="0"/>
          </a:p>
          <a:p>
            <a:r>
              <a:rPr lang="en-US" dirty="0" smtClean="0"/>
              <a:t>Do you personally feel that you have an enlarged understanding of the ideas and issues in the text?</a:t>
            </a:r>
          </a:p>
          <a:p>
            <a:pPr lvl="1"/>
            <a:r>
              <a:rPr lang="en-US" dirty="0" smtClean="0"/>
              <a:t>Did your initial ideas shift at all in the discussion?</a:t>
            </a:r>
          </a:p>
          <a:p>
            <a:pPr lvl="1"/>
            <a:r>
              <a:rPr lang="en-US" dirty="0" smtClean="0"/>
              <a:t>Was their any particular point made that really got you thinking?</a:t>
            </a:r>
          </a:p>
          <a:p>
            <a:endParaRPr lang="en-US" dirty="0"/>
          </a:p>
          <a:p>
            <a:r>
              <a:rPr lang="en-US" dirty="0" smtClean="0"/>
              <a:t>What worked well in the Socratic Seminar model?</a:t>
            </a:r>
          </a:p>
          <a:p>
            <a:endParaRPr lang="en-US" dirty="0"/>
          </a:p>
          <a:p>
            <a:r>
              <a:rPr lang="en-US" dirty="0" smtClean="0"/>
              <a:t>What would you change about the model to make it effective in your own classroom?</a:t>
            </a:r>
            <a:endParaRPr lang="en-US" dirty="0"/>
          </a:p>
        </p:txBody>
      </p:sp>
      <p:sp>
        <p:nvSpPr>
          <p:cNvPr id="4" name="Rectangle 3"/>
          <p:cNvSpPr/>
          <p:nvPr/>
        </p:nvSpPr>
        <p:spPr>
          <a:xfrm>
            <a:off x="685800" y="1295400"/>
            <a:ext cx="70866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t>The aim is a mutual search for a clearer, wider and deeper (‘enlarged’) understanding of the ideas, issues, and values in the text at hand. It is shared inquiry, not debate; there is no opponent save the perplexity all persons face when they try to understand something that is both difficult and important. </a:t>
            </a:r>
            <a:r>
              <a:rPr lang="en-US" i="1" dirty="0" smtClean="0"/>
              <a:t> (Parker)</a:t>
            </a:r>
            <a:endParaRPr lang="en-US" dirty="0"/>
          </a:p>
        </p:txBody>
      </p:sp>
    </p:spTree>
    <p:extLst>
      <p:ext uri="{BB962C8B-B14F-4D97-AF65-F5344CB8AC3E}">
        <p14:creationId xmlns:p14="http://schemas.microsoft.com/office/powerpoint/2010/main" val="346545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Socratic Seminars Inform Future Understandings	</a:t>
            </a:r>
            <a:endParaRPr lang="en-US" dirty="0"/>
          </a:p>
        </p:txBody>
      </p:sp>
      <p:sp>
        <p:nvSpPr>
          <p:cNvPr id="3" name="Content Placeholder 2"/>
          <p:cNvSpPr>
            <a:spLocks noGrp="1"/>
          </p:cNvSpPr>
          <p:nvPr>
            <p:ph idx="1"/>
          </p:nvPr>
        </p:nvSpPr>
        <p:spPr/>
        <p:txBody>
          <a:bodyPr/>
          <a:lstStyle/>
          <a:p>
            <a:r>
              <a:rPr lang="en-US" dirty="0" smtClean="0"/>
              <a:t>Because seminars help students really understand the values and ideas in a work, if you choose a text that models an enduring issue, students will be able to use their broad understanding of that issue again and again.</a:t>
            </a:r>
          </a:p>
          <a:p>
            <a:endParaRPr lang="en-US" dirty="0"/>
          </a:p>
          <a:p>
            <a:r>
              <a:rPr lang="en-US" dirty="0" smtClean="0"/>
              <a:t>How did reading one court case, U.S. v. Lopez, help you to better understand recent conundrums of federalism? Talk with your partner about a specific example.</a:t>
            </a:r>
            <a:endParaRPr lang="en-US" dirty="0"/>
          </a:p>
        </p:txBody>
      </p:sp>
      <p:pic>
        <p:nvPicPr>
          <p:cNvPr id="3074" name="Picture 2" descr="http://www.examiner.com/images/blog/EXID18134/images/zREAL_ID_ACT_-_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267200"/>
            <a:ext cx="1913766"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6321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Federalism to the Classroom</a:t>
            </a:r>
            <a:endParaRPr lang="en-US" dirty="0"/>
          </a:p>
        </p:txBody>
      </p:sp>
      <p:sp>
        <p:nvSpPr>
          <p:cNvPr id="3" name="Content Placeholder 2"/>
          <p:cNvSpPr>
            <a:spLocks noGrp="1"/>
          </p:cNvSpPr>
          <p:nvPr>
            <p:ph idx="1"/>
          </p:nvPr>
        </p:nvSpPr>
        <p:spPr/>
        <p:txBody>
          <a:bodyPr>
            <a:normAutofit fontScale="92500" lnSpcReduction="10000"/>
          </a:bodyPr>
          <a:lstStyle/>
          <a:p>
            <a:r>
              <a:rPr lang="en-US" dirty="0"/>
              <a:t>Quickly skim the current events </a:t>
            </a:r>
            <a:r>
              <a:rPr lang="en-US" dirty="0" smtClean="0"/>
              <a:t>articles. </a:t>
            </a:r>
            <a:r>
              <a:rPr lang="en-US" dirty="0"/>
              <a:t>Highlight/underline </a:t>
            </a:r>
            <a:r>
              <a:rPr lang="en-US" dirty="0" smtClean="0"/>
              <a:t>all       </a:t>
            </a:r>
            <a:r>
              <a:rPr lang="en-US" dirty="0"/>
              <a:t>of the important terms and statements about federalism in these articles</a:t>
            </a:r>
            <a:r>
              <a:rPr lang="en-US" dirty="0" smtClean="0"/>
              <a:t>.</a:t>
            </a:r>
          </a:p>
          <a:p>
            <a:pPr lvl="1"/>
            <a:r>
              <a:rPr lang="en-US" dirty="0"/>
              <a:t>How does our work today help you to frame these issues? That is, in what way will you help students see the tensions in federalism through these issues?</a:t>
            </a:r>
          </a:p>
          <a:p>
            <a:pPr marL="411480" lvl="1" indent="0">
              <a:buNone/>
            </a:pPr>
            <a:endParaRPr lang="en-US" dirty="0" smtClean="0"/>
          </a:p>
          <a:p>
            <a:pPr marL="114300" indent="0">
              <a:buNone/>
            </a:pPr>
            <a:endParaRPr lang="en-US" dirty="0"/>
          </a:p>
          <a:p>
            <a:r>
              <a:rPr lang="en-US" dirty="0" smtClean="0"/>
              <a:t>What are some modern issues of federalism that you could discuss with your classes?</a:t>
            </a:r>
          </a:p>
          <a:p>
            <a:endParaRPr lang="en-US" dirty="0"/>
          </a:p>
          <a:p>
            <a:endParaRPr lang="en-US" dirty="0"/>
          </a:p>
          <a:p>
            <a:r>
              <a:rPr lang="en-US" dirty="0" smtClean="0"/>
              <a:t>Why is it important to understand the complexity of federalism as a citizen of the United States? Where in your curriculum could you add discussions of federalism?</a:t>
            </a:r>
          </a:p>
          <a:p>
            <a:endParaRPr lang="en-US" dirty="0"/>
          </a:p>
        </p:txBody>
      </p:sp>
      <p:pic>
        <p:nvPicPr>
          <p:cNvPr id="1026" name="Picture 2" descr="http://www.stimulatesearch.com/blog/wp-content/uploads/2011/07/effective-seo-optimiza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37288"/>
            <a:ext cx="1942823" cy="2324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47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heel(1)">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heel(1)">
                                      <p:cBhvr>
                                        <p:cTn id="2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19600"/>
            <a:ext cx="7659687" cy="2235200"/>
          </a:xfrm>
        </p:spPr>
        <p:txBody>
          <a:bodyPr/>
          <a:lstStyle/>
          <a:p>
            <a:pPr lvl="0"/>
            <a:r>
              <a:rPr lang="en-US" dirty="0"/>
              <a:t>Does a limited or an energetic </a:t>
            </a:r>
            <a:r>
              <a:rPr lang="en-US" dirty="0" smtClean="0"/>
              <a:t>(National) government </a:t>
            </a:r>
            <a:r>
              <a:rPr lang="en-US" dirty="0"/>
              <a:t>serve the people best? </a:t>
            </a:r>
            <a:br>
              <a:rPr lang="en-US" dirty="0"/>
            </a:br>
            <a:endParaRPr lang="en-US" dirty="0"/>
          </a:p>
        </p:txBody>
      </p:sp>
      <p:sp>
        <p:nvSpPr>
          <p:cNvPr id="3" name="Text Placeholder 2"/>
          <p:cNvSpPr>
            <a:spLocks noGrp="1"/>
          </p:cNvSpPr>
          <p:nvPr>
            <p:ph type="body" idx="1"/>
          </p:nvPr>
        </p:nvSpPr>
        <p:spPr>
          <a:xfrm>
            <a:off x="722313" y="3852863"/>
            <a:ext cx="6135687" cy="490537"/>
          </a:xfrm>
        </p:spPr>
        <p:txBody>
          <a:bodyPr>
            <a:noAutofit/>
          </a:bodyPr>
          <a:lstStyle/>
          <a:p>
            <a:r>
              <a:rPr lang="en-US" sz="4000" b="1" dirty="0" smtClean="0">
                <a:solidFill>
                  <a:srgbClr val="00B0F0"/>
                </a:solidFill>
              </a:rPr>
              <a:t>Essential Question:</a:t>
            </a:r>
            <a:endParaRPr lang="en-US" sz="4000" b="1" dirty="0">
              <a:solidFill>
                <a:srgbClr val="00B0F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526" y="228601"/>
            <a:ext cx="3743273"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http://i.infopls.com/images/states_imgm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1" y="541490"/>
            <a:ext cx="3990014" cy="2887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2431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Events</a:t>
            </a:r>
            <a:endParaRPr lang="en-US" dirty="0"/>
          </a:p>
        </p:txBody>
      </p:sp>
      <p:sp>
        <p:nvSpPr>
          <p:cNvPr id="3" name="Content Placeholder 2"/>
          <p:cNvSpPr>
            <a:spLocks noGrp="1"/>
          </p:cNvSpPr>
          <p:nvPr>
            <p:ph idx="1"/>
          </p:nvPr>
        </p:nvSpPr>
        <p:spPr/>
        <p:txBody>
          <a:bodyPr/>
          <a:lstStyle/>
          <a:p>
            <a:r>
              <a:rPr lang="en-US" dirty="0" smtClean="0"/>
              <a:t>December 2 – email your paper idea and at least two scholarly resources to Sue</a:t>
            </a:r>
          </a:p>
          <a:p>
            <a:r>
              <a:rPr lang="en-US" dirty="0" smtClean="0"/>
              <a:t>Vertical History Team Cadre Meetings (December 5-7)</a:t>
            </a:r>
          </a:p>
          <a:p>
            <a:r>
              <a:rPr lang="en-US" dirty="0" smtClean="0"/>
              <a:t>Saturday Seminar on </a:t>
            </a:r>
            <a:r>
              <a:rPr lang="en-US" i="1" dirty="0" smtClean="0"/>
              <a:t>Race &amp; Rights in the Constitution </a:t>
            </a:r>
            <a:r>
              <a:rPr lang="en-US" dirty="0" smtClean="0"/>
              <a:t>on December 17</a:t>
            </a:r>
          </a:p>
          <a:p>
            <a:endParaRPr lang="en-US" dirty="0"/>
          </a:p>
          <a:p>
            <a:pPr marL="114300" indent="0">
              <a:buNone/>
            </a:pPr>
            <a:endParaRPr lang="en-US" dirty="0" smtClean="0"/>
          </a:p>
          <a:p>
            <a:r>
              <a:rPr lang="en-US" dirty="0" smtClean="0"/>
              <a:t>Register now for the NNCSS Conference on January 28.</a:t>
            </a:r>
          </a:p>
          <a:p>
            <a:pPr lvl="1"/>
            <a:r>
              <a:rPr lang="en-US" dirty="0" smtClean="0"/>
              <a:t>Presenter applications are due December 7</a:t>
            </a:r>
          </a:p>
          <a:p>
            <a:r>
              <a:rPr lang="en-US" dirty="0" smtClean="0"/>
              <a:t>Interested in We the People? Please attend the District Competition at the U.S. District Court on Saturday, December 10 at 9 a.m.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3401276"/>
            <a:ext cx="3048000" cy="868680"/>
          </a:xfrm>
          <a:prstGeom prst="rect">
            <a:avLst/>
          </a:prstGeom>
        </p:spPr>
      </p:pic>
    </p:spTree>
    <p:extLst>
      <p:ext uri="{BB962C8B-B14F-4D97-AF65-F5344CB8AC3E}">
        <p14:creationId xmlns:p14="http://schemas.microsoft.com/office/powerpoint/2010/main" val="36267999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Please don’t forget to fill out your satisfaction survey.</a:t>
            </a:r>
            <a:endParaRPr lang="en-US" dirty="0"/>
          </a:p>
        </p:txBody>
      </p:sp>
      <p:sp>
        <p:nvSpPr>
          <p:cNvPr id="3" name="Text Placeholder 2"/>
          <p:cNvSpPr>
            <a:spLocks noGrp="1"/>
          </p:cNvSpPr>
          <p:nvPr>
            <p:ph type="body" idx="1"/>
          </p:nvPr>
        </p:nvSpPr>
        <p:spPr>
          <a:xfrm>
            <a:off x="722313" y="3852863"/>
            <a:ext cx="7431087" cy="1633538"/>
          </a:xfrm>
        </p:spPr>
        <p:txBody>
          <a:bodyPr/>
          <a:lstStyle/>
          <a:p>
            <a:r>
              <a:rPr lang="en-US" dirty="0" smtClean="0">
                <a:solidFill>
                  <a:srgbClr val="C00000"/>
                </a:solidFill>
              </a:rPr>
              <a:t>Thank you so much for sharing part of your Saturday with us. Enjoy your weekend and Thanksgiving.  I am thankful to work with such wonderful people! And I’m thankful for this picture, too.</a:t>
            </a:r>
            <a:endParaRPr lang="en-US" dirty="0">
              <a:solidFill>
                <a:srgbClr val="C00000"/>
              </a:solidFill>
            </a:endParaRPr>
          </a:p>
        </p:txBody>
      </p:sp>
      <p:pic>
        <p:nvPicPr>
          <p:cNvPr id="2052" name="Picture 4" descr="http://www.coolholidaygraphics.com/thanksgiving/funnypictures/funn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28600"/>
            <a:ext cx="3429000" cy="4223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914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CAT’S OUT OF THE BAG! FEDERALISM IS CONFUSING.</a:t>
            </a:r>
            <a:endParaRPr lang="en-US" dirty="0"/>
          </a:p>
        </p:txBody>
      </p:sp>
      <p:sp>
        <p:nvSpPr>
          <p:cNvPr id="3" name="Content Placeholder 2"/>
          <p:cNvSpPr>
            <a:spLocks noGrp="1"/>
          </p:cNvSpPr>
          <p:nvPr>
            <p:ph idx="1"/>
          </p:nvPr>
        </p:nvSpPr>
        <p:spPr>
          <a:xfrm>
            <a:off x="152400" y="1676400"/>
            <a:ext cx="5638800" cy="5181600"/>
          </a:xfrm>
        </p:spPr>
        <p:txBody>
          <a:bodyPr>
            <a:normAutofit fontScale="92500" lnSpcReduction="10000"/>
          </a:bodyPr>
          <a:lstStyle/>
          <a:p>
            <a:r>
              <a:rPr lang="en-US" sz="2400" dirty="0" smtClean="0"/>
              <a:t>According to Madison in Federalist 39:</a:t>
            </a:r>
          </a:p>
          <a:p>
            <a:pPr lvl="1"/>
            <a:r>
              <a:rPr lang="en-US" sz="2400" dirty="0" smtClean="0"/>
              <a:t>The </a:t>
            </a:r>
            <a:r>
              <a:rPr lang="en-US" sz="2400" dirty="0"/>
              <a:t>proposed Constitution, therefore, is, in strictness, neither a national nor a federal Constitution, but a composition of both. In its foundation it is federal, not national; in the sources from which the ordinary powers of the government are drawn, it is partly federal and partly national; in the operation of these powers, it is national, not federal; in the extent of them, again, it is federal, not national; and, finally, in the authoritative mode of introducing amendments, it is neither wholly federal nor wholly national.</a:t>
            </a:r>
          </a:p>
          <a:p>
            <a:pPr marL="114300" indent="0">
              <a:buNone/>
            </a:pPr>
            <a:endParaRPr lang="en-US" dirty="0"/>
          </a:p>
        </p:txBody>
      </p:sp>
      <p:pic>
        <p:nvPicPr>
          <p:cNvPr id="1026" name="Picture 2" descr="http://1.bp.blogspot.com/_pbT9iunrgiE/TLX6gEaVYWI/AAAAAAAAEJk/bT0EmtyJkIk/s1600/catba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143374"/>
            <a:ext cx="3429000" cy="2714626"/>
          </a:xfrm>
          <a:prstGeom prst="rect">
            <a:avLst/>
          </a:prstGeom>
          <a:noFill/>
          <a:extLst>
            <a:ext uri="{909E8E84-426E-40DD-AFC4-6F175D3DCCD1}">
              <a14:hiddenFill xmlns:a14="http://schemas.microsoft.com/office/drawing/2010/main">
                <a:solidFill>
                  <a:srgbClr val="FFFFFF"/>
                </a:solidFill>
              </a14:hiddenFill>
            </a:ext>
          </a:extLst>
        </p:spPr>
      </p:pic>
      <p:sp>
        <p:nvSpPr>
          <p:cNvPr id="4" name="Cloud Callout 3"/>
          <p:cNvSpPr/>
          <p:nvPr/>
        </p:nvSpPr>
        <p:spPr>
          <a:xfrm>
            <a:off x="6324600" y="1676400"/>
            <a:ext cx="1905000" cy="1374648"/>
          </a:xfrm>
          <a:prstGeom prst="cloudCallout">
            <a:avLst>
              <a:gd name="adj1" fmla="val -60934"/>
              <a:gd name="adj2" fmla="val 683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HUH?</a:t>
            </a:r>
          </a:p>
          <a:p>
            <a:pPr algn="ctr"/>
            <a:r>
              <a:rPr lang="en-US" dirty="0" smtClean="0"/>
              <a:t>WHAT?</a:t>
            </a:r>
            <a:endParaRPr lang="en-US" dirty="0"/>
          </a:p>
        </p:txBody>
      </p:sp>
    </p:spTree>
    <p:extLst>
      <p:ext uri="{BB962C8B-B14F-4D97-AF65-F5344CB8AC3E}">
        <p14:creationId xmlns:p14="http://schemas.microsoft.com/office/powerpoint/2010/main" val="413440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IT DOESN’T HAVE TO BE SO CONFUSING…</a:t>
            </a:r>
            <a:endParaRPr lang="en-US" dirty="0"/>
          </a:p>
        </p:txBody>
      </p:sp>
      <p:sp>
        <p:nvSpPr>
          <p:cNvPr id="3" name="Content Placeholder 2"/>
          <p:cNvSpPr>
            <a:spLocks noGrp="1"/>
          </p:cNvSpPr>
          <p:nvPr>
            <p:ph idx="1"/>
          </p:nvPr>
        </p:nvSpPr>
        <p:spPr>
          <a:xfrm>
            <a:off x="457200" y="1600200"/>
            <a:ext cx="6400800" cy="4800600"/>
          </a:xfrm>
        </p:spPr>
        <p:txBody>
          <a:bodyPr>
            <a:normAutofit lnSpcReduction="10000"/>
          </a:bodyPr>
          <a:lstStyle/>
          <a:p>
            <a:r>
              <a:rPr lang="en-US" dirty="0" smtClean="0"/>
              <a:t>Student-friendly definition:</a:t>
            </a:r>
          </a:p>
          <a:p>
            <a:endParaRPr lang="en-US" dirty="0"/>
          </a:p>
          <a:p>
            <a:endParaRPr lang="en-US" dirty="0" smtClean="0"/>
          </a:p>
          <a:p>
            <a:endParaRPr lang="en-US" dirty="0"/>
          </a:p>
          <a:p>
            <a:endParaRPr lang="en-US" dirty="0" smtClean="0"/>
          </a:p>
          <a:p>
            <a:endParaRPr lang="en-US" dirty="0"/>
          </a:p>
          <a:p>
            <a:r>
              <a:rPr lang="en-US" dirty="0" smtClean="0"/>
              <a:t>Sometimes a visual representation makes this easier for students to understand. Tried and true visuals:</a:t>
            </a:r>
          </a:p>
          <a:p>
            <a:pPr lvl="1"/>
            <a:r>
              <a:rPr lang="en-US" dirty="0" smtClean="0"/>
              <a:t>The layer cake turns into a marble cake</a:t>
            </a:r>
          </a:p>
          <a:p>
            <a:pPr lvl="1"/>
            <a:r>
              <a:rPr lang="en-US" dirty="0" smtClean="0"/>
              <a:t>The Venn Diagram</a:t>
            </a:r>
          </a:p>
          <a:p>
            <a:pPr lvl="1"/>
            <a:r>
              <a:rPr lang="en-US" dirty="0" smtClean="0">
                <a:solidFill>
                  <a:srgbClr val="FF0000"/>
                </a:solidFill>
              </a:rPr>
              <a:t>What do you use?</a:t>
            </a:r>
          </a:p>
          <a:p>
            <a:pPr lvl="1"/>
            <a:r>
              <a:rPr lang="en-US" dirty="0" smtClean="0"/>
              <a:t>And the Federalism Gas Station (my favorite!)</a:t>
            </a:r>
          </a:p>
          <a:p>
            <a:endParaRPr lang="en-US" dirty="0"/>
          </a:p>
        </p:txBody>
      </p:sp>
      <p:sp>
        <p:nvSpPr>
          <p:cNvPr id="4" name="Rounded Rectangle 3"/>
          <p:cNvSpPr/>
          <p:nvPr/>
        </p:nvSpPr>
        <p:spPr>
          <a:xfrm>
            <a:off x="381000" y="2133600"/>
            <a:ext cx="784860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Federalism is a form of government wherein the people have the power.   They give some powers to the national government, some powers to the states, some powers to local government, and keep some powers for themselves.</a:t>
            </a:r>
            <a:endParaRPr lang="en-US" dirty="0"/>
          </a:p>
        </p:txBody>
      </p:sp>
      <p:pic>
        <p:nvPicPr>
          <p:cNvPr id="2050" name="Picture 2" descr="http://www-fcs.stjohns.k12.fl.us/teachers/keramap/Constitution_files/slide0018_image07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4457700"/>
            <a:ext cx="320040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372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15962"/>
          </a:xfrm>
        </p:spPr>
        <p:txBody>
          <a:bodyPr/>
          <a:lstStyle/>
          <a:p>
            <a:r>
              <a:rPr lang="en-US" dirty="0" smtClean="0"/>
              <a:t>People’s Power Station</a:t>
            </a:r>
            <a:endParaRPr lang="en-US" dirty="0"/>
          </a:p>
        </p:txBody>
      </p:sp>
      <p:sp>
        <p:nvSpPr>
          <p:cNvPr id="3" name="Content Placeholder 2"/>
          <p:cNvSpPr>
            <a:spLocks noGrp="1"/>
          </p:cNvSpPr>
          <p:nvPr>
            <p:ph idx="1"/>
          </p:nvPr>
        </p:nvSpPr>
        <p:spPr>
          <a:xfrm>
            <a:off x="76200" y="1066800"/>
            <a:ext cx="8001000" cy="5638800"/>
          </a:xfrm>
        </p:spPr>
        <p:txBody>
          <a:bodyPr>
            <a:normAutofit fontScale="55000" lnSpcReduction="20000"/>
          </a:bodyPr>
          <a:lstStyle/>
          <a:p>
            <a:pPr marL="114300" indent="0">
              <a:buNone/>
            </a:pPr>
            <a:r>
              <a:rPr lang="en-US" sz="2700" b="1" dirty="0" smtClean="0"/>
              <a:t>What do you see?</a:t>
            </a:r>
          </a:p>
          <a:p>
            <a:pPr marL="114300" indent="0">
              <a:buNone/>
            </a:pPr>
            <a:r>
              <a:rPr lang="en-US" sz="2700" b="1" dirty="0" smtClean="0"/>
              <a:t>Please relate the following with what you know about federalism. Be as descriptive as possible.</a:t>
            </a:r>
          </a:p>
          <a:p>
            <a:pPr marL="114300" indent="0">
              <a:buNone/>
            </a:pPr>
            <a:endParaRPr lang="en-US" b="1" dirty="0" smtClean="0"/>
          </a:p>
          <a:p>
            <a:pPr marL="114300" indent="0">
              <a:buNone/>
            </a:pPr>
            <a:r>
              <a:rPr lang="en-US" b="1" dirty="0" smtClean="0">
                <a:solidFill>
                  <a:srgbClr val="7030A0"/>
                </a:solidFill>
                <a:latin typeface="Arial Black" pitchFamily="34" charset="0"/>
              </a:rPr>
              <a:t>name </a:t>
            </a:r>
            <a:r>
              <a:rPr lang="en-US" b="1" dirty="0">
                <a:solidFill>
                  <a:srgbClr val="7030A0"/>
                </a:solidFill>
                <a:latin typeface="Arial Black" pitchFamily="34" charset="0"/>
              </a:rPr>
              <a:t>of station:</a:t>
            </a:r>
          </a:p>
          <a:p>
            <a:pPr marL="114300" indent="0">
              <a:buNone/>
            </a:pPr>
            <a:r>
              <a:rPr lang="en-US" b="1" dirty="0">
                <a:solidFill>
                  <a:srgbClr val="7030A0"/>
                </a:solidFill>
                <a:latin typeface="Arial Black" pitchFamily="34" charset="0"/>
              </a:rPr>
              <a:t> </a:t>
            </a:r>
          </a:p>
          <a:p>
            <a:pPr marL="114300" indent="0">
              <a:buNone/>
            </a:pPr>
            <a:endParaRPr lang="en-US" b="1" dirty="0">
              <a:solidFill>
                <a:srgbClr val="7030A0"/>
              </a:solidFill>
              <a:latin typeface="Arial Black" pitchFamily="34" charset="0"/>
            </a:endParaRPr>
          </a:p>
          <a:p>
            <a:pPr marL="114300" indent="0">
              <a:buNone/>
            </a:pPr>
            <a:r>
              <a:rPr lang="en-US" b="1" dirty="0">
                <a:solidFill>
                  <a:srgbClr val="7030A0"/>
                </a:solidFill>
                <a:latin typeface="Arial Black" pitchFamily="34" charset="0"/>
              </a:rPr>
              <a:t>vehicle labeled with “people”:</a:t>
            </a:r>
          </a:p>
          <a:p>
            <a:pPr marL="114300" indent="0">
              <a:buNone/>
            </a:pPr>
            <a:r>
              <a:rPr lang="en-US" b="1" dirty="0">
                <a:solidFill>
                  <a:srgbClr val="7030A0"/>
                </a:solidFill>
                <a:latin typeface="Arial Black" pitchFamily="34" charset="0"/>
              </a:rPr>
              <a:t> </a:t>
            </a:r>
          </a:p>
          <a:p>
            <a:pPr marL="114300" indent="0">
              <a:buNone/>
            </a:pPr>
            <a:r>
              <a:rPr lang="en-US" b="1" dirty="0">
                <a:solidFill>
                  <a:srgbClr val="7030A0"/>
                </a:solidFill>
                <a:latin typeface="Arial Black" pitchFamily="34" charset="0"/>
              </a:rPr>
              <a:t> </a:t>
            </a:r>
          </a:p>
          <a:p>
            <a:pPr marL="114300" indent="0">
              <a:buNone/>
            </a:pPr>
            <a:r>
              <a:rPr lang="en-US" b="1" dirty="0">
                <a:solidFill>
                  <a:srgbClr val="7030A0"/>
                </a:solidFill>
                <a:latin typeface="Arial Black" pitchFamily="34" charset="0"/>
              </a:rPr>
              <a:t>vehicle labeled with “federal”:</a:t>
            </a:r>
          </a:p>
          <a:p>
            <a:pPr marL="114300" indent="0">
              <a:buNone/>
            </a:pPr>
            <a:r>
              <a:rPr lang="en-US" b="1" dirty="0">
                <a:solidFill>
                  <a:srgbClr val="7030A0"/>
                </a:solidFill>
                <a:latin typeface="Arial Black" pitchFamily="34" charset="0"/>
              </a:rPr>
              <a:t> </a:t>
            </a:r>
          </a:p>
          <a:p>
            <a:pPr marL="114300" indent="0">
              <a:buNone/>
            </a:pPr>
            <a:r>
              <a:rPr lang="en-US" b="1" dirty="0">
                <a:solidFill>
                  <a:srgbClr val="7030A0"/>
                </a:solidFill>
                <a:latin typeface="Arial Black" pitchFamily="34" charset="0"/>
              </a:rPr>
              <a:t> </a:t>
            </a:r>
          </a:p>
          <a:p>
            <a:pPr marL="114300" indent="0">
              <a:buNone/>
            </a:pPr>
            <a:r>
              <a:rPr lang="en-US" b="1" dirty="0">
                <a:solidFill>
                  <a:srgbClr val="7030A0"/>
                </a:solidFill>
                <a:latin typeface="Arial Black" pitchFamily="34" charset="0"/>
              </a:rPr>
              <a:t>vehicle labeled with “state”:</a:t>
            </a:r>
          </a:p>
          <a:p>
            <a:pPr marL="114300" indent="0">
              <a:buNone/>
            </a:pPr>
            <a:r>
              <a:rPr lang="en-US" b="1" dirty="0">
                <a:solidFill>
                  <a:srgbClr val="7030A0"/>
                </a:solidFill>
                <a:latin typeface="Arial Black" pitchFamily="34" charset="0"/>
              </a:rPr>
              <a:t> </a:t>
            </a:r>
          </a:p>
          <a:p>
            <a:pPr marL="114300" indent="0">
              <a:buNone/>
            </a:pPr>
            <a:r>
              <a:rPr lang="en-US" b="1" dirty="0">
                <a:solidFill>
                  <a:srgbClr val="7030A0"/>
                </a:solidFill>
                <a:latin typeface="Arial Black" pitchFamily="34" charset="0"/>
              </a:rPr>
              <a:t> </a:t>
            </a:r>
          </a:p>
          <a:p>
            <a:pPr marL="114300" indent="0">
              <a:buNone/>
            </a:pPr>
            <a:r>
              <a:rPr lang="en-US" b="1" dirty="0">
                <a:solidFill>
                  <a:srgbClr val="7030A0"/>
                </a:solidFill>
                <a:latin typeface="Arial Black" pitchFamily="34" charset="0"/>
              </a:rPr>
              <a:t>gas pumps:</a:t>
            </a:r>
          </a:p>
          <a:p>
            <a:pPr marL="114300" indent="0">
              <a:buNone/>
            </a:pPr>
            <a:r>
              <a:rPr lang="en-US" b="1" dirty="0">
                <a:solidFill>
                  <a:srgbClr val="7030A0"/>
                </a:solidFill>
                <a:latin typeface="Arial Black" pitchFamily="34" charset="0"/>
              </a:rPr>
              <a:t> </a:t>
            </a:r>
          </a:p>
          <a:p>
            <a:pPr marL="114300" indent="0">
              <a:buNone/>
            </a:pPr>
            <a:r>
              <a:rPr lang="en-US" b="1" dirty="0">
                <a:solidFill>
                  <a:srgbClr val="7030A0"/>
                </a:solidFill>
                <a:latin typeface="Arial Black" pitchFamily="34" charset="0"/>
              </a:rPr>
              <a:t> </a:t>
            </a:r>
          </a:p>
          <a:p>
            <a:pPr marL="114300" indent="0">
              <a:buNone/>
            </a:pPr>
            <a:r>
              <a:rPr lang="en-US" b="1" dirty="0">
                <a:solidFill>
                  <a:srgbClr val="7030A0"/>
                </a:solidFill>
                <a:latin typeface="Arial Black" pitchFamily="34" charset="0"/>
              </a:rPr>
              <a:t>sign with business hours:</a:t>
            </a:r>
          </a:p>
          <a:p>
            <a:pPr marL="114300" indent="0">
              <a:buNone/>
            </a:pPr>
            <a:r>
              <a:rPr lang="en-US" b="1" dirty="0">
                <a:solidFill>
                  <a:srgbClr val="7030A0"/>
                </a:solidFill>
                <a:latin typeface="Arial Black" pitchFamily="34" charset="0"/>
              </a:rPr>
              <a:t> </a:t>
            </a:r>
          </a:p>
          <a:p>
            <a:pPr marL="114300" indent="0">
              <a:buNone/>
            </a:pPr>
            <a:r>
              <a:rPr lang="en-US" b="1" dirty="0">
                <a:solidFill>
                  <a:srgbClr val="7030A0"/>
                </a:solidFill>
                <a:latin typeface="Arial Black" pitchFamily="34" charset="0"/>
              </a:rPr>
              <a:t> </a:t>
            </a:r>
          </a:p>
          <a:p>
            <a:pPr marL="114300" indent="0">
              <a:buNone/>
            </a:pPr>
            <a:r>
              <a:rPr lang="en-US" b="1" dirty="0">
                <a:solidFill>
                  <a:srgbClr val="7030A0"/>
                </a:solidFill>
                <a:latin typeface="Arial Black" pitchFamily="34" charset="0"/>
              </a:rPr>
              <a:t>car getting worked on:</a:t>
            </a:r>
          </a:p>
          <a:p>
            <a:pPr marL="114300" indent="0">
              <a:buNone/>
            </a:pPr>
            <a:r>
              <a:rPr lang="en-US" b="1" dirty="0">
                <a:solidFill>
                  <a:srgbClr val="7030A0"/>
                </a:solidFill>
                <a:latin typeface="Arial Black" pitchFamily="34" charset="0"/>
              </a:rPr>
              <a:t> </a:t>
            </a:r>
          </a:p>
          <a:p>
            <a:pPr marL="114300" indent="0">
              <a:buNone/>
            </a:pPr>
            <a:r>
              <a:rPr lang="en-US" b="1" dirty="0">
                <a:solidFill>
                  <a:srgbClr val="7030A0"/>
                </a:solidFill>
                <a:latin typeface="Arial Black" pitchFamily="34" charset="0"/>
              </a:rPr>
              <a:t> </a:t>
            </a:r>
          </a:p>
          <a:p>
            <a:pPr marL="114300" indent="0">
              <a:buNone/>
            </a:pPr>
            <a:r>
              <a:rPr lang="en-US" b="1" dirty="0">
                <a:solidFill>
                  <a:srgbClr val="7030A0"/>
                </a:solidFill>
                <a:latin typeface="Arial Black" pitchFamily="34" charset="0"/>
              </a:rPr>
              <a:t>“pay first” sign:</a:t>
            </a:r>
          </a:p>
          <a:p>
            <a:pPr marL="114300" indent="0">
              <a:buNone/>
            </a:pPr>
            <a:r>
              <a:rPr lang="en-US" b="1" dirty="0"/>
              <a:t> </a:t>
            </a:r>
            <a:endParaRPr lang="en-US" dirty="0"/>
          </a:p>
          <a:p>
            <a:pPr marL="114300" indent="0">
              <a:buNone/>
            </a:pPr>
            <a:r>
              <a:rPr lang="en-US" b="1" dirty="0"/>
              <a:t>  </a:t>
            </a:r>
            <a:endParaRPr lang="en-US" dirty="0"/>
          </a:p>
          <a:p>
            <a:pPr marL="114300" indent="0">
              <a:buNone/>
            </a:pPr>
            <a:r>
              <a:rPr lang="en-US" b="1" dirty="0">
                <a:solidFill>
                  <a:schemeClr val="accent2"/>
                </a:solidFill>
                <a:latin typeface="Arial Black" pitchFamily="34" charset="0"/>
              </a:rPr>
              <a:t>How and why do the state and federal </a:t>
            </a:r>
            <a:endParaRPr lang="en-US" b="1" dirty="0" smtClean="0">
              <a:solidFill>
                <a:schemeClr val="accent2"/>
              </a:solidFill>
              <a:latin typeface="Arial Black" pitchFamily="34" charset="0"/>
            </a:endParaRPr>
          </a:p>
          <a:p>
            <a:pPr marL="114300" indent="0">
              <a:buNone/>
            </a:pPr>
            <a:r>
              <a:rPr lang="en-US" b="1" dirty="0" smtClean="0">
                <a:solidFill>
                  <a:schemeClr val="accent2"/>
                </a:solidFill>
                <a:latin typeface="Arial Black" pitchFamily="34" charset="0"/>
              </a:rPr>
              <a:t>cars </a:t>
            </a:r>
            <a:r>
              <a:rPr lang="en-US" b="1" dirty="0">
                <a:solidFill>
                  <a:schemeClr val="accent2"/>
                </a:solidFill>
                <a:latin typeface="Arial Black" pitchFamily="34" charset="0"/>
              </a:rPr>
              <a:t>look </a:t>
            </a:r>
            <a:r>
              <a:rPr lang="en-US" b="1" dirty="0" smtClean="0">
                <a:solidFill>
                  <a:schemeClr val="accent2"/>
                </a:solidFill>
                <a:latin typeface="Arial Black" pitchFamily="34" charset="0"/>
              </a:rPr>
              <a:t>different</a:t>
            </a:r>
            <a:r>
              <a:rPr lang="en-US" b="1" dirty="0">
                <a:solidFill>
                  <a:schemeClr val="accent2"/>
                </a:solidFill>
                <a:latin typeface="Arial Black" pitchFamily="34" charset="0"/>
              </a:rPr>
              <a:t>?  What does this mean?  </a:t>
            </a:r>
            <a:endParaRPr lang="en-US" b="1" dirty="0" smtClean="0">
              <a:solidFill>
                <a:schemeClr val="accent2"/>
              </a:solidFill>
              <a:latin typeface="Arial Black" pitchFamily="34" charset="0"/>
            </a:endParaRPr>
          </a:p>
          <a:p>
            <a:pPr marL="114300" indent="0">
              <a:buNone/>
            </a:pPr>
            <a:r>
              <a:rPr lang="en-US" b="1" dirty="0" smtClean="0">
                <a:solidFill>
                  <a:schemeClr val="accent2"/>
                </a:solidFill>
                <a:latin typeface="Arial Black" pitchFamily="34" charset="0"/>
              </a:rPr>
              <a:t>What </a:t>
            </a:r>
            <a:r>
              <a:rPr lang="en-US" b="1" dirty="0">
                <a:solidFill>
                  <a:schemeClr val="accent2"/>
                </a:solidFill>
                <a:latin typeface="Arial Black" pitchFamily="34" charset="0"/>
              </a:rPr>
              <a:t>clause in the Constitution would support this?</a:t>
            </a:r>
            <a:endParaRPr lang="en-US" dirty="0">
              <a:solidFill>
                <a:schemeClr val="accent2"/>
              </a:solidFill>
              <a:latin typeface="Arial Black" pitchFamily="34" charset="0"/>
            </a:endParaRPr>
          </a:p>
          <a:p>
            <a:pPr marL="11430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7715" y="1600200"/>
            <a:ext cx="5334000" cy="4503006"/>
          </a:xfrm>
          <a:prstGeom prst="rect">
            <a:avLst/>
          </a:prstGeom>
        </p:spPr>
      </p:pic>
    </p:spTree>
    <p:extLst>
      <p:ext uri="{BB962C8B-B14F-4D97-AF65-F5344CB8AC3E}">
        <p14:creationId xmlns:p14="http://schemas.microsoft.com/office/powerpoint/2010/main" val="28478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you know?</a:t>
            </a:r>
            <a:endParaRPr lang="en-US" dirty="0"/>
          </a:p>
        </p:txBody>
      </p:sp>
      <p:sp>
        <p:nvSpPr>
          <p:cNvPr id="3" name="Content Placeholder 2"/>
          <p:cNvSpPr>
            <a:spLocks noGrp="1"/>
          </p:cNvSpPr>
          <p:nvPr>
            <p:ph idx="1"/>
          </p:nvPr>
        </p:nvSpPr>
        <p:spPr>
          <a:xfrm>
            <a:off x="152400" y="1600200"/>
            <a:ext cx="3886200" cy="4800600"/>
          </a:xfrm>
        </p:spPr>
        <p:txBody>
          <a:bodyPr>
            <a:normAutofit fontScale="92500" lnSpcReduction="20000"/>
          </a:bodyPr>
          <a:lstStyle/>
          <a:p>
            <a:r>
              <a:rPr lang="en-US" dirty="0" smtClean="0"/>
              <a:t>There are  ________ government entities in the U.S.</a:t>
            </a:r>
          </a:p>
          <a:p>
            <a:endParaRPr lang="en-US" dirty="0"/>
          </a:p>
          <a:p>
            <a:endParaRPr lang="en-US" dirty="0" smtClean="0"/>
          </a:p>
          <a:p>
            <a:r>
              <a:rPr lang="en-US" dirty="0" smtClean="0"/>
              <a:t>Answer: more than 87,000</a:t>
            </a:r>
          </a:p>
          <a:p>
            <a:endParaRPr lang="en-US" dirty="0"/>
          </a:p>
          <a:p>
            <a:endParaRPr lang="en-US" dirty="0" smtClean="0"/>
          </a:p>
          <a:p>
            <a:endParaRPr lang="en-US" dirty="0"/>
          </a:p>
          <a:p>
            <a:r>
              <a:rPr lang="en-US" dirty="0" smtClean="0"/>
              <a:t>Discuss with a partner:</a:t>
            </a:r>
          </a:p>
          <a:p>
            <a:pPr lvl="1"/>
            <a:r>
              <a:rPr lang="en-US" dirty="0" smtClean="0"/>
              <a:t>What does this mean for citizenship?</a:t>
            </a:r>
          </a:p>
          <a:p>
            <a:pPr lvl="1"/>
            <a:r>
              <a:rPr lang="en-US" dirty="0" smtClean="0"/>
              <a:t>Which government entities affect our lives the most?</a:t>
            </a:r>
          </a:p>
          <a:p>
            <a:pPr lvl="1"/>
            <a:r>
              <a:rPr lang="en-US" dirty="0" smtClean="0"/>
              <a:t>How does this illuminate issues of bureaucracy with which we can become frustrated?</a:t>
            </a:r>
            <a:endParaRPr lang="en-US" dirty="0"/>
          </a:p>
        </p:txBody>
      </p:sp>
      <p:pic>
        <p:nvPicPr>
          <p:cNvPr id="1028" name="Picture 4" descr="http://www.ofm.wa.gov/trends/revenue/charts/ch50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9652" y="1371600"/>
            <a:ext cx="4362348" cy="3857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19601" y="5486400"/>
            <a:ext cx="4067174" cy="6617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850" b="1" dirty="0"/>
              <a:t>State &amp; Local Government Expenditures</a:t>
            </a:r>
            <a:br>
              <a:rPr lang="en-US" sz="1850" b="1" dirty="0"/>
            </a:br>
            <a:r>
              <a:rPr lang="en-US" sz="1850" b="1" dirty="0"/>
              <a:t>By </a:t>
            </a:r>
            <a:r>
              <a:rPr lang="en-US" sz="1850" b="1" dirty="0" smtClean="0"/>
              <a:t>Function (Census Bureau 2008)</a:t>
            </a:r>
            <a:endParaRPr lang="en-US" sz="1850" dirty="0"/>
          </a:p>
        </p:txBody>
      </p:sp>
    </p:spTree>
    <p:extLst>
      <p:ext uri="{BB962C8B-B14F-4D97-AF65-F5344CB8AC3E}">
        <p14:creationId xmlns:p14="http://schemas.microsoft.com/office/powerpoint/2010/main" val="406663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Professor John </a:t>
            </a:r>
            <a:r>
              <a:rPr lang="en-US" dirty="0" err="1" smtClean="0"/>
              <a:t>reid</a:t>
            </a:r>
            <a:r>
              <a:rPr lang="en-US" dirty="0" smtClean="0"/>
              <a:t>!</a:t>
            </a:r>
            <a:endParaRPr lang="en-US" dirty="0"/>
          </a:p>
        </p:txBody>
      </p:sp>
      <p:sp>
        <p:nvSpPr>
          <p:cNvPr id="3" name="Text Placeholder 2"/>
          <p:cNvSpPr>
            <a:spLocks noGrp="1"/>
          </p:cNvSpPr>
          <p:nvPr>
            <p:ph type="body" idx="1"/>
          </p:nvPr>
        </p:nvSpPr>
        <p:spPr/>
        <p:txBody>
          <a:bodyPr>
            <a:normAutofit/>
          </a:bodyPr>
          <a:lstStyle/>
          <a:p>
            <a:r>
              <a:rPr lang="en-US" sz="4000" dirty="0" smtClean="0"/>
              <a:t>Please welcome the indelibly charming and witty</a:t>
            </a:r>
            <a:endParaRPr lang="en-US" sz="4000" dirty="0"/>
          </a:p>
        </p:txBody>
      </p:sp>
      <p:pic>
        <p:nvPicPr>
          <p:cNvPr id="6146" name="Picture 2" descr="http://www.cartoonstock.com/lowres/ear0865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04800"/>
            <a:ext cx="3810000" cy="3752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961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020762"/>
          </a:xfrm>
        </p:spPr>
        <p:txBody>
          <a:bodyPr/>
          <a:lstStyle/>
          <a:p>
            <a:r>
              <a:rPr lang="en-US" dirty="0" smtClean="0"/>
              <a:t>Major Problems: </a:t>
            </a:r>
            <a:br>
              <a:rPr lang="en-US" dirty="0" smtClean="0"/>
            </a:br>
            <a:r>
              <a:rPr lang="en-US" dirty="0" smtClean="0"/>
              <a:t>Ideas to Consider</a:t>
            </a:r>
            <a:endParaRPr lang="en-US" dirty="0"/>
          </a:p>
        </p:txBody>
      </p:sp>
      <p:sp>
        <p:nvSpPr>
          <p:cNvPr id="3" name="Content Placeholder 2"/>
          <p:cNvSpPr>
            <a:spLocks noGrp="1"/>
          </p:cNvSpPr>
          <p:nvPr>
            <p:ph idx="1"/>
          </p:nvPr>
        </p:nvSpPr>
        <p:spPr>
          <a:xfrm>
            <a:off x="457200" y="1524000"/>
            <a:ext cx="7848600" cy="4876800"/>
          </a:xfrm>
        </p:spPr>
        <p:style>
          <a:lnRef idx="2">
            <a:schemeClr val="accent2"/>
          </a:lnRef>
          <a:fillRef idx="1">
            <a:schemeClr val="lt1"/>
          </a:fillRef>
          <a:effectRef idx="0">
            <a:schemeClr val="accent2"/>
          </a:effectRef>
          <a:fontRef idx="minor">
            <a:schemeClr val="dk1"/>
          </a:fontRef>
        </p:style>
        <p:txBody>
          <a:bodyPr>
            <a:normAutofit/>
          </a:bodyPr>
          <a:lstStyle/>
          <a:p>
            <a:r>
              <a:rPr lang="en-US" sz="2000" dirty="0"/>
              <a:t>Alexander Hamilton, writing in </a:t>
            </a:r>
            <a:r>
              <a:rPr lang="en-US" sz="2000" b="1" dirty="0" smtClean="0"/>
              <a:t>Federalist </a:t>
            </a:r>
            <a:r>
              <a:rPr lang="en-US" sz="2000" b="1" dirty="0"/>
              <a:t>No. 28</a:t>
            </a:r>
            <a:r>
              <a:rPr lang="en-US" sz="2000" b="1" dirty="0" smtClean="0"/>
              <a:t>, </a:t>
            </a:r>
            <a:r>
              <a:rPr lang="en-US" sz="2000" dirty="0"/>
              <a:t>suggested that both levels </a:t>
            </a:r>
            <a:r>
              <a:rPr lang="en-US" sz="2000" dirty="0" smtClean="0"/>
              <a:t>of government </a:t>
            </a:r>
            <a:r>
              <a:rPr lang="en-US" sz="2000" dirty="0"/>
              <a:t>would exercise authority to the citizens’ benefit: “If their [the people’s] rights are invaded by </a:t>
            </a:r>
            <a:r>
              <a:rPr lang="en-US" sz="2000" dirty="0" smtClean="0"/>
              <a:t>either, they </a:t>
            </a:r>
            <a:r>
              <a:rPr lang="en-US" sz="2000" dirty="0"/>
              <a:t>can make use of the other as the instrument of redress</a:t>
            </a:r>
            <a:r>
              <a:rPr lang="en-US" sz="2000" dirty="0" smtClean="0"/>
              <a:t>.”</a:t>
            </a:r>
          </a:p>
          <a:p>
            <a:pPr marL="114300" indent="0">
              <a:buNone/>
            </a:pPr>
            <a:endParaRPr lang="en-US" sz="2000" dirty="0"/>
          </a:p>
          <a:p>
            <a:r>
              <a:rPr lang="en-US" sz="2000" dirty="0" smtClean="0"/>
              <a:t>“Prior to 1787, most believed that sovereignty could not be divided – that two governments could not simultaneously maintain authority over the same people” (p. 484).</a:t>
            </a:r>
          </a:p>
          <a:p>
            <a:pPr lvl="1"/>
            <a:r>
              <a:rPr lang="en-US" sz="1800" dirty="0" smtClean="0"/>
              <a:t>What specific historical evidence suggests that two governments </a:t>
            </a:r>
            <a:r>
              <a:rPr lang="en-US" sz="1800" b="1" dirty="0" smtClean="0"/>
              <a:t>CAN</a:t>
            </a:r>
            <a:r>
              <a:rPr lang="en-US" sz="1800" dirty="0" smtClean="0"/>
              <a:t> maintain authority over the same people?</a:t>
            </a:r>
          </a:p>
          <a:p>
            <a:pPr marL="411480" lvl="1" indent="0">
              <a:buNone/>
            </a:pPr>
            <a:endParaRPr lang="en-US" dirty="0" smtClean="0"/>
          </a:p>
          <a:p>
            <a:r>
              <a:rPr lang="en-US" sz="2000" b="1" dirty="0" smtClean="0"/>
              <a:t>View the following equation. Is there a </a:t>
            </a:r>
            <a:r>
              <a:rPr lang="en-US" sz="2000" b="1" dirty="0" smtClean="0">
                <a:solidFill>
                  <a:schemeClr val="accent2"/>
                </a:solidFill>
              </a:rPr>
              <a:t>Y</a:t>
            </a:r>
            <a:r>
              <a:rPr lang="en-US" sz="2000" b="1" dirty="0" smtClean="0"/>
              <a:t>? What could </a:t>
            </a:r>
            <a:r>
              <a:rPr lang="en-US" sz="2000" b="1" dirty="0" smtClean="0">
                <a:solidFill>
                  <a:schemeClr val="accent2"/>
                </a:solidFill>
              </a:rPr>
              <a:t>Y</a:t>
            </a:r>
            <a:r>
              <a:rPr lang="en-US" sz="2000" b="1" dirty="0" smtClean="0"/>
              <a:t> be?</a:t>
            </a:r>
          </a:p>
        </p:txBody>
      </p:sp>
      <p:sp>
        <p:nvSpPr>
          <p:cNvPr id="4" name="Rectangle 3"/>
          <p:cNvSpPr/>
          <p:nvPr/>
        </p:nvSpPr>
        <p:spPr>
          <a:xfrm>
            <a:off x="457200" y="5486400"/>
            <a:ext cx="78486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indent="0" algn="ctr">
              <a:buNone/>
            </a:pPr>
            <a:r>
              <a:rPr lang="en-US" dirty="0"/>
              <a:t>10</a:t>
            </a:r>
            <a:r>
              <a:rPr lang="en-US" baseline="30000" dirty="0"/>
              <a:t>th</a:t>
            </a:r>
            <a:r>
              <a:rPr lang="en-US" dirty="0"/>
              <a:t> Amendment +</a:t>
            </a:r>
            <a:r>
              <a:rPr lang="en-US" sz="2800" b="1" dirty="0">
                <a:solidFill>
                  <a:schemeClr val="accent2"/>
                </a:solidFill>
              </a:rPr>
              <a:t> </a:t>
            </a:r>
            <a:r>
              <a:rPr lang="en-US" sz="2800" b="1" dirty="0" smtClean="0">
                <a:solidFill>
                  <a:schemeClr val="accent2"/>
                </a:solidFill>
              </a:rPr>
              <a:t>Y </a:t>
            </a:r>
            <a:r>
              <a:rPr lang="en-US" dirty="0"/>
              <a:t>= </a:t>
            </a:r>
            <a:endParaRPr lang="en-US" dirty="0" smtClean="0"/>
          </a:p>
          <a:p>
            <a:pPr marL="114300" indent="0" algn="ctr">
              <a:buNone/>
            </a:pPr>
            <a:r>
              <a:rPr lang="en-US" sz="1700" dirty="0" smtClean="0"/>
              <a:t>supremacy </a:t>
            </a:r>
            <a:r>
              <a:rPr lang="en-US" sz="1700" dirty="0"/>
              <a:t>clause + </a:t>
            </a:r>
            <a:r>
              <a:rPr lang="en-US" sz="1700" dirty="0" smtClean="0"/>
              <a:t>necessary &amp; proper clause +</a:t>
            </a:r>
            <a:r>
              <a:rPr lang="en-US" sz="1700" baseline="-25000" dirty="0" smtClean="0"/>
              <a:t> </a:t>
            </a:r>
            <a:r>
              <a:rPr lang="en-US" sz="1700" dirty="0" smtClean="0"/>
              <a:t>commerce </a:t>
            </a:r>
            <a:r>
              <a:rPr lang="en-US" sz="1700" dirty="0"/>
              <a:t>clause + 14</a:t>
            </a:r>
            <a:r>
              <a:rPr lang="en-US" sz="1700" baseline="30000" dirty="0"/>
              <a:t>th</a:t>
            </a:r>
            <a:r>
              <a:rPr lang="en-US" sz="1700" dirty="0"/>
              <a:t> Amendment</a:t>
            </a:r>
          </a:p>
        </p:txBody>
      </p:sp>
    </p:spTree>
    <p:extLst>
      <p:ext uri="{BB962C8B-B14F-4D97-AF65-F5344CB8AC3E}">
        <p14:creationId xmlns:p14="http://schemas.microsoft.com/office/powerpoint/2010/main" val="29302428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Socratic </a:t>
            </a:r>
            <a:r>
              <a:rPr lang="en-US" smtClean="0"/>
              <a:t>Seminar Purpose</a:t>
            </a:r>
            <a:endParaRPr lang="en-US" dirty="0"/>
          </a:p>
        </p:txBody>
      </p:sp>
      <p:sp>
        <p:nvSpPr>
          <p:cNvPr id="3" name="Content Placeholder 2"/>
          <p:cNvSpPr>
            <a:spLocks noGrp="1"/>
          </p:cNvSpPr>
          <p:nvPr>
            <p:ph idx="1"/>
          </p:nvPr>
        </p:nvSpPr>
        <p:spPr/>
        <p:txBody>
          <a:bodyPr>
            <a:normAutofit/>
          </a:bodyPr>
          <a:lstStyle/>
          <a:p>
            <a:r>
              <a:rPr lang="en-US" sz="2400" i="1" dirty="0"/>
              <a:t>A Socratic discussion is a text-based discussion in which an individual sets their own interpretations of the text alongside those of other participants. The aim is a mutual search for a clearer, wider and deeper (‘enlarged’) understanding of the ideas, issues, and values in the text at hand. It is shared inquiry, not debate; there is no opponent save the perplexity all persons face when they try to understand something that is both difficult and important. </a:t>
            </a:r>
            <a:endParaRPr lang="en-US" sz="2400" dirty="0"/>
          </a:p>
          <a:p>
            <a:pPr marL="114300" indent="0">
              <a:buNone/>
            </a:pPr>
            <a:r>
              <a:rPr lang="en-US" sz="2400" i="1" dirty="0" smtClean="0"/>
              <a:t>— </a:t>
            </a:r>
            <a:r>
              <a:rPr lang="en-US" sz="2400" i="1" dirty="0"/>
              <a:t>Walter Parker, PhD, University of Washington</a:t>
            </a:r>
            <a:endParaRPr lang="en-US"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0289" y="5029200"/>
            <a:ext cx="2423711"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triped Right Arrow 3"/>
          <p:cNvSpPr/>
          <p:nvPr/>
        </p:nvSpPr>
        <p:spPr>
          <a:xfrm>
            <a:off x="4419600" y="5562600"/>
            <a:ext cx="2121408" cy="9418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Sue’s boyfriend, Walter</a:t>
            </a:r>
            <a:endParaRPr lang="en-US" dirty="0"/>
          </a:p>
        </p:txBody>
      </p:sp>
    </p:spTree>
    <p:extLst>
      <p:ext uri="{BB962C8B-B14F-4D97-AF65-F5344CB8AC3E}">
        <p14:creationId xmlns:p14="http://schemas.microsoft.com/office/powerpoint/2010/main" val="148466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4"/>
                                        </p:tgtEl>
                                        <p:attrNameLst>
                                          <p:attrName>style.color</p:attrName>
                                        </p:attrNameLst>
                                      </p:cBhvr>
                                      <p:by>
                                        <p:hsl h="7200000" s="0" l="0"/>
                                      </p:by>
                                    </p:animClr>
                                    <p:animClr clrSpc="hsl" dir="cw">
                                      <p:cBhvr>
                                        <p:cTn id="7" dur="500" fill="hold"/>
                                        <p:tgtEl>
                                          <p:spTgt spid="4"/>
                                        </p:tgtEl>
                                        <p:attrNameLst>
                                          <p:attrName>fillcolor</p:attrName>
                                        </p:attrNameLst>
                                      </p:cBhvr>
                                      <p:by>
                                        <p:hsl h="7200000" s="0" l="0"/>
                                      </p:by>
                                    </p:animClr>
                                    <p:animClr clrSpc="hsl" dir="cw">
                                      <p:cBhvr>
                                        <p:cTn id="8" dur="500" fill="hold"/>
                                        <p:tgtEl>
                                          <p:spTgt spid="4"/>
                                        </p:tgtEl>
                                        <p:attrNameLst>
                                          <p:attrName>stroke.color</p:attrName>
                                        </p:attrNameLst>
                                      </p:cBhvr>
                                      <p:by>
                                        <p:hsl h="7200000" s="0" l="0"/>
                                      </p:by>
                                    </p:animClr>
                                    <p:set>
                                      <p:cBhvr>
                                        <p:cTn id="9"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960</TotalTime>
  <Words>1828</Words>
  <Application>Microsoft Office PowerPoint</Application>
  <PresentationFormat>On-screen Show (4:3)</PresentationFormat>
  <Paragraphs>173</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Adjacency</vt:lpstr>
      <vt:lpstr>Welcome VHT and History Cohort!</vt:lpstr>
      <vt:lpstr>Does a limited or an energetic (National) government serve the people best?  </vt:lpstr>
      <vt:lpstr>THE CAT’S OUT OF THE BAG! FEDERALISM IS CONFUSING.</vt:lpstr>
      <vt:lpstr>BUT IT DOESN’T HAVE TO BE SO CONFUSING…</vt:lpstr>
      <vt:lpstr>People’s Power Station</vt:lpstr>
      <vt:lpstr>Did you know?</vt:lpstr>
      <vt:lpstr>Professor John reid!</vt:lpstr>
      <vt:lpstr>Major Problems:  Ideas to Consider</vt:lpstr>
      <vt:lpstr>Socratic Seminar Purpose</vt:lpstr>
      <vt:lpstr>Socratic Seminar Norms</vt:lpstr>
      <vt:lpstr>Remember… </vt:lpstr>
      <vt:lpstr>Background Building </vt:lpstr>
      <vt:lpstr>U.S. v. Lopez (1995)</vt:lpstr>
      <vt:lpstr>Close Reading to Prepare</vt:lpstr>
      <vt:lpstr>Socratic Seminar Directions</vt:lpstr>
      <vt:lpstr>What is the proper interpretation of the    commerce clause? </vt:lpstr>
      <vt:lpstr>Discussion Reflection</vt:lpstr>
      <vt:lpstr>Socratic Seminars Inform Future Understandings </vt:lpstr>
      <vt:lpstr>Applying Federalism to the Classroom</vt:lpstr>
      <vt:lpstr>Upcoming Events</vt:lpstr>
      <vt:lpstr>Please don’t forget to fill out your satisfaction survey.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VHT and History Cohort!</dc:title>
  <dc:creator>Administrator</dc:creator>
  <cp:lastModifiedBy>Administrator</cp:lastModifiedBy>
  <cp:revision>40</cp:revision>
  <dcterms:created xsi:type="dcterms:W3CDTF">2011-11-02T19:17:19Z</dcterms:created>
  <dcterms:modified xsi:type="dcterms:W3CDTF">2011-11-17T18:24:16Z</dcterms:modified>
</cp:coreProperties>
</file>