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0"/>
  </p:handoutMasterIdLst>
  <p:sldIdLst>
    <p:sldId id="256" r:id="rId2"/>
    <p:sldId id="269" r:id="rId3"/>
    <p:sldId id="270" r:id="rId4"/>
    <p:sldId id="257" r:id="rId5"/>
    <p:sldId id="258" r:id="rId6"/>
    <p:sldId id="259" r:id="rId7"/>
    <p:sldId id="261" r:id="rId8"/>
    <p:sldId id="267" r:id="rId9"/>
    <p:sldId id="262" r:id="rId10"/>
    <p:sldId id="263" r:id="rId11"/>
    <p:sldId id="264" r:id="rId12"/>
    <p:sldId id="265" r:id="rId13"/>
    <p:sldId id="266" r:id="rId14"/>
    <p:sldId id="268" r:id="rId15"/>
    <p:sldId id="272" r:id="rId16"/>
    <p:sldId id="271" r:id="rId17"/>
    <p:sldId id="273" r:id="rId18"/>
    <p:sldId id="274" r:id="rId19"/>
    <p:sldId id="275" r:id="rId20"/>
    <p:sldId id="276" r:id="rId21"/>
    <p:sldId id="278" r:id="rId22"/>
    <p:sldId id="280" r:id="rId23"/>
    <p:sldId id="281" r:id="rId24"/>
    <p:sldId id="282" r:id="rId25"/>
    <p:sldId id="277" r:id="rId26"/>
    <p:sldId id="283" r:id="rId27"/>
    <p:sldId id="279" r:id="rId28"/>
    <p:sldId id="284" r:id="rId29"/>
    <p:sldId id="285" r:id="rId30"/>
    <p:sldId id="286" r:id="rId31"/>
    <p:sldId id="287" r:id="rId32"/>
    <p:sldId id="288" r:id="rId33"/>
    <p:sldId id="292" r:id="rId34"/>
    <p:sldId id="297" r:id="rId35"/>
    <p:sldId id="298" r:id="rId36"/>
    <p:sldId id="299" r:id="rId37"/>
    <p:sldId id="300" r:id="rId38"/>
    <p:sldId id="301" r:id="rId39"/>
    <p:sldId id="303" r:id="rId40"/>
    <p:sldId id="304" r:id="rId41"/>
    <p:sldId id="305" r:id="rId42"/>
    <p:sldId id="306" r:id="rId43"/>
    <p:sldId id="307" r:id="rId44"/>
    <p:sldId id="308" r:id="rId45"/>
    <p:sldId id="309" r:id="rId46"/>
    <p:sldId id="310" r:id="rId47"/>
    <p:sldId id="311"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44" r:id="rId73"/>
    <p:sldId id="343" r:id="rId74"/>
    <p:sldId id="338" r:id="rId75"/>
    <p:sldId id="340" r:id="rId76"/>
    <p:sldId id="341" r:id="rId77"/>
    <p:sldId id="342" r:id="rId78"/>
    <p:sldId id="34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6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42ADBF-9F84-C64D-9F82-33238CDED0A6}" type="datetimeFigureOut">
              <a:rPr lang="en-US" smtClean="0"/>
              <a:t>12/16/11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985EBE-8B08-C34E-BEA5-F843EF73606B}" type="slidenum">
              <a:rPr lang="en-US" smtClean="0"/>
              <a:t>‹#›</a:t>
            </a:fld>
            <a:endParaRPr lang="en-US"/>
          </a:p>
        </p:txBody>
      </p:sp>
    </p:spTree>
    <p:extLst>
      <p:ext uri="{BB962C8B-B14F-4D97-AF65-F5344CB8AC3E}">
        <p14:creationId xmlns:p14="http://schemas.microsoft.com/office/powerpoint/2010/main" val="2239800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12/16/11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12/16/11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12/16/11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12/16/11</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chemeClr val="tx1"/>
                </a:solidFill>
              </a:rPr>
              <a:t>Northern </a:t>
            </a:r>
            <a:r>
              <a:rPr lang="en-US" dirty="0" err="1" smtClean="0">
                <a:solidFill>
                  <a:schemeClr val="tx1"/>
                </a:solidFill>
              </a:rPr>
              <a:t>nevada</a:t>
            </a:r>
            <a:r>
              <a:rPr lang="en-US" dirty="0" smtClean="0">
                <a:solidFill>
                  <a:schemeClr val="tx1"/>
                </a:solidFill>
              </a:rPr>
              <a:t> teaching </a:t>
            </a:r>
            <a:r>
              <a:rPr lang="en-US" dirty="0" err="1" smtClean="0">
                <a:solidFill>
                  <a:schemeClr val="tx1"/>
                </a:solidFill>
              </a:rPr>
              <a:t>american</a:t>
            </a:r>
            <a:r>
              <a:rPr lang="en-US" dirty="0" smtClean="0">
                <a:solidFill>
                  <a:schemeClr val="tx1"/>
                </a:solidFill>
              </a:rPr>
              <a:t> history project</a:t>
            </a:r>
          </a:p>
          <a:p>
            <a:endParaRPr lang="en-US" dirty="0">
              <a:solidFill>
                <a:schemeClr val="tx1"/>
              </a:solidFill>
            </a:endParaRPr>
          </a:p>
          <a:p>
            <a:r>
              <a:rPr lang="en-US" dirty="0" smtClean="0">
                <a:solidFill>
                  <a:schemeClr val="tx1"/>
                </a:solidFill>
              </a:rPr>
              <a:t>December 2011</a:t>
            </a:r>
            <a:endParaRPr lang="en-US" dirty="0">
              <a:solidFill>
                <a:schemeClr val="tx1"/>
              </a:solidFill>
            </a:endParaRPr>
          </a:p>
        </p:txBody>
      </p:sp>
      <p:sp>
        <p:nvSpPr>
          <p:cNvPr id="3" name="Title 2"/>
          <p:cNvSpPr>
            <a:spLocks noGrp="1"/>
          </p:cNvSpPr>
          <p:nvPr>
            <p:ph type="ctrTitle"/>
          </p:nvPr>
        </p:nvSpPr>
        <p:spPr/>
        <p:txBody>
          <a:bodyPr>
            <a:normAutofit/>
          </a:bodyPr>
          <a:lstStyle/>
          <a:p>
            <a:r>
              <a:rPr lang="en-US" sz="3200" dirty="0" smtClean="0"/>
              <a:t>Race, Rights, and the Constitution:</a:t>
            </a:r>
            <a:br>
              <a:rPr lang="en-US" sz="3200" dirty="0" smtClean="0"/>
            </a:br>
            <a:r>
              <a:rPr lang="en-US" sz="3200" dirty="0" smtClean="0"/>
              <a:t>the nineteenth century</a:t>
            </a:r>
            <a:endParaRPr lang="en-US" sz="3200" dirty="0"/>
          </a:p>
        </p:txBody>
      </p:sp>
    </p:spTree>
    <p:extLst>
      <p:ext uri="{BB962C8B-B14F-4D97-AF65-F5344CB8AC3E}">
        <p14:creationId xmlns:p14="http://schemas.microsoft.com/office/powerpoint/2010/main" val="30805582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1950: removed the word “color,” and removed “Hindu” and “Korean”</a:t>
            </a:r>
          </a:p>
        </p:txBody>
      </p:sp>
    </p:spTree>
    <p:extLst>
      <p:ext uri="{BB962C8B-B14F-4D97-AF65-F5344CB8AC3E}">
        <p14:creationId xmlns:p14="http://schemas.microsoft.com/office/powerpoint/2010/main" val="2335325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1950: removed the word “color,” and removed “Hindu” and “Korean”</a:t>
            </a:r>
          </a:p>
          <a:p>
            <a:r>
              <a:rPr lang="en-US" sz="2400" dirty="0" smtClean="0"/>
              <a:t>1960: re-added “color,” changed “Indian” to “American Indian,” added Hawaiian, Part-Hawaiian, Aleut, &amp; Eskimo</a:t>
            </a:r>
          </a:p>
          <a:p>
            <a:endParaRPr lang="en-US" sz="2400" dirty="0" smtClean="0"/>
          </a:p>
        </p:txBody>
      </p:sp>
    </p:spTree>
    <p:extLst>
      <p:ext uri="{BB962C8B-B14F-4D97-AF65-F5344CB8AC3E}">
        <p14:creationId xmlns:p14="http://schemas.microsoft.com/office/powerpoint/2010/main" val="206930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1950: removed the word “color,” and removed “Hindu” and “Korean”</a:t>
            </a:r>
          </a:p>
          <a:p>
            <a:r>
              <a:rPr lang="en-US" sz="2400" dirty="0" smtClean="0"/>
              <a:t>1960: re-added “color,” changed “Indian” to “American Indian,” added Hawaiian, Part-Hawaiian, Aleut, &amp; Eskimo</a:t>
            </a:r>
          </a:p>
          <a:p>
            <a:r>
              <a:rPr lang="en-US" sz="2400" dirty="0" smtClean="0"/>
              <a:t>1970: included “Negro or Black,” </a:t>
            </a:r>
            <a:r>
              <a:rPr lang="en-US" sz="2400" dirty="0" err="1" smtClean="0"/>
              <a:t>readded</a:t>
            </a:r>
            <a:r>
              <a:rPr lang="en-US" sz="2400" dirty="0" smtClean="0"/>
              <a:t> “Korean” and “Other race.” Also asked about “origin or descent” for various Hispanic or Latino groups.</a:t>
            </a:r>
          </a:p>
        </p:txBody>
      </p:sp>
    </p:spTree>
    <p:extLst>
      <p:ext uri="{BB962C8B-B14F-4D97-AF65-F5344CB8AC3E}">
        <p14:creationId xmlns:p14="http://schemas.microsoft.com/office/powerpoint/2010/main" val="2069303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1950: removed the word “color,” and removed “Hindu” and “Korean”</a:t>
            </a:r>
          </a:p>
          <a:p>
            <a:r>
              <a:rPr lang="en-US" sz="2400" dirty="0" smtClean="0"/>
              <a:t>1960: re-added “color,” changed “Indian” to “American Indian,” added Hawaiian, Part-Hawaiian, Aleut, &amp; Eskimo</a:t>
            </a:r>
          </a:p>
          <a:p>
            <a:r>
              <a:rPr lang="en-US" sz="2400" dirty="0" smtClean="0"/>
              <a:t>1970: included “Negro or Black,” </a:t>
            </a:r>
            <a:r>
              <a:rPr lang="en-US" sz="2400" dirty="0" err="1" smtClean="0"/>
              <a:t>readded</a:t>
            </a:r>
            <a:r>
              <a:rPr lang="en-US" sz="2400" dirty="0" smtClean="0"/>
              <a:t> “Korean” and “Other race.” Also asked about “origin or descent” for various Hispanic or Latino groups.</a:t>
            </a:r>
          </a:p>
          <a:p>
            <a:r>
              <a:rPr lang="en-US" sz="2400" dirty="0" smtClean="0"/>
              <a:t>1980: added Vietnamese, Indian (East), Guamanian, Samoan. Dropped “color.”</a:t>
            </a:r>
            <a:endParaRPr lang="en-US" sz="2000" dirty="0"/>
          </a:p>
        </p:txBody>
      </p:sp>
    </p:spTree>
    <p:extLst>
      <p:ext uri="{BB962C8B-B14F-4D97-AF65-F5344CB8AC3E}">
        <p14:creationId xmlns:p14="http://schemas.microsoft.com/office/powerpoint/2010/main" val="2069303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American Anthropological Association, 1997:</a:t>
            </a:r>
          </a:p>
          <a:p>
            <a:pPr lvl="1"/>
            <a:r>
              <a:rPr lang="en-US" sz="1800" dirty="0" smtClean="0"/>
              <a:t>“The </a:t>
            </a:r>
            <a:r>
              <a:rPr lang="en-US" sz="1800" dirty="0"/>
              <a:t>American Anthropological Association recommends the elimination of the term "race" from OMB Directive 15 during the planning for the 2010 Census. During the past 50 years, "race" has been scientifically proven to not be a real, natural phenomenon. More specific, social categories such as "ethnicity" or "ethnic group" are more salient for scientific purposes and have fewer of the negative, racist connotations for which the concept of race was developed</a:t>
            </a:r>
            <a:r>
              <a:rPr lang="en-US" sz="1800" dirty="0" smtClean="0"/>
              <a:t>.”</a:t>
            </a:r>
            <a:endParaRPr lang="en-US" sz="1800" dirty="0"/>
          </a:p>
        </p:txBody>
      </p:sp>
    </p:spTree>
    <p:extLst>
      <p:ext uri="{BB962C8B-B14F-4D97-AF65-F5344CB8AC3E}">
        <p14:creationId xmlns:p14="http://schemas.microsoft.com/office/powerpoint/2010/main" val="3363351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fontScale="92500" lnSpcReduction="10000"/>
          </a:bodyPr>
          <a:lstStyle/>
          <a:p>
            <a:r>
              <a:rPr lang="en-US" sz="2400" dirty="0" smtClean="0"/>
              <a:t>American Anthropological Association, 1997:</a:t>
            </a:r>
          </a:p>
          <a:p>
            <a:pPr lvl="1"/>
            <a:r>
              <a:rPr lang="en-US" sz="1900" dirty="0" smtClean="0"/>
              <a:t>“The </a:t>
            </a:r>
            <a:r>
              <a:rPr lang="en-US" sz="1900" dirty="0"/>
              <a:t>American Anthropological Association recommends the elimination of the term "race" from OMB Directive 15 during the planning for the 2010 Census. During the past 50 years, "race" has been scientifically proven to not be a real, natural phenomenon. More specific, social categories such as "ethnicity" or "ethnic group" are more salient for scientific purposes and have fewer of the negative, racist connotations for which the concept of race was developed</a:t>
            </a:r>
            <a:r>
              <a:rPr lang="en-US" sz="1900" dirty="0" smtClean="0"/>
              <a:t>.” </a:t>
            </a:r>
          </a:p>
          <a:p>
            <a:pPr lvl="1"/>
            <a:r>
              <a:rPr lang="en-US" sz="1900" dirty="0" smtClean="0"/>
              <a:t>“Yet </a:t>
            </a:r>
            <a:r>
              <a:rPr lang="en-US" sz="1900" dirty="0"/>
              <a:t>the concept of race has become thoroughly—and perniciously—woven into the cultural and political fabric of the United States. It has become an essential element of both individual identity and government policy. Because so much harm has been based on "racial" distinctions over the years, correctives for such harm must also acknowledge the impact of "racial" consciousness among the U.S. populace, regardless of the fact that "race" has no scientific justification in human biology. Eventually, however, these classifications must be transcended and replaced by more non-racist and accurate ways of representing the diversity of the U.S. population</a:t>
            </a:r>
            <a:r>
              <a:rPr lang="en-US" sz="1900" dirty="0" smtClean="0"/>
              <a:t>.”</a:t>
            </a:r>
          </a:p>
          <a:p>
            <a:endParaRPr lang="en-US" sz="2000" dirty="0"/>
          </a:p>
        </p:txBody>
      </p:sp>
    </p:spTree>
    <p:extLst>
      <p:ext uri="{BB962C8B-B14F-4D97-AF65-F5344CB8AC3E}">
        <p14:creationId xmlns:p14="http://schemas.microsoft.com/office/powerpoint/2010/main" val="14267317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emergence of “race” categories</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000" dirty="0" smtClean="0"/>
              <a:t>In European colonial systems:</a:t>
            </a:r>
          </a:p>
          <a:p>
            <a:pPr lvl="1"/>
            <a:r>
              <a:rPr lang="en-US" sz="1800" dirty="0" smtClean="0"/>
              <a:t>Spanish system: Distinctions between colonizers and colonized peoples (“Indians”)—but Spanish have “mestizo” category—boundaries are more porous than in English colonization.</a:t>
            </a:r>
          </a:p>
          <a:p>
            <a:pPr lvl="1"/>
            <a:r>
              <a:rPr lang="en-US" sz="1800" dirty="0" smtClean="0"/>
              <a:t>Wealth and social status could transgress the categories—so “Spanish” could denote a member of the ruling social class.</a:t>
            </a:r>
            <a:endParaRPr lang="en-US" sz="1800" dirty="0"/>
          </a:p>
        </p:txBody>
      </p:sp>
    </p:spTree>
    <p:extLst>
      <p:ext uri="{BB962C8B-B14F-4D97-AF65-F5344CB8AC3E}">
        <p14:creationId xmlns:p14="http://schemas.microsoft.com/office/powerpoint/2010/main" val="1177962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emergence of “race” categories</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000" dirty="0" smtClean="0"/>
              <a:t>In European colonial systems:</a:t>
            </a:r>
          </a:p>
          <a:p>
            <a:pPr lvl="1"/>
            <a:r>
              <a:rPr lang="en-US" sz="1800" dirty="0" smtClean="0"/>
              <a:t>Spanish system: Distinctions between colonizers and colonized peoples (“Indians”)—but Spanish have “mestizo” category—boundaries are more porous than in English colonization.</a:t>
            </a:r>
          </a:p>
          <a:p>
            <a:pPr lvl="1"/>
            <a:r>
              <a:rPr lang="en-US" sz="1800" dirty="0" smtClean="0"/>
              <a:t>Wealth and social status could transgress the categories—so “Spanish” could denote a member of the ruling social class.</a:t>
            </a:r>
          </a:p>
          <a:p>
            <a:pPr lvl="1"/>
            <a:r>
              <a:rPr lang="en-US" sz="1800" dirty="0" smtClean="0"/>
              <a:t>English colonization: the Irish (seen as wild, ignorant, uncivilized) as prototype for classifying non-English people in America.</a:t>
            </a:r>
          </a:p>
          <a:p>
            <a:pPr lvl="1"/>
            <a:r>
              <a:rPr lang="en-US" sz="1800" dirty="0" smtClean="0"/>
              <a:t>Over the 17</a:t>
            </a:r>
            <a:r>
              <a:rPr lang="en-US" sz="1800" baseline="30000" dirty="0" smtClean="0"/>
              <a:t>th</a:t>
            </a:r>
            <a:r>
              <a:rPr lang="en-US" sz="1800" dirty="0" smtClean="0"/>
              <a:t> century, emerging categories in Virginia write “race” into law (what Africans may or may not do).</a:t>
            </a:r>
            <a:endParaRPr lang="en-US" sz="1800" dirty="0"/>
          </a:p>
        </p:txBody>
      </p:sp>
    </p:spTree>
    <p:extLst>
      <p:ext uri="{BB962C8B-B14F-4D97-AF65-F5344CB8AC3E}">
        <p14:creationId xmlns:p14="http://schemas.microsoft.com/office/powerpoint/2010/main" val="4055200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emergence of “race” categories</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000" dirty="0" smtClean="0"/>
              <a:t>In European colonial systems:</a:t>
            </a:r>
          </a:p>
          <a:p>
            <a:pPr lvl="1"/>
            <a:r>
              <a:rPr lang="en-US" sz="1800" dirty="0" smtClean="0"/>
              <a:t>Spanish system: Distinctions between colonizers and colonized peoples (“Indians”)—but Spanish have “mestizo” category—boundaries are more porous than in English colonization.</a:t>
            </a:r>
          </a:p>
          <a:p>
            <a:pPr lvl="1"/>
            <a:r>
              <a:rPr lang="en-US" sz="1800" dirty="0" smtClean="0"/>
              <a:t>Wealth and social status could transgress the categories—so “Spanish” could denote a member of the ruling social class.</a:t>
            </a:r>
          </a:p>
          <a:p>
            <a:pPr lvl="1"/>
            <a:r>
              <a:rPr lang="en-US" sz="1800" dirty="0" smtClean="0"/>
              <a:t>English colonization: the Irish (seen as wild, ignorant, uncivilized) as prototype for classifying non-English people in America.</a:t>
            </a:r>
          </a:p>
          <a:p>
            <a:pPr lvl="1"/>
            <a:r>
              <a:rPr lang="en-US" sz="1800" dirty="0" smtClean="0"/>
              <a:t>Over the 17</a:t>
            </a:r>
            <a:r>
              <a:rPr lang="en-US" sz="1800" baseline="30000" dirty="0" smtClean="0"/>
              <a:t>th</a:t>
            </a:r>
            <a:r>
              <a:rPr lang="en-US" sz="1800" dirty="0" smtClean="0"/>
              <a:t> century, emerging categories in Virginia write “race” into law (what Africans may or may not do).</a:t>
            </a:r>
          </a:p>
          <a:p>
            <a:r>
              <a:rPr lang="en-US" sz="2200" dirty="0" smtClean="0"/>
              <a:t>In Enlightenment science:</a:t>
            </a:r>
          </a:p>
          <a:p>
            <a:pPr lvl="1"/>
            <a:r>
              <a:rPr lang="en-US" sz="1800" dirty="0" smtClean="0"/>
              <a:t>Carl Linnaeus, taxonomist, </a:t>
            </a:r>
            <a:r>
              <a:rPr lang="en-US" sz="1800" i="1" dirty="0" err="1" smtClean="0"/>
              <a:t>Systema</a:t>
            </a:r>
            <a:r>
              <a:rPr lang="en-US" sz="1800" i="1" dirty="0" smtClean="0"/>
              <a:t> </a:t>
            </a:r>
            <a:r>
              <a:rPr lang="en-US" sz="1800" i="1" dirty="0" err="1" smtClean="0"/>
              <a:t>naturae</a:t>
            </a:r>
            <a:r>
              <a:rPr lang="en-US" sz="1800" dirty="0"/>
              <a:t> </a:t>
            </a:r>
            <a:r>
              <a:rPr lang="en-US" sz="1800" dirty="0" smtClean="0"/>
              <a:t>(1758): four human types—European, Asian, African, American.</a:t>
            </a:r>
            <a:endParaRPr lang="en-US" sz="1800" dirty="0"/>
          </a:p>
        </p:txBody>
      </p:sp>
    </p:spTree>
    <p:extLst>
      <p:ext uri="{BB962C8B-B14F-4D97-AF65-F5344CB8AC3E}">
        <p14:creationId xmlns:p14="http://schemas.microsoft.com/office/powerpoint/2010/main" val="40552000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emergence of “race” categories</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000" dirty="0" smtClean="0"/>
              <a:t>In European colonial systems:</a:t>
            </a:r>
          </a:p>
          <a:p>
            <a:pPr lvl="1"/>
            <a:r>
              <a:rPr lang="en-US" sz="1800" dirty="0" smtClean="0"/>
              <a:t>Spanish system: Distinctions between colonizers and colonized peoples (“Indians”)—but Spanish have “mestizo” category—boundaries are more porous than in English colonization.</a:t>
            </a:r>
          </a:p>
          <a:p>
            <a:pPr lvl="1"/>
            <a:r>
              <a:rPr lang="en-US" sz="1800" dirty="0" smtClean="0"/>
              <a:t>Wealth and social status could transgress the categories—so “Spanish” could denote a member of the ruling social class.</a:t>
            </a:r>
          </a:p>
          <a:p>
            <a:pPr lvl="1"/>
            <a:r>
              <a:rPr lang="en-US" sz="1800" dirty="0" smtClean="0"/>
              <a:t>English colonization: the Irish (seen as wild, ignorant, uncivilized) as prototype for classifying non-English people in America.</a:t>
            </a:r>
          </a:p>
          <a:p>
            <a:pPr lvl="1"/>
            <a:r>
              <a:rPr lang="en-US" sz="1800" dirty="0" smtClean="0"/>
              <a:t>Over the 17</a:t>
            </a:r>
            <a:r>
              <a:rPr lang="en-US" sz="1800" baseline="30000" dirty="0" smtClean="0"/>
              <a:t>th</a:t>
            </a:r>
            <a:r>
              <a:rPr lang="en-US" sz="1800" dirty="0" smtClean="0"/>
              <a:t> century, emerging categories in Virginia write “race” into law (what Africans may or may not do).</a:t>
            </a:r>
          </a:p>
          <a:p>
            <a:r>
              <a:rPr lang="en-US" sz="2200" dirty="0" smtClean="0"/>
              <a:t>In Enlightenment science:</a:t>
            </a:r>
          </a:p>
          <a:p>
            <a:pPr lvl="1"/>
            <a:r>
              <a:rPr lang="en-US" sz="1800" dirty="0" smtClean="0"/>
              <a:t>Carl Linnaeus, taxonomist, </a:t>
            </a:r>
            <a:r>
              <a:rPr lang="en-US" sz="1800" i="1" dirty="0" err="1" smtClean="0"/>
              <a:t>Systema</a:t>
            </a:r>
            <a:r>
              <a:rPr lang="en-US" sz="1800" i="1" dirty="0" smtClean="0"/>
              <a:t> </a:t>
            </a:r>
            <a:r>
              <a:rPr lang="en-US" sz="1800" i="1" dirty="0" err="1" smtClean="0"/>
              <a:t>naturae</a:t>
            </a:r>
            <a:r>
              <a:rPr lang="en-US" sz="1800" dirty="0"/>
              <a:t> </a:t>
            </a:r>
            <a:r>
              <a:rPr lang="en-US" sz="1800" dirty="0" smtClean="0"/>
              <a:t>(1758): four human types—European, Asian, African, American.</a:t>
            </a:r>
          </a:p>
          <a:p>
            <a:pPr lvl="1"/>
            <a:r>
              <a:rPr lang="en-US" sz="1800" dirty="0" smtClean="0"/>
              <a:t>Distinct, governed by different “humors” or proportions of bodily fluids (blood, black bile, phlegm, yellow bile).</a:t>
            </a:r>
            <a:endParaRPr lang="en-US" sz="1800" dirty="0"/>
          </a:p>
        </p:txBody>
      </p:sp>
    </p:spTree>
    <p:extLst>
      <p:ext uri="{BB962C8B-B14F-4D97-AF65-F5344CB8AC3E}">
        <p14:creationId xmlns:p14="http://schemas.microsoft.com/office/powerpoint/2010/main" val="40552000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pic>
        <p:nvPicPr>
          <p:cNvPr id="20" name="Content Placeholder 19"/>
          <p:cNvPicPr>
            <a:picLocks noGrp="1" noChangeAspect="1"/>
          </p:cNvPicPr>
          <p:nvPr>
            <p:ph sz="quarter" idx="1"/>
          </p:nvPr>
        </p:nvPicPr>
        <p:blipFill>
          <a:blip r:embed="rId2"/>
          <a:srcRect l="-94191" r="-94191"/>
          <a:stretch>
            <a:fillRect/>
          </a:stretch>
        </p:blipFill>
        <p:spPr>
          <a:xfrm>
            <a:off x="1883960" y="1400783"/>
            <a:ext cx="9276108" cy="4986968"/>
          </a:xfrm>
        </p:spPr>
      </p:pic>
      <p:sp>
        <p:nvSpPr>
          <p:cNvPr id="21" name="TextBox 20"/>
          <p:cNvSpPr txBox="1"/>
          <p:nvPr/>
        </p:nvSpPr>
        <p:spPr>
          <a:xfrm>
            <a:off x="438875" y="2353315"/>
            <a:ext cx="4154013" cy="1323439"/>
          </a:xfrm>
          <a:prstGeom prst="rect">
            <a:avLst/>
          </a:prstGeom>
          <a:noFill/>
        </p:spPr>
        <p:txBody>
          <a:bodyPr wrap="square" rtlCol="0">
            <a:spAutoFit/>
          </a:bodyPr>
          <a:lstStyle/>
          <a:p>
            <a:r>
              <a:rPr lang="en-US" sz="2000" dirty="0" smtClean="0"/>
              <a:t>“Types and Development of Man”</a:t>
            </a:r>
          </a:p>
          <a:p>
            <a:pPr marL="285750" indent="-285750">
              <a:buFont typeface="Arial"/>
              <a:buChar char="•"/>
            </a:pPr>
            <a:r>
              <a:rPr lang="en-US" sz="2000" dirty="0" smtClean="0"/>
              <a:t>prepared for the 1904 Louisiana Purchase Exposition (St. Louis World’s Fair)</a:t>
            </a:r>
          </a:p>
        </p:txBody>
      </p:sp>
    </p:spTree>
    <p:extLst>
      <p:ext uri="{BB962C8B-B14F-4D97-AF65-F5344CB8AC3E}">
        <p14:creationId xmlns:p14="http://schemas.microsoft.com/office/powerpoint/2010/main" val="36319680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emergence of “race” categories</a:t>
            </a:r>
          </a:p>
        </p:txBody>
      </p:sp>
      <p:pic>
        <p:nvPicPr>
          <p:cNvPr id="4" name="Content Placeholder 3"/>
          <p:cNvPicPr>
            <a:picLocks noGrp="1" noChangeAspect="1"/>
          </p:cNvPicPr>
          <p:nvPr>
            <p:ph sz="quarter" idx="1"/>
          </p:nvPr>
        </p:nvPicPr>
        <p:blipFill>
          <a:blip r:embed="rId2"/>
          <a:srcRect l="-89640" r="-89640"/>
          <a:stretch>
            <a:fillRect/>
          </a:stretch>
        </p:blipFill>
        <p:spPr>
          <a:xfrm>
            <a:off x="-2751696" y="1428799"/>
            <a:ext cx="9205945" cy="4949433"/>
          </a:xfrm>
        </p:spPr>
      </p:pic>
      <p:sp>
        <p:nvSpPr>
          <p:cNvPr id="5" name="TextBox 4"/>
          <p:cNvSpPr txBox="1"/>
          <p:nvPr/>
        </p:nvSpPr>
        <p:spPr>
          <a:xfrm>
            <a:off x="4010423" y="2826269"/>
            <a:ext cx="4239588" cy="923330"/>
          </a:xfrm>
          <a:prstGeom prst="rect">
            <a:avLst/>
          </a:prstGeom>
          <a:noFill/>
        </p:spPr>
        <p:txBody>
          <a:bodyPr wrap="square" rtlCol="0">
            <a:spAutoFit/>
          </a:bodyPr>
          <a:lstStyle/>
          <a:p>
            <a:pPr marL="285750" indent="-285750">
              <a:buFont typeface="Arial"/>
              <a:buChar char="•"/>
            </a:pPr>
            <a:r>
              <a:rPr lang="en-US" dirty="0" smtClean="0"/>
              <a:t>Giovanni Maria Cassini</a:t>
            </a:r>
          </a:p>
          <a:p>
            <a:pPr marL="285750" indent="-285750">
              <a:buFont typeface="Arial"/>
              <a:buChar char="•"/>
            </a:pPr>
            <a:r>
              <a:rPr lang="en-US" dirty="0" smtClean="0"/>
              <a:t>Illustrated title page of atlas, 1790s</a:t>
            </a:r>
          </a:p>
          <a:p>
            <a:pPr marL="285750" indent="-285750">
              <a:buFont typeface="Arial"/>
              <a:buChar char="•"/>
            </a:pPr>
            <a:r>
              <a:rPr lang="en-US" dirty="0" smtClean="0"/>
              <a:t>Figures represent the four continents</a:t>
            </a:r>
            <a:endParaRPr lang="en-US" dirty="0"/>
          </a:p>
        </p:txBody>
      </p:sp>
    </p:spTree>
    <p:extLst>
      <p:ext uri="{BB962C8B-B14F-4D97-AF65-F5344CB8AC3E}">
        <p14:creationId xmlns:p14="http://schemas.microsoft.com/office/powerpoint/2010/main" val="1028044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emergence of “race” categories</a:t>
            </a:r>
          </a:p>
        </p:txBody>
      </p:sp>
      <p:sp>
        <p:nvSpPr>
          <p:cNvPr id="3" name="Content Placeholder 2"/>
          <p:cNvSpPr>
            <a:spLocks noGrp="1"/>
          </p:cNvSpPr>
          <p:nvPr>
            <p:ph sz="quarter" idx="1"/>
          </p:nvPr>
        </p:nvSpPr>
        <p:spPr/>
        <p:txBody>
          <a:bodyPr>
            <a:normAutofit/>
          </a:bodyPr>
          <a:lstStyle/>
          <a:p>
            <a:r>
              <a:rPr lang="en-US" sz="2400" dirty="0" smtClean="0"/>
              <a:t>19</a:t>
            </a:r>
            <a:r>
              <a:rPr lang="en-US" sz="2400" baseline="30000" dirty="0" smtClean="0"/>
              <a:t>th</a:t>
            </a:r>
            <a:r>
              <a:rPr lang="en-US" sz="2400" dirty="0" smtClean="0"/>
              <a:t>-century “science”</a:t>
            </a:r>
          </a:p>
          <a:p>
            <a:pPr lvl="1"/>
            <a:r>
              <a:rPr lang="en-US" sz="2000" dirty="0" smtClean="0"/>
              <a:t>Samuel Morton (1799-1851), </a:t>
            </a:r>
            <a:r>
              <a:rPr lang="en-US" sz="2000" i="1" dirty="0" smtClean="0"/>
              <a:t>Crania Americana</a:t>
            </a:r>
            <a:r>
              <a:rPr lang="en-US" sz="2000" dirty="0" smtClean="0"/>
              <a:t> (1839): measuring human skulls—which he collected—to determine intelligence (craniology, similar to phrenology)</a:t>
            </a:r>
          </a:p>
        </p:txBody>
      </p:sp>
      <p:pic>
        <p:nvPicPr>
          <p:cNvPr id="6" name="Picture 5"/>
          <p:cNvPicPr>
            <a:picLocks noChangeAspect="1"/>
          </p:cNvPicPr>
          <p:nvPr/>
        </p:nvPicPr>
        <p:blipFill>
          <a:blip r:embed="rId2"/>
          <a:stretch>
            <a:fillRect/>
          </a:stretch>
        </p:blipFill>
        <p:spPr>
          <a:xfrm>
            <a:off x="301752" y="2993881"/>
            <a:ext cx="6121400" cy="3429000"/>
          </a:xfrm>
          <a:prstGeom prst="rect">
            <a:avLst/>
          </a:prstGeom>
        </p:spPr>
      </p:pic>
      <p:sp>
        <p:nvSpPr>
          <p:cNvPr id="7" name="TextBox 6"/>
          <p:cNvSpPr txBox="1"/>
          <p:nvPr/>
        </p:nvSpPr>
        <p:spPr>
          <a:xfrm>
            <a:off x="6517756" y="3950208"/>
            <a:ext cx="2694166" cy="1754327"/>
          </a:xfrm>
          <a:prstGeom prst="rect">
            <a:avLst/>
          </a:prstGeom>
          <a:noFill/>
        </p:spPr>
        <p:txBody>
          <a:bodyPr wrap="square" rtlCol="0">
            <a:spAutoFit/>
          </a:bodyPr>
          <a:lstStyle/>
          <a:p>
            <a:r>
              <a:rPr lang="en-US" dirty="0" smtClean="0"/>
              <a:t>Table from </a:t>
            </a:r>
            <a:r>
              <a:rPr lang="en-US" i="1" dirty="0" smtClean="0"/>
              <a:t>Types</a:t>
            </a:r>
          </a:p>
          <a:p>
            <a:r>
              <a:rPr lang="en-US" i="1" dirty="0" smtClean="0"/>
              <a:t>of Mankind</a:t>
            </a:r>
            <a:r>
              <a:rPr lang="en-US" dirty="0" smtClean="0"/>
              <a:t>, by</a:t>
            </a:r>
          </a:p>
          <a:p>
            <a:r>
              <a:rPr lang="en-US" dirty="0" smtClean="0"/>
              <a:t>Josiah Clark Nott &amp;</a:t>
            </a:r>
          </a:p>
          <a:p>
            <a:r>
              <a:rPr lang="en-US" dirty="0" smtClean="0"/>
              <a:t>George Robert </a:t>
            </a:r>
            <a:r>
              <a:rPr lang="en-US" dirty="0" err="1" smtClean="0"/>
              <a:t>Gliddon</a:t>
            </a:r>
            <a:endParaRPr lang="en-US" dirty="0" smtClean="0"/>
          </a:p>
          <a:p>
            <a:r>
              <a:rPr lang="en-US" dirty="0" smtClean="0"/>
              <a:t>(1854)—popularized</a:t>
            </a:r>
          </a:p>
          <a:p>
            <a:r>
              <a:rPr lang="en-US" dirty="0" smtClean="0"/>
              <a:t>“polygenesis”</a:t>
            </a:r>
            <a:endParaRPr lang="en-US" dirty="0"/>
          </a:p>
        </p:txBody>
      </p:sp>
    </p:spTree>
    <p:extLst>
      <p:ext uri="{BB962C8B-B14F-4D97-AF65-F5344CB8AC3E}">
        <p14:creationId xmlns:p14="http://schemas.microsoft.com/office/powerpoint/2010/main" val="9607664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emergence of “race” categories</a:t>
            </a:r>
          </a:p>
        </p:txBody>
      </p:sp>
      <p:sp>
        <p:nvSpPr>
          <p:cNvPr id="3" name="Content Placeholder 2"/>
          <p:cNvSpPr>
            <a:spLocks noGrp="1"/>
          </p:cNvSpPr>
          <p:nvPr>
            <p:ph sz="quarter" idx="1"/>
          </p:nvPr>
        </p:nvSpPr>
        <p:spPr/>
        <p:txBody>
          <a:bodyPr>
            <a:normAutofit/>
          </a:bodyPr>
          <a:lstStyle/>
          <a:p>
            <a:r>
              <a:rPr lang="en-US" sz="2400" dirty="0" smtClean="0"/>
              <a:t>19</a:t>
            </a:r>
            <a:r>
              <a:rPr lang="en-US" sz="2400" baseline="30000" dirty="0" smtClean="0"/>
              <a:t>th</a:t>
            </a:r>
            <a:r>
              <a:rPr lang="en-US" sz="2400" dirty="0" smtClean="0"/>
              <a:t>-century “science”</a:t>
            </a:r>
          </a:p>
          <a:p>
            <a:pPr lvl="1"/>
            <a:r>
              <a:rPr lang="en-US" sz="2000" dirty="0" smtClean="0"/>
              <a:t>Samuel Morton (1799-1851), </a:t>
            </a:r>
            <a:r>
              <a:rPr lang="en-US" sz="2000" i="1" dirty="0" smtClean="0"/>
              <a:t>Crania Americana</a:t>
            </a:r>
            <a:r>
              <a:rPr lang="en-US" sz="2000" dirty="0" smtClean="0"/>
              <a:t> (1839): measuring human skulls—which he collected—to determine intelligence (craniology, similar to phrenology)</a:t>
            </a:r>
          </a:p>
          <a:p>
            <a:pPr lvl="1"/>
            <a:r>
              <a:rPr lang="en-US" sz="2000" dirty="0" smtClean="0"/>
              <a:t>Emerging ideas about </a:t>
            </a:r>
            <a:r>
              <a:rPr lang="en-US" sz="2000" i="1" dirty="0" smtClean="0"/>
              <a:t>innate</a:t>
            </a:r>
            <a:r>
              <a:rPr lang="en-US" sz="2000" dirty="0" smtClean="0"/>
              <a:t> racial difference (i.e., can’t be overcome by “civilization” process)—linked to changing views of U.S. Indian policy (from Washington administration to Jackson and after)</a:t>
            </a:r>
          </a:p>
        </p:txBody>
      </p:sp>
    </p:spTree>
    <p:extLst>
      <p:ext uri="{BB962C8B-B14F-4D97-AF65-F5344CB8AC3E}">
        <p14:creationId xmlns:p14="http://schemas.microsoft.com/office/powerpoint/2010/main" val="2159296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emergence of “race” categories</a:t>
            </a:r>
          </a:p>
        </p:txBody>
      </p:sp>
      <p:sp>
        <p:nvSpPr>
          <p:cNvPr id="3" name="Content Placeholder 2"/>
          <p:cNvSpPr>
            <a:spLocks noGrp="1"/>
          </p:cNvSpPr>
          <p:nvPr>
            <p:ph sz="quarter" idx="1"/>
          </p:nvPr>
        </p:nvSpPr>
        <p:spPr/>
        <p:txBody>
          <a:bodyPr>
            <a:normAutofit/>
          </a:bodyPr>
          <a:lstStyle/>
          <a:p>
            <a:r>
              <a:rPr lang="en-US" sz="2400" dirty="0" smtClean="0"/>
              <a:t>19</a:t>
            </a:r>
            <a:r>
              <a:rPr lang="en-US" sz="2400" baseline="30000" dirty="0" smtClean="0"/>
              <a:t>th</a:t>
            </a:r>
            <a:r>
              <a:rPr lang="en-US" sz="2400" dirty="0" smtClean="0"/>
              <a:t>-century “science”</a:t>
            </a:r>
          </a:p>
          <a:p>
            <a:pPr lvl="1"/>
            <a:r>
              <a:rPr lang="en-US" sz="2000" dirty="0" smtClean="0"/>
              <a:t>Samuel Morton (1799-1851), </a:t>
            </a:r>
            <a:r>
              <a:rPr lang="en-US" sz="2000" i="1" dirty="0" smtClean="0"/>
              <a:t>Crania Americana</a:t>
            </a:r>
            <a:r>
              <a:rPr lang="en-US" sz="2000" dirty="0" smtClean="0"/>
              <a:t> (1839): measuring human skulls—which he collected—to determine intelligence (craniology, similar to phrenology)</a:t>
            </a:r>
          </a:p>
          <a:p>
            <a:pPr lvl="1"/>
            <a:r>
              <a:rPr lang="en-US" sz="2000" dirty="0" smtClean="0"/>
              <a:t>Emerging ideas about </a:t>
            </a:r>
            <a:r>
              <a:rPr lang="en-US" sz="2000" i="1" dirty="0" smtClean="0"/>
              <a:t>innate</a:t>
            </a:r>
            <a:r>
              <a:rPr lang="en-US" sz="2000" dirty="0" smtClean="0"/>
              <a:t> racial difference (i.e., can’t be overcome by “civilization” process)—linked to changing views of U.S. Indian policy (from Washington administration to Jackson and after)</a:t>
            </a:r>
          </a:p>
          <a:p>
            <a:pPr lvl="1"/>
            <a:r>
              <a:rPr lang="en-US" sz="2000" dirty="0" smtClean="0"/>
              <a:t>Specific version of these ideas: scientific racism in the South, in defense of enslaving people of African descent (environmental determinism, race as “natural” category)</a:t>
            </a:r>
            <a:endParaRPr lang="en-US" sz="2000" dirty="0"/>
          </a:p>
        </p:txBody>
      </p:sp>
    </p:spTree>
    <p:extLst>
      <p:ext uri="{BB962C8B-B14F-4D97-AF65-F5344CB8AC3E}">
        <p14:creationId xmlns:p14="http://schemas.microsoft.com/office/powerpoint/2010/main" val="2159296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emergence of “race” categories</a:t>
            </a:r>
          </a:p>
        </p:txBody>
      </p:sp>
      <p:sp>
        <p:nvSpPr>
          <p:cNvPr id="3" name="Content Placeholder 2"/>
          <p:cNvSpPr>
            <a:spLocks noGrp="1"/>
          </p:cNvSpPr>
          <p:nvPr>
            <p:ph sz="quarter" idx="1"/>
          </p:nvPr>
        </p:nvSpPr>
        <p:spPr>
          <a:xfrm>
            <a:off x="301752" y="1527048"/>
            <a:ext cx="8503920" cy="4860522"/>
          </a:xfrm>
        </p:spPr>
        <p:txBody>
          <a:bodyPr>
            <a:normAutofit/>
          </a:bodyPr>
          <a:lstStyle/>
          <a:p>
            <a:r>
              <a:rPr lang="en-US" sz="2400" dirty="0" smtClean="0"/>
              <a:t>19</a:t>
            </a:r>
            <a:r>
              <a:rPr lang="en-US" sz="2400" baseline="30000" dirty="0" smtClean="0"/>
              <a:t>th</a:t>
            </a:r>
            <a:r>
              <a:rPr lang="en-US" sz="2400" dirty="0" smtClean="0"/>
              <a:t>-century “science”</a:t>
            </a:r>
          </a:p>
          <a:p>
            <a:pPr lvl="1"/>
            <a:r>
              <a:rPr lang="en-US" sz="2000" dirty="0" smtClean="0"/>
              <a:t>Samuel Morton (1799-1851), </a:t>
            </a:r>
            <a:r>
              <a:rPr lang="en-US" sz="2000" i="1" dirty="0" smtClean="0"/>
              <a:t>Crania Americana</a:t>
            </a:r>
            <a:r>
              <a:rPr lang="en-US" sz="2000" dirty="0" smtClean="0"/>
              <a:t> (1839): measuring human skulls—which he collected—to determine intelligence (craniology, similar to phrenology)</a:t>
            </a:r>
          </a:p>
          <a:p>
            <a:pPr lvl="1"/>
            <a:r>
              <a:rPr lang="en-US" sz="2000" dirty="0" smtClean="0"/>
              <a:t>Emerging ideas about </a:t>
            </a:r>
            <a:r>
              <a:rPr lang="en-US" sz="2000" i="1" dirty="0" smtClean="0"/>
              <a:t>innate</a:t>
            </a:r>
            <a:r>
              <a:rPr lang="en-US" sz="2000" dirty="0" smtClean="0"/>
              <a:t> racial difference (i.e., can’t be overcome by “civilization” process)—linked to changing views of U.S. Indian policy (from Washington administration to Jackson and after)</a:t>
            </a:r>
          </a:p>
          <a:p>
            <a:pPr lvl="1"/>
            <a:r>
              <a:rPr lang="en-US" sz="2000" dirty="0" smtClean="0"/>
              <a:t>Specific version of these ideas: scientific racism in the South, in defense of enslaving people of African descent (environmental determinism, race as “natural” category)</a:t>
            </a:r>
          </a:p>
          <a:p>
            <a:pPr lvl="1"/>
            <a:r>
              <a:rPr lang="en-US" sz="2000" dirty="0" smtClean="0"/>
              <a:t>Abolitionists and African American scholars enter the debate. Frederick Douglass (in “The Claims of the Negro Ethnologically Considered,” 1854) challenges the “American School of Anthropology” (Morton, Nott &amp; </a:t>
            </a:r>
            <a:r>
              <a:rPr lang="en-US" sz="2000" dirty="0" err="1" smtClean="0"/>
              <a:t>Gliddon</a:t>
            </a:r>
            <a:r>
              <a:rPr lang="en-US" sz="2000" dirty="0" smtClean="0"/>
              <a:t>, et al.).</a:t>
            </a:r>
            <a:endParaRPr lang="en-US" sz="2000" dirty="0"/>
          </a:p>
        </p:txBody>
      </p:sp>
    </p:spTree>
    <p:extLst>
      <p:ext uri="{BB962C8B-B14F-4D97-AF65-F5344CB8AC3E}">
        <p14:creationId xmlns:p14="http://schemas.microsoft.com/office/powerpoint/2010/main" val="38548029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p:txBody>
          <a:bodyPr>
            <a:normAutofit/>
          </a:bodyPr>
          <a:lstStyle/>
          <a:p>
            <a:r>
              <a:rPr lang="en-US" sz="2400" dirty="0" smtClean="0"/>
              <a:t>In the 1787 Constitution: few references to race (“Indians not taxed”), but some to slavery (“free persons” and “all other persons”)</a:t>
            </a:r>
          </a:p>
          <a:p>
            <a:r>
              <a:rPr lang="en-US" sz="2400" dirty="0" smtClean="0"/>
              <a:t>Naturalization Act of 1790 limits citizenship to “free white persons” (though the Constitution never defines “citizenship” at all)</a:t>
            </a:r>
          </a:p>
        </p:txBody>
      </p:sp>
    </p:spTree>
    <p:extLst>
      <p:ext uri="{BB962C8B-B14F-4D97-AF65-F5344CB8AC3E}">
        <p14:creationId xmlns:p14="http://schemas.microsoft.com/office/powerpoint/2010/main" val="6919395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p:txBody>
          <a:bodyPr>
            <a:normAutofit/>
          </a:bodyPr>
          <a:lstStyle/>
          <a:p>
            <a:r>
              <a:rPr lang="en-US" sz="2400" dirty="0" smtClean="0"/>
              <a:t>In the 1787 Constitution: few references to race (“Indians not taxed”), but some to slavery (“free persons” and “all other persons”)</a:t>
            </a:r>
          </a:p>
          <a:p>
            <a:r>
              <a:rPr lang="en-US" sz="2400" dirty="0" smtClean="0"/>
              <a:t>Naturalization Act of 1790 limits citizenship to “free white persons” (though the Constitution never defines “citizenship” at all)</a:t>
            </a:r>
          </a:p>
          <a:p>
            <a:r>
              <a:rPr lang="en-US" sz="2400" dirty="0" smtClean="0"/>
              <a:t>A relevant case: </a:t>
            </a:r>
            <a:r>
              <a:rPr lang="en-US" sz="2400" i="1" dirty="0" smtClean="0"/>
              <a:t>People v. Hall</a:t>
            </a:r>
            <a:r>
              <a:rPr lang="en-US" sz="2400" dirty="0" smtClean="0"/>
              <a:t>, California Supreme Court (1854)—handout</a:t>
            </a:r>
          </a:p>
        </p:txBody>
      </p:sp>
    </p:spTree>
    <p:extLst>
      <p:ext uri="{BB962C8B-B14F-4D97-AF65-F5344CB8AC3E}">
        <p14:creationId xmlns:p14="http://schemas.microsoft.com/office/powerpoint/2010/main" val="42081061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a:xfrm>
            <a:off x="301752" y="1527047"/>
            <a:ext cx="8503920" cy="4804491"/>
          </a:xfrm>
        </p:spPr>
        <p:txBody>
          <a:bodyPr>
            <a:normAutofit/>
          </a:bodyPr>
          <a:lstStyle/>
          <a:p>
            <a:r>
              <a:rPr lang="en-US" sz="2400" i="1" dirty="0" smtClean="0"/>
              <a:t>Dred Scott v. </a:t>
            </a:r>
            <a:r>
              <a:rPr lang="en-US" sz="2400" i="1" dirty="0" err="1" smtClean="0"/>
              <a:t>Sandford</a:t>
            </a:r>
            <a:r>
              <a:rPr lang="en-US" sz="2400" dirty="0" smtClean="0"/>
              <a:t> (1857):</a:t>
            </a:r>
          </a:p>
          <a:p>
            <a:pPr lvl="1"/>
            <a:r>
              <a:rPr lang="en-US" sz="1900" dirty="0" smtClean="0"/>
              <a:t>Supposedly about whether a slave, taken into free territory or state by his/her owner, remains enslaved</a:t>
            </a:r>
          </a:p>
        </p:txBody>
      </p:sp>
    </p:spTree>
    <p:extLst>
      <p:ext uri="{BB962C8B-B14F-4D97-AF65-F5344CB8AC3E}">
        <p14:creationId xmlns:p14="http://schemas.microsoft.com/office/powerpoint/2010/main" val="18114618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a:xfrm>
            <a:off x="301752" y="1527047"/>
            <a:ext cx="8503920" cy="4804491"/>
          </a:xfrm>
        </p:spPr>
        <p:txBody>
          <a:bodyPr>
            <a:normAutofit/>
          </a:bodyPr>
          <a:lstStyle/>
          <a:p>
            <a:r>
              <a:rPr lang="en-US" sz="2400" i="1" dirty="0" smtClean="0"/>
              <a:t>Dred Scott v. </a:t>
            </a:r>
            <a:r>
              <a:rPr lang="en-US" sz="2400" i="1" dirty="0" err="1" smtClean="0"/>
              <a:t>Sandford</a:t>
            </a:r>
            <a:r>
              <a:rPr lang="en-US" sz="2400" dirty="0" smtClean="0"/>
              <a:t> (1857):</a:t>
            </a:r>
          </a:p>
          <a:p>
            <a:pPr lvl="1"/>
            <a:r>
              <a:rPr lang="en-US" sz="1900" dirty="0" smtClean="0"/>
              <a:t>Supposedly about whether a slave, taken into free territory or state by his/her owner, remains enslaved</a:t>
            </a:r>
          </a:p>
          <a:p>
            <a:pPr lvl="1"/>
            <a:r>
              <a:rPr lang="en-US" sz="1900" dirty="0" smtClean="0"/>
              <a:t>Chief Justice Roger Taney: “Negroes of the African race” and their descendants “are not included, and were not intended to be included, under the word ‘citizens’ in the Constitution, and can therefore claim none of the rights and privileges which that instrument provides for and secures to citizens of the United States.”</a:t>
            </a:r>
          </a:p>
        </p:txBody>
      </p:sp>
    </p:spTree>
    <p:extLst>
      <p:ext uri="{BB962C8B-B14F-4D97-AF65-F5344CB8AC3E}">
        <p14:creationId xmlns:p14="http://schemas.microsoft.com/office/powerpoint/2010/main" val="23099455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a:xfrm>
            <a:off x="301752" y="1527047"/>
            <a:ext cx="8503920" cy="4804491"/>
          </a:xfrm>
        </p:spPr>
        <p:txBody>
          <a:bodyPr>
            <a:normAutofit/>
          </a:bodyPr>
          <a:lstStyle/>
          <a:p>
            <a:r>
              <a:rPr lang="en-US" sz="2400" i="1" dirty="0" smtClean="0"/>
              <a:t>Dred Scott v. </a:t>
            </a:r>
            <a:r>
              <a:rPr lang="en-US" sz="2400" i="1" dirty="0" err="1" smtClean="0"/>
              <a:t>Sandford</a:t>
            </a:r>
            <a:r>
              <a:rPr lang="en-US" sz="2400" dirty="0" smtClean="0"/>
              <a:t> (1857):</a:t>
            </a:r>
          </a:p>
          <a:p>
            <a:pPr lvl="1"/>
            <a:r>
              <a:rPr lang="en-US" sz="1900" dirty="0" smtClean="0"/>
              <a:t>Supposedly about whether a slave, taken into free territory or state by his/her owner, remains enslaved</a:t>
            </a:r>
          </a:p>
          <a:p>
            <a:pPr lvl="1"/>
            <a:r>
              <a:rPr lang="en-US" sz="1900" dirty="0" smtClean="0"/>
              <a:t>Chief Justice Roger Taney: “Negroes of the African race” and their descendants “are not included, and were not intended to be included, under the word ‘citizens’ in the Constitution, and can therefore claim none of the rights and privileges which that instrument provides for and secures to citizens of the United States.”</a:t>
            </a:r>
          </a:p>
          <a:p>
            <a:pPr lvl="1"/>
            <a:r>
              <a:rPr lang="en-US" sz="1900" dirty="0" smtClean="0"/>
              <a:t>“On the contrary, they were at that time considered as a subordinate and inferior class of beings, who had been subjugated by the dominant race, and, whether emancipated or not, yet remained subject to their authority, and had no rights or privileges but such as those who held the power and the Government might choose to grant them.”</a:t>
            </a:r>
          </a:p>
        </p:txBody>
      </p:sp>
    </p:spTree>
    <p:extLst>
      <p:ext uri="{BB962C8B-B14F-4D97-AF65-F5344CB8AC3E}">
        <p14:creationId xmlns:p14="http://schemas.microsoft.com/office/powerpoint/2010/main" val="2309945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pic>
        <p:nvPicPr>
          <p:cNvPr id="20" name="Content Placeholder 19"/>
          <p:cNvPicPr>
            <a:picLocks noGrp="1" noChangeAspect="1"/>
          </p:cNvPicPr>
          <p:nvPr>
            <p:ph sz="quarter" idx="1"/>
          </p:nvPr>
        </p:nvPicPr>
        <p:blipFill>
          <a:blip r:embed="rId2"/>
          <a:srcRect l="-94191" r="-94191"/>
          <a:stretch>
            <a:fillRect/>
          </a:stretch>
        </p:blipFill>
        <p:spPr>
          <a:xfrm>
            <a:off x="1883960" y="1400783"/>
            <a:ext cx="9276108" cy="4986968"/>
          </a:xfrm>
        </p:spPr>
      </p:pic>
      <p:sp>
        <p:nvSpPr>
          <p:cNvPr id="21" name="TextBox 20"/>
          <p:cNvSpPr txBox="1"/>
          <p:nvPr/>
        </p:nvSpPr>
        <p:spPr>
          <a:xfrm>
            <a:off x="438875" y="2353315"/>
            <a:ext cx="4211304" cy="2862322"/>
          </a:xfrm>
          <a:prstGeom prst="rect">
            <a:avLst/>
          </a:prstGeom>
          <a:noFill/>
        </p:spPr>
        <p:txBody>
          <a:bodyPr wrap="square" rtlCol="0">
            <a:spAutoFit/>
          </a:bodyPr>
          <a:lstStyle/>
          <a:p>
            <a:r>
              <a:rPr lang="en-US" sz="2000" dirty="0" smtClean="0"/>
              <a:t>“Types and Development of Man”</a:t>
            </a:r>
          </a:p>
          <a:p>
            <a:pPr marL="285750" indent="-285750">
              <a:buFont typeface="Arial"/>
              <a:buChar char="•"/>
            </a:pPr>
            <a:r>
              <a:rPr lang="en-US" sz="2000" dirty="0" smtClean="0"/>
              <a:t>prepared for the 1904 Louisiana Purchase Exposition (St. Louis World’s Fair)</a:t>
            </a:r>
          </a:p>
          <a:p>
            <a:pPr marL="285750" indent="-285750">
              <a:buFont typeface="Arial"/>
              <a:buChar char="•"/>
            </a:pPr>
            <a:r>
              <a:rPr lang="en-US" sz="2000" dirty="0" smtClean="0"/>
              <a:t>clockwise from bottom right: Prehistoric Man, Bushman, Ainu, Negro, Indian, Arab, Chinese, Turk, </a:t>
            </a:r>
            <a:r>
              <a:rPr lang="en-US" sz="2000" dirty="0" err="1" smtClean="0"/>
              <a:t>Hindoo</a:t>
            </a:r>
            <a:r>
              <a:rPr lang="en-US" sz="2000" dirty="0" smtClean="0"/>
              <a:t>, Japanese, Russian, </a:t>
            </a:r>
            <a:r>
              <a:rPr lang="en-US" sz="2000" dirty="0" err="1" smtClean="0"/>
              <a:t>Americo</a:t>
            </a:r>
            <a:r>
              <a:rPr lang="en-US" sz="2000" dirty="0" smtClean="0"/>
              <a:t>-European</a:t>
            </a:r>
            <a:endParaRPr lang="en-US" sz="2000" dirty="0"/>
          </a:p>
        </p:txBody>
      </p:sp>
    </p:spTree>
    <p:extLst>
      <p:ext uri="{BB962C8B-B14F-4D97-AF65-F5344CB8AC3E}">
        <p14:creationId xmlns:p14="http://schemas.microsoft.com/office/powerpoint/2010/main" val="42678754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Now, to race in the US Constitution and laws</a:t>
            </a:r>
            <a:endParaRPr lang="en-US" sz="2800" dirty="0"/>
          </a:p>
        </p:txBody>
      </p:sp>
      <p:sp>
        <p:nvSpPr>
          <p:cNvPr id="3" name="Content Placeholder 2"/>
          <p:cNvSpPr>
            <a:spLocks noGrp="1"/>
          </p:cNvSpPr>
          <p:nvPr>
            <p:ph sz="quarter" idx="1"/>
          </p:nvPr>
        </p:nvSpPr>
        <p:spPr>
          <a:xfrm>
            <a:off x="301752" y="1527047"/>
            <a:ext cx="8503920" cy="4804491"/>
          </a:xfrm>
        </p:spPr>
        <p:txBody>
          <a:bodyPr>
            <a:normAutofit/>
          </a:bodyPr>
          <a:lstStyle/>
          <a:p>
            <a:r>
              <a:rPr lang="en-US" sz="2400" i="1" dirty="0" smtClean="0"/>
              <a:t>Dred Scott v. </a:t>
            </a:r>
            <a:r>
              <a:rPr lang="en-US" sz="2400" i="1" dirty="0" err="1" smtClean="0"/>
              <a:t>Sandford</a:t>
            </a:r>
            <a:r>
              <a:rPr lang="en-US" sz="2400" dirty="0" smtClean="0"/>
              <a:t> (1857):</a:t>
            </a:r>
          </a:p>
          <a:p>
            <a:pPr lvl="1"/>
            <a:r>
              <a:rPr lang="en-US" sz="1900" dirty="0" smtClean="0"/>
              <a:t>Supposedly about whether a slave, taken into free territory or state by his/her owner, remains enslaved</a:t>
            </a:r>
          </a:p>
          <a:p>
            <a:pPr lvl="1"/>
            <a:r>
              <a:rPr lang="en-US" sz="1900" dirty="0" smtClean="0"/>
              <a:t>Chief Justice Roger Taney: “Negroes of the African race” and their descendants “are not included, and were not intended to be included, under the word ‘citizens’ in the Constitution, and can therefore claim none of the rights and privileges which that instrument provides for and secures to citizens of the United States.”</a:t>
            </a:r>
          </a:p>
          <a:p>
            <a:pPr lvl="1"/>
            <a:r>
              <a:rPr lang="en-US" sz="1900" dirty="0" smtClean="0"/>
              <a:t>“On the contrary, they were at that time considered as a subordinate and inferior class of beings, who had been subjugated by the dominant race, and, whether emancipated or not, yet remained subject to their authority, and had no rights or privileges but such as those who held the power and the Government might choose to grant them.”</a:t>
            </a:r>
          </a:p>
          <a:p>
            <a:pPr lvl="1"/>
            <a:r>
              <a:rPr lang="en-US" sz="1900" dirty="0" smtClean="0"/>
              <a:t>Taney cites the Declaration of Independence, Constitution, Naturalization Act of 1790.</a:t>
            </a:r>
          </a:p>
        </p:txBody>
      </p:sp>
    </p:spTree>
    <p:extLst>
      <p:ext uri="{BB962C8B-B14F-4D97-AF65-F5344CB8AC3E}">
        <p14:creationId xmlns:p14="http://schemas.microsoft.com/office/powerpoint/2010/main" val="23099455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thus far?</a:t>
            </a:r>
            <a:endParaRPr lang="en-US" sz="2800"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4990393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After the Civil War:</a:t>
            </a:r>
            <a:br>
              <a:rPr lang="en-US" sz="2400" dirty="0" smtClean="0"/>
            </a:br>
            <a:r>
              <a:rPr lang="en-US" sz="2400" dirty="0" smtClean="0"/>
              <a:t>Understanding the Fourteenth Amendment</a:t>
            </a:r>
            <a:endParaRPr lang="en-US" sz="2400"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8256053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sz="2800" b="1" i="1" dirty="0"/>
              <a:t>4 Questions </a:t>
            </a:r>
            <a:br>
              <a:rPr lang="en-US" sz="2800" b="1" i="1" dirty="0"/>
            </a:br>
            <a:r>
              <a:rPr lang="en-US" sz="2800" b="1" i="1" dirty="0"/>
              <a:t>about any provision in the </a:t>
            </a:r>
            <a:r>
              <a:rPr lang="en-US" sz="2800" b="1" i="1" dirty="0" smtClean="0"/>
              <a:t>Constitution</a:t>
            </a:r>
            <a:endParaRPr lang="en-US" sz="2800" b="1" i="1" dirty="0"/>
          </a:p>
        </p:txBody>
      </p:sp>
      <p:sp>
        <p:nvSpPr>
          <p:cNvPr id="32771" name="Rectangle 3"/>
          <p:cNvSpPr>
            <a:spLocks noGrp="1" noChangeArrowheads="1"/>
          </p:cNvSpPr>
          <p:nvPr>
            <p:ph type="body" idx="1"/>
          </p:nvPr>
        </p:nvSpPr>
        <p:spPr>
          <a:xfrm>
            <a:off x="457200" y="1447476"/>
            <a:ext cx="8229600" cy="5105723"/>
          </a:xfrm>
        </p:spPr>
        <p:txBody>
          <a:bodyPr/>
          <a:lstStyle/>
          <a:p>
            <a:pPr marL="609600" indent="-609600" eaLnBrk="1" hangingPunct="1">
              <a:buFontTx/>
              <a:buNone/>
            </a:pPr>
            <a:r>
              <a:rPr lang="en-US" sz="2800" dirty="0"/>
              <a:t>1.</a:t>
            </a:r>
            <a:r>
              <a:rPr lang="en-US" sz="2800" i="1" dirty="0"/>
              <a:t> What</a:t>
            </a:r>
            <a:r>
              <a:rPr lang="en-US" sz="2800" dirty="0"/>
              <a:t> is it saying? (In other words, “huh?”)</a:t>
            </a:r>
            <a:endParaRPr lang="en-US" sz="2800" dirty="0" smtClean="0"/>
          </a:p>
          <a:p>
            <a:pPr marL="609600" indent="-609600">
              <a:buNone/>
            </a:pPr>
            <a:r>
              <a:rPr lang="en-US" sz="2800" dirty="0" smtClean="0">
                <a:solidFill>
                  <a:srgbClr val="19B562"/>
                </a:solidFill>
              </a:rPr>
              <a:t>2. </a:t>
            </a:r>
            <a:r>
              <a:rPr lang="en-US" sz="2800" i="1" dirty="0" smtClean="0">
                <a:solidFill>
                  <a:srgbClr val="19B562"/>
                </a:solidFill>
              </a:rPr>
              <a:t>Why</a:t>
            </a:r>
            <a:r>
              <a:rPr lang="en-US" sz="2800" dirty="0" smtClean="0">
                <a:solidFill>
                  <a:srgbClr val="19B562"/>
                </a:solidFill>
              </a:rPr>
              <a:t> is this provision in the Constitution? (In other words, what other options did its framers consider at the time?)</a:t>
            </a:r>
          </a:p>
          <a:p>
            <a:pPr marL="609600" indent="-609600" eaLnBrk="1" hangingPunct="1">
              <a:buFontTx/>
              <a:buNone/>
            </a:pPr>
            <a:r>
              <a:rPr lang="en-US" sz="2800" dirty="0" smtClean="0">
                <a:solidFill>
                  <a:srgbClr val="CC00CC"/>
                </a:solidFill>
              </a:rPr>
              <a:t>3</a:t>
            </a:r>
            <a:r>
              <a:rPr lang="en-US" sz="2800" dirty="0">
                <a:solidFill>
                  <a:srgbClr val="CC00CC"/>
                </a:solidFill>
              </a:rPr>
              <a:t>. </a:t>
            </a:r>
            <a:r>
              <a:rPr lang="en-US" sz="2800" i="1" dirty="0">
                <a:solidFill>
                  <a:srgbClr val="CC00CC"/>
                </a:solidFill>
              </a:rPr>
              <a:t>How</a:t>
            </a:r>
            <a:r>
              <a:rPr lang="en-US" sz="2800" dirty="0">
                <a:solidFill>
                  <a:srgbClr val="CC00CC"/>
                </a:solidFill>
              </a:rPr>
              <a:t> is it </a:t>
            </a:r>
            <a:r>
              <a:rPr lang="en-US" sz="2800" i="1" dirty="0">
                <a:solidFill>
                  <a:srgbClr val="CC00CC"/>
                </a:solidFill>
              </a:rPr>
              <a:t>connected to other parts</a:t>
            </a:r>
            <a:r>
              <a:rPr lang="en-US" sz="2800" dirty="0">
                <a:solidFill>
                  <a:srgbClr val="CC00CC"/>
                </a:solidFill>
              </a:rPr>
              <a:t> of the Constitution? (In other words, look for linkages elsewhere in the document.)</a:t>
            </a:r>
          </a:p>
          <a:p>
            <a:pPr marL="609600" indent="-609600" eaLnBrk="1" hangingPunct="1">
              <a:buFontTx/>
              <a:buNone/>
            </a:pPr>
            <a:r>
              <a:rPr lang="en-US" sz="2800" dirty="0">
                <a:solidFill>
                  <a:srgbClr val="6600FF"/>
                </a:solidFill>
              </a:rPr>
              <a:t>4. </a:t>
            </a:r>
            <a:r>
              <a:rPr lang="en-US" sz="2800" i="1" dirty="0">
                <a:solidFill>
                  <a:srgbClr val="6600FF"/>
                </a:solidFill>
              </a:rPr>
              <a:t>What additional action</a:t>
            </a:r>
            <a:r>
              <a:rPr lang="en-US" sz="2800" dirty="0">
                <a:solidFill>
                  <a:srgbClr val="6600FF"/>
                </a:solidFill>
              </a:rPr>
              <a:t> is contemplated—and by whom (branches), and at what level (federalism)?</a:t>
            </a:r>
          </a:p>
        </p:txBody>
      </p:sp>
    </p:spTree>
    <p:extLst>
      <p:ext uri="{BB962C8B-B14F-4D97-AF65-F5344CB8AC3E}">
        <p14:creationId xmlns:p14="http://schemas.microsoft.com/office/powerpoint/2010/main" val="33314317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Most amendments to the Constitution have come during four distinct historical periods:</a:t>
            </a:r>
          </a:p>
          <a:p>
            <a:pPr marL="914400" lvl="1" indent="-514350">
              <a:buFont typeface="+mj-lt"/>
              <a:buAutoNum type="alphaLcParenR"/>
            </a:pPr>
            <a:r>
              <a:rPr lang="en-US" sz="2400" dirty="0" smtClean="0"/>
              <a:t>1791: Bill of Rights (I-X)</a:t>
            </a:r>
          </a:p>
          <a:p>
            <a:pPr marL="914400" lvl="1" indent="-514350">
              <a:buFont typeface="+mj-lt"/>
              <a:buAutoNum type="alphaLcParenR"/>
            </a:pPr>
            <a:r>
              <a:rPr lang="en-US" sz="2400" dirty="0" smtClean="0"/>
              <a:t>1865-1870: post-Civil War (XIII-XV)</a:t>
            </a:r>
          </a:p>
          <a:p>
            <a:pPr marL="914400" lvl="1" indent="-514350">
              <a:buFont typeface="+mj-lt"/>
              <a:buAutoNum type="alphaLcParenR"/>
            </a:pPr>
            <a:r>
              <a:rPr lang="en-US" sz="2400" dirty="0" smtClean="0"/>
              <a:t>1912-1920: Progressive Era (XVI-XIX)</a:t>
            </a:r>
          </a:p>
          <a:p>
            <a:pPr marL="914400" lvl="1" indent="-514350">
              <a:buFont typeface="+mj-lt"/>
              <a:buAutoNum type="alphaLcParenR"/>
            </a:pPr>
            <a:r>
              <a:rPr lang="en-US" sz="2400" dirty="0" smtClean="0"/>
              <a:t>1960-1971: rights movements (XXIII, XXIV, XXVI)</a:t>
            </a:r>
          </a:p>
        </p:txBody>
      </p:sp>
    </p:spTree>
    <p:extLst>
      <p:ext uri="{BB962C8B-B14F-4D97-AF65-F5344CB8AC3E}">
        <p14:creationId xmlns:p14="http://schemas.microsoft.com/office/powerpoint/2010/main" val="10985648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None/>
            </a:pPr>
            <a:r>
              <a:rPr lang="en-US" sz="2800" dirty="0" smtClean="0"/>
              <a:t>2. The Civil War and the Constitution: major issues</a:t>
            </a:r>
          </a:p>
          <a:p>
            <a:pPr marL="514350" indent="-514350">
              <a:buFont typeface="+mj-lt"/>
              <a:buAutoNum type="alphaLcParenR"/>
            </a:pPr>
            <a:endParaRPr lang="en-US" sz="2800" dirty="0" smtClean="0"/>
          </a:p>
        </p:txBody>
      </p:sp>
    </p:spTree>
    <p:extLst>
      <p:ext uri="{BB962C8B-B14F-4D97-AF65-F5344CB8AC3E}">
        <p14:creationId xmlns:p14="http://schemas.microsoft.com/office/powerpoint/2010/main" val="29273254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None/>
            </a:pPr>
            <a:r>
              <a:rPr lang="en-US" sz="2800" dirty="0" smtClean="0"/>
              <a:t>2. The Civil War and the Constitution: major issues</a:t>
            </a:r>
          </a:p>
          <a:p>
            <a:pPr marL="914400" lvl="1" indent="-514350">
              <a:buFont typeface="+mj-lt"/>
              <a:buAutoNum type="alphaLcParenR"/>
            </a:pPr>
            <a:r>
              <a:rPr lang="en-US" sz="2400" dirty="0" smtClean="0"/>
              <a:t>citizenship: can people of African descent be citizens of the United States? (</a:t>
            </a:r>
            <a:r>
              <a:rPr lang="en-US" sz="2400" i="1" dirty="0" err="1" smtClean="0"/>
              <a:t>Dred</a:t>
            </a:r>
            <a:r>
              <a:rPr lang="en-US" sz="2400" i="1" dirty="0" smtClean="0"/>
              <a:t> Scott </a:t>
            </a:r>
            <a:r>
              <a:rPr lang="en-US" sz="2400" i="1" dirty="0" err="1" smtClean="0"/>
              <a:t>v</a:t>
            </a:r>
            <a:r>
              <a:rPr lang="en-US" sz="2400" i="1" dirty="0" smtClean="0"/>
              <a:t>. </a:t>
            </a:r>
            <a:r>
              <a:rPr lang="en-US" sz="2400" i="1" dirty="0" err="1" smtClean="0"/>
              <a:t>Sandford</a:t>
            </a:r>
            <a:r>
              <a:rPr lang="en-US" sz="2400" dirty="0" smtClean="0"/>
              <a:t>, 1857: no)</a:t>
            </a:r>
          </a:p>
          <a:p>
            <a:pPr marL="514350" indent="-514350">
              <a:buFont typeface="+mj-lt"/>
              <a:buAutoNum type="alphaLcParenR"/>
            </a:pPr>
            <a:endParaRPr lang="en-US" sz="2800" dirty="0" smtClean="0"/>
          </a:p>
        </p:txBody>
      </p:sp>
    </p:spTree>
    <p:extLst>
      <p:ext uri="{BB962C8B-B14F-4D97-AF65-F5344CB8AC3E}">
        <p14:creationId xmlns:p14="http://schemas.microsoft.com/office/powerpoint/2010/main" val="13582465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None/>
            </a:pPr>
            <a:r>
              <a:rPr lang="en-US" sz="2800" dirty="0" smtClean="0"/>
              <a:t>2. The Civil War and the Constitution: major issues</a:t>
            </a:r>
          </a:p>
          <a:p>
            <a:pPr marL="914400" lvl="1" indent="-514350">
              <a:buFont typeface="+mj-lt"/>
              <a:buAutoNum type="alphaLcParenR"/>
            </a:pPr>
            <a:r>
              <a:rPr lang="en-US" sz="2400" dirty="0" smtClean="0"/>
              <a:t>citizenship: can people of African descent be citizens of the United States? (</a:t>
            </a:r>
            <a:r>
              <a:rPr lang="en-US" sz="2400" i="1" dirty="0" err="1" smtClean="0"/>
              <a:t>Dred</a:t>
            </a:r>
            <a:r>
              <a:rPr lang="en-US" sz="2400" i="1" dirty="0" smtClean="0"/>
              <a:t> Scott </a:t>
            </a:r>
            <a:r>
              <a:rPr lang="en-US" sz="2400" i="1" dirty="0" err="1" smtClean="0"/>
              <a:t>v</a:t>
            </a:r>
            <a:r>
              <a:rPr lang="en-US" sz="2400" i="1" dirty="0" smtClean="0"/>
              <a:t>. </a:t>
            </a:r>
            <a:r>
              <a:rPr lang="en-US" sz="2400" i="1" dirty="0" err="1" smtClean="0"/>
              <a:t>Sandford</a:t>
            </a:r>
            <a:r>
              <a:rPr lang="en-US" sz="2400" dirty="0" smtClean="0"/>
              <a:t>, 1857: no)</a:t>
            </a:r>
          </a:p>
          <a:p>
            <a:pPr marL="914400" lvl="1" indent="-514350">
              <a:buFont typeface="+mj-lt"/>
              <a:buAutoNum type="alphaLcParenR"/>
            </a:pPr>
            <a:r>
              <a:rPr lang="en-US" sz="2400" dirty="0" smtClean="0"/>
              <a:t>secession: do states have the right or power to secede from the Union? (question goes back to 1790s, 1830s)</a:t>
            </a:r>
          </a:p>
          <a:p>
            <a:pPr marL="514350" indent="-514350">
              <a:buFont typeface="+mj-lt"/>
              <a:buAutoNum type="alphaLcParenR"/>
            </a:pPr>
            <a:endParaRPr lang="en-US" sz="2800" dirty="0" smtClean="0"/>
          </a:p>
        </p:txBody>
      </p:sp>
    </p:spTree>
    <p:extLst>
      <p:ext uri="{BB962C8B-B14F-4D97-AF65-F5344CB8AC3E}">
        <p14:creationId xmlns:p14="http://schemas.microsoft.com/office/powerpoint/2010/main" val="25118828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None/>
            </a:pPr>
            <a:r>
              <a:rPr lang="en-US" sz="2800" dirty="0" smtClean="0"/>
              <a:t>2. The Civil War and the Constitution: major issues</a:t>
            </a:r>
          </a:p>
          <a:p>
            <a:pPr marL="914400" lvl="1" indent="-514350">
              <a:buFont typeface="+mj-lt"/>
              <a:buAutoNum type="alphaLcParenR"/>
            </a:pPr>
            <a:r>
              <a:rPr lang="en-US" sz="2400" dirty="0" smtClean="0"/>
              <a:t>citizenship: can people of African descent be citizens of the United States? (</a:t>
            </a:r>
            <a:r>
              <a:rPr lang="en-US" sz="2400" i="1" dirty="0" err="1" smtClean="0"/>
              <a:t>Dred</a:t>
            </a:r>
            <a:r>
              <a:rPr lang="en-US" sz="2400" i="1" dirty="0" smtClean="0"/>
              <a:t> Scott </a:t>
            </a:r>
            <a:r>
              <a:rPr lang="en-US" sz="2400" i="1" dirty="0" err="1" smtClean="0"/>
              <a:t>v</a:t>
            </a:r>
            <a:r>
              <a:rPr lang="en-US" sz="2400" i="1" dirty="0" smtClean="0"/>
              <a:t>. </a:t>
            </a:r>
            <a:r>
              <a:rPr lang="en-US" sz="2400" i="1" dirty="0" err="1" smtClean="0"/>
              <a:t>Sandford</a:t>
            </a:r>
            <a:r>
              <a:rPr lang="en-US" sz="2400" dirty="0" smtClean="0"/>
              <a:t>, 1857: no)</a:t>
            </a:r>
          </a:p>
          <a:p>
            <a:pPr marL="914400" lvl="1" indent="-514350">
              <a:buFont typeface="+mj-lt"/>
              <a:buAutoNum type="alphaLcParenR"/>
            </a:pPr>
            <a:r>
              <a:rPr lang="en-US" sz="2400" dirty="0" smtClean="0"/>
              <a:t>secession: do states have the right or power to secede from the Union? (question goes back to 1790s, 1830s)</a:t>
            </a:r>
          </a:p>
          <a:p>
            <a:pPr marL="914400" lvl="1" indent="-514350">
              <a:buFont typeface="+mj-lt"/>
              <a:buAutoNum type="alphaLcParenR"/>
            </a:pPr>
            <a:r>
              <a:rPr lang="en-US" sz="2400" dirty="0" smtClean="0"/>
              <a:t>slavery: by what constitutional provision can the president emancipate slaves? Once freed, would they stay free? (Lincoln/wartime)</a:t>
            </a:r>
          </a:p>
          <a:p>
            <a:pPr marL="514350" indent="-514350">
              <a:buFont typeface="+mj-lt"/>
              <a:buAutoNum type="alphaLcParenR"/>
            </a:pPr>
            <a:endParaRPr lang="en-US" sz="2800" dirty="0" smtClean="0"/>
          </a:p>
        </p:txBody>
      </p:sp>
    </p:spTree>
    <p:extLst>
      <p:ext uri="{BB962C8B-B14F-4D97-AF65-F5344CB8AC3E}">
        <p14:creationId xmlns:p14="http://schemas.microsoft.com/office/powerpoint/2010/main" val="29201058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Major contexts for the Fourteenth Amendment</a:t>
            </a:r>
            <a:endParaRPr lang="en-US" sz="3200" dirty="0"/>
          </a:p>
        </p:txBody>
      </p:sp>
      <p:sp>
        <p:nvSpPr>
          <p:cNvPr id="3" name="Content Placeholder 2"/>
          <p:cNvSpPr>
            <a:spLocks noGrp="1"/>
          </p:cNvSpPr>
          <p:nvPr>
            <p:ph idx="1"/>
          </p:nvPr>
        </p:nvSpPr>
        <p:spPr/>
        <p:txBody>
          <a:bodyPr>
            <a:normAutofit/>
          </a:bodyPr>
          <a:lstStyle/>
          <a:p>
            <a:pPr marL="514350" indent="-514350">
              <a:buNone/>
            </a:pPr>
            <a:r>
              <a:rPr lang="en-US" sz="2800" dirty="0" smtClean="0"/>
              <a:t>2. The Civil War and the Constitution: major issues</a:t>
            </a:r>
          </a:p>
          <a:p>
            <a:pPr marL="914400" lvl="1" indent="-514350">
              <a:buFont typeface="+mj-lt"/>
              <a:buAutoNum type="alphaLcParenR"/>
            </a:pPr>
            <a:r>
              <a:rPr lang="en-US" sz="2400" dirty="0" smtClean="0"/>
              <a:t>citizenship: can people of African descent be citizens of the United States? (</a:t>
            </a:r>
            <a:r>
              <a:rPr lang="en-US" sz="2400" i="1" dirty="0" err="1" smtClean="0"/>
              <a:t>Dred</a:t>
            </a:r>
            <a:r>
              <a:rPr lang="en-US" sz="2400" i="1" dirty="0" smtClean="0"/>
              <a:t> Scott </a:t>
            </a:r>
            <a:r>
              <a:rPr lang="en-US" sz="2400" i="1" dirty="0" err="1" smtClean="0"/>
              <a:t>v</a:t>
            </a:r>
            <a:r>
              <a:rPr lang="en-US" sz="2400" i="1" dirty="0" smtClean="0"/>
              <a:t>. </a:t>
            </a:r>
            <a:r>
              <a:rPr lang="en-US" sz="2400" i="1" dirty="0" err="1" smtClean="0"/>
              <a:t>Sandford</a:t>
            </a:r>
            <a:r>
              <a:rPr lang="en-US" sz="2400" dirty="0" smtClean="0"/>
              <a:t>, 1857: no)</a:t>
            </a:r>
          </a:p>
          <a:p>
            <a:pPr marL="914400" lvl="1" indent="-514350">
              <a:buFont typeface="+mj-lt"/>
              <a:buAutoNum type="alphaLcParenR"/>
            </a:pPr>
            <a:r>
              <a:rPr lang="en-US" sz="2400" dirty="0" smtClean="0"/>
              <a:t>secession: do states have the right or power to secede from the Union? (question goes back to 1790s, 1830s)</a:t>
            </a:r>
          </a:p>
          <a:p>
            <a:pPr marL="914400" lvl="1" indent="-514350">
              <a:buFont typeface="+mj-lt"/>
              <a:buAutoNum type="alphaLcParenR"/>
            </a:pPr>
            <a:r>
              <a:rPr lang="en-US" sz="2400" dirty="0" smtClean="0"/>
              <a:t>slavery: by what constitutional provision can the president emancipate slaves? Once freed, would they stay free? (Lincoln/wartime)</a:t>
            </a:r>
          </a:p>
          <a:p>
            <a:pPr marL="914400" lvl="1" indent="-514350">
              <a:buFont typeface="+mj-lt"/>
              <a:buAutoNum type="alphaLcParenR"/>
            </a:pPr>
            <a:r>
              <a:rPr lang="en-US" sz="2400" dirty="0" smtClean="0"/>
              <a:t>aftermath: would the war alter </a:t>
            </a:r>
            <a:r>
              <a:rPr lang="en-US" sz="2400" b="1" dirty="0" smtClean="0"/>
              <a:t>any </a:t>
            </a:r>
            <a:r>
              <a:rPr lang="en-US" sz="2400" dirty="0" smtClean="0"/>
              <a:t>of these issues permanently? If not, what had been the purpose of the war?</a:t>
            </a:r>
          </a:p>
          <a:p>
            <a:pPr marL="514350" indent="-514350">
              <a:buFont typeface="+mj-lt"/>
              <a:buAutoNum type="alphaLcParenR"/>
            </a:pPr>
            <a:endParaRPr lang="en-US" sz="2800" dirty="0" smtClean="0"/>
          </a:p>
        </p:txBody>
      </p:sp>
    </p:spTree>
    <p:extLst>
      <p:ext uri="{BB962C8B-B14F-4D97-AF65-F5344CB8AC3E}">
        <p14:creationId xmlns:p14="http://schemas.microsoft.com/office/powerpoint/2010/main" val="37193213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p:txBody>
          <a:bodyPr>
            <a:normAutofit/>
          </a:bodyPr>
          <a:lstStyle/>
          <a:p>
            <a:r>
              <a:rPr lang="en-US" sz="2400" dirty="0" smtClean="0"/>
              <a:t>In the United States census, 2000 and 2010—categories:</a:t>
            </a:r>
          </a:p>
          <a:p>
            <a:pPr lvl="1"/>
            <a:r>
              <a:rPr lang="en-US" sz="2000" dirty="0" smtClean="0"/>
              <a:t>White</a:t>
            </a:r>
          </a:p>
          <a:p>
            <a:pPr lvl="1"/>
            <a:r>
              <a:rPr lang="en-US" sz="2000" dirty="0" smtClean="0"/>
              <a:t>Black or African American</a:t>
            </a:r>
          </a:p>
          <a:p>
            <a:pPr lvl="1"/>
            <a:r>
              <a:rPr lang="en-US" sz="2000" dirty="0" smtClean="0"/>
              <a:t>American Indian and Alaska Native</a:t>
            </a:r>
          </a:p>
          <a:p>
            <a:pPr lvl="1"/>
            <a:r>
              <a:rPr lang="en-US" sz="2000" dirty="0" smtClean="0"/>
              <a:t>Asian</a:t>
            </a:r>
          </a:p>
          <a:p>
            <a:pPr lvl="1"/>
            <a:r>
              <a:rPr lang="en-US" sz="2000" dirty="0" smtClean="0"/>
              <a:t>Native Hawaiian and Other Pacific Islander</a:t>
            </a:r>
          </a:p>
          <a:p>
            <a:pPr lvl="1"/>
            <a:r>
              <a:rPr lang="en-US" sz="2000" dirty="0" smtClean="0"/>
              <a:t>Some other race</a:t>
            </a:r>
          </a:p>
          <a:p>
            <a:pPr lvl="1"/>
            <a:r>
              <a:rPr lang="en-US" sz="2000" dirty="0" smtClean="0"/>
              <a:t>Two or more races</a:t>
            </a:r>
          </a:p>
          <a:p>
            <a:pPr lvl="1"/>
            <a:r>
              <a:rPr lang="en-US" sz="2000" dirty="0" smtClean="0"/>
              <a:t>Note: Hispanic or Latino is listed as an “ethnicity,” not race</a:t>
            </a:r>
            <a:endParaRPr lang="en-US" sz="2000" dirty="0"/>
          </a:p>
        </p:txBody>
      </p:sp>
    </p:spTree>
    <p:extLst>
      <p:ext uri="{BB962C8B-B14F-4D97-AF65-F5344CB8AC3E}">
        <p14:creationId xmlns:p14="http://schemas.microsoft.com/office/powerpoint/2010/main" val="6912526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Now, let’s start reading:</a:t>
            </a:r>
            <a:endParaRPr lang="en-US" sz="3200" dirty="0"/>
          </a:p>
        </p:txBody>
      </p:sp>
      <p:sp>
        <p:nvSpPr>
          <p:cNvPr id="3" name="Content Placeholder 2"/>
          <p:cNvSpPr>
            <a:spLocks noGrp="1"/>
          </p:cNvSpPr>
          <p:nvPr>
            <p:ph idx="1"/>
          </p:nvPr>
        </p:nvSpPr>
        <p:spPr/>
        <p:txBody>
          <a:bodyPr>
            <a:normAutofit/>
          </a:bodyPr>
          <a:lstStyle/>
          <a:p>
            <a:pPr>
              <a:buNone/>
            </a:pPr>
            <a:r>
              <a:rPr lang="en-US" sz="2800" b="1" dirty="0"/>
              <a:t>Section 1. All persons born or naturalized in the United States, and subject to the jurisdiction thereof, are citizens of the United States and of the State wherein they reside.</a:t>
            </a:r>
            <a:r>
              <a:rPr lang="en-US" sz="2800" b="1" dirty="0" smtClean="0"/>
              <a:t> </a:t>
            </a:r>
          </a:p>
          <a:p>
            <a:pPr>
              <a:buNone/>
            </a:pPr>
            <a:endParaRPr lang="en-US" sz="2800" b="1" dirty="0" smtClean="0"/>
          </a:p>
          <a:p>
            <a:pPr>
              <a:buNone/>
            </a:pPr>
            <a:r>
              <a:rPr lang="en-US" sz="2800" b="1" dirty="0" smtClean="0"/>
              <a:t>[Huh? Step 1 = what is this saying?]</a:t>
            </a:r>
            <a:endParaRPr lang="en-US" sz="2800" b="1" dirty="0"/>
          </a:p>
        </p:txBody>
      </p:sp>
    </p:spTree>
    <p:extLst>
      <p:ext uri="{BB962C8B-B14F-4D97-AF65-F5344CB8AC3E}">
        <p14:creationId xmlns:p14="http://schemas.microsoft.com/office/powerpoint/2010/main" val="19712091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lstStyle/>
          <a:p>
            <a:pPr>
              <a:buNone/>
            </a:pPr>
            <a:r>
              <a:rPr lang="en-US" b="1" dirty="0"/>
              <a:t>Section 1. All persons born or naturalized in the United States, and subject to the jurisdiction thereof, are citizens of the United States and of the State wherein they reside. </a:t>
            </a:r>
          </a:p>
          <a:p>
            <a:pPr>
              <a:buNone/>
            </a:pPr>
            <a:endParaRPr lang="en-US" dirty="0"/>
          </a:p>
        </p:txBody>
      </p:sp>
      <p:sp>
        <p:nvSpPr>
          <p:cNvPr id="6" name="Content Placeholder 5"/>
          <p:cNvSpPr>
            <a:spLocks noGrp="1"/>
          </p:cNvSpPr>
          <p:nvPr>
            <p:ph sz="half" idx="2"/>
          </p:nvPr>
        </p:nvSpPr>
        <p:spPr/>
        <p:txBody>
          <a:bodyPr/>
          <a:lstStyle/>
          <a:p>
            <a:pPr>
              <a:buNone/>
            </a:pPr>
            <a:r>
              <a:rPr lang="en-US" dirty="0" smtClean="0">
                <a:solidFill>
                  <a:srgbClr val="19B562"/>
                </a:solidFill>
              </a:rPr>
              <a:t>When: 1868</a:t>
            </a:r>
          </a:p>
        </p:txBody>
      </p:sp>
    </p:spTree>
    <p:extLst>
      <p:ext uri="{BB962C8B-B14F-4D97-AF65-F5344CB8AC3E}">
        <p14:creationId xmlns:p14="http://schemas.microsoft.com/office/powerpoint/2010/main" val="9518857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lstStyle/>
          <a:p>
            <a:pPr>
              <a:buNone/>
            </a:pPr>
            <a:r>
              <a:rPr lang="en-US" b="1" dirty="0"/>
              <a:t>Section 1. All persons born or naturalized in the United States, and subject to the jurisdiction thereof, are citizens of the United States and of the State wherein they reside. </a:t>
            </a:r>
          </a:p>
          <a:p>
            <a:pPr>
              <a:buNone/>
            </a:pPr>
            <a:endParaRPr lang="en-US" dirty="0"/>
          </a:p>
        </p:txBody>
      </p:sp>
      <p:sp>
        <p:nvSpPr>
          <p:cNvPr id="6" name="Content Placeholder 5"/>
          <p:cNvSpPr>
            <a:spLocks noGrp="1"/>
          </p:cNvSpPr>
          <p:nvPr>
            <p:ph sz="half" idx="2"/>
          </p:nvPr>
        </p:nvSpPr>
        <p:spPr>
          <a:xfrm>
            <a:off x="4556826" y="1371600"/>
            <a:ext cx="4282374" cy="4681728"/>
          </a:xfrm>
        </p:spPr>
        <p:txBody>
          <a:bodyPr/>
          <a:lstStyle/>
          <a:p>
            <a:pPr>
              <a:buNone/>
            </a:pPr>
            <a:r>
              <a:rPr lang="en-US" dirty="0" smtClean="0">
                <a:solidFill>
                  <a:srgbClr val="19B562"/>
                </a:solidFill>
              </a:rPr>
              <a:t>When: 1868</a:t>
            </a:r>
          </a:p>
          <a:p>
            <a:pPr>
              <a:buNone/>
            </a:pPr>
            <a:r>
              <a:rPr lang="en-US" dirty="0" smtClean="0">
                <a:solidFill>
                  <a:srgbClr val="19B562"/>
                </a:solidFill>
              </a:rPr>
              <a:t>Who:</a:t>
            </a:r>
          </a:p>
          <a:p>
            <a:pPr>
              <a:buNone/>
            </a:pPr>
            <a:endParaRPr lang="en-US" dirty="0" smtClean="0">
              <a:solidFill>
                <a:srgbClr val="19B562"/>
              </a:solidFill>
            </a:endParaRPr>
          </a:p>
          <a:p>
            <a:pPr>
              <a:buNone/>
            </a:pPr>
            <a:endParaRPr lang="en-US" dirty="0" smtClean="0">
              <a:solidFill>
                <a:srgbClr val="19B562"/>
              </a:solidFill>
            </a:endParaRPr>
          </a:p>
          <a:p>
            <a:pPr>
              <a:buNone/>
            </a:pPr>
            <a:endParaRPr lang="en-US" dirty="0" smtClean="0">
              <a:solidFill>
                <a:srgbClr val="19B562"/>
              </a:solidFill>
            </a:endParaRPr>
          </a:p>
          <a:p>
            <a:pPr>
              <a:buNone/>
            </a:pPr>
            <a:r>
              <a:rPr lang="en-US" dirty="0" smtClean="0">
                <a:solidFill>
                  <a:srgbClr val="19B562"/>
                </a:solidFill>
              </a:rPr>
              <a:t>J</a:t>
            </a:r>
          </a:p>
          <a:p>
            <a:pPr>
              <a:buNone/>
            </a:pPr>
            <a:endParaRPr lang="en-US" sz="1600" dirty="0" smtClean="0">
              <a:solidFill>
                <a:srgbClr val="19B562"/>
              </a:solidFill>
            </a:endParaRPr>
          </a:p>
          <a:p>
            <a:pPr>
              <a:buNone/>
            </a:pPr>
            <a:endParaRPr lang="en-US" sz="1600" dirty="0">
              <a:solidFill>
                <a:srgbClr val="19B562"/>
              </a:solidFill>
            </a:endParaRPr>
          </a:p>
          <a:p>
            <a:pPr>
              <a:buNone/>
            </a:pPr>
            <a:r>
              <a:rPr lang="en-US" sz="1600" dirty="0" smtClean="0">
                <a:solidFill>
                  <a:srgbClr val="19B562"/>
                </a:solidFill>
              </a:rPr>
              <a:t>Rep</a:t>
            </a:r>
            <a:r>
              <a:rPr lang="en-US" sz="1600" dirty="0" smtClean="0">
                <a:solidFill>
                  <a:srgbClr val="19B562"/>
                </a:solidFill>
              </a:rPr>
              <a:t>. John Bingham</a:t>
            </a:r>
          </a:p>
          <a:p>
            <a:pPr>
              <a:buNone/>
            </a:pPr>
            <a:r>
              <a:rPr lang="en-US" sz="1600" dirty="0" smtClean="0">
                <a:solidFill>
                  <a:srgbClr val="19B562"/>
                </a:solidFill>
              </a:rPr>
              <a:t>R-Ohio</a:t>
            </a:r>
          </a:p>
        </p:txBody>
      </p:sp>
      <p:pic>
        <p:nvPicPr>
          <p:cNvPr id="7" name="Picture 6"/>
          <p:cNvPicPr>
            <a:picLocks noChangeAspect="1"/>
          </p:cNvPicPr>
          <p:nvPr/>
        </p:nvPicPr>
        <p:blipFill>
          <a:blip r:embed="rId2"/>
          <a:stretch>
            <a:fillRect/>
          </a:stretch>
        </p:blipFill>
        <p:spPr>
          <a:xfrm>
            <a:off x="4648200" y="2679407"/>
            <a:ext cx="1621572" cy="1918860"/>
          </a:xfrm>
          <a:prstGeom prst="rect">
            <a:avLst/>
          </a:prstGeom>
        </p:spPr>
      </p:pic>
      <p:pic>
        <p:nvPicPr>
          <p:cNvPr id="8" name="Picture 7"/>
          <p:cNvPicPr>
            <a:picLocks noChangeAspect="1"/>
          </p:cNvPicPr>
          <p:nvPr/>
        </p:nvPicPr>
        <p:blipFill>
          <a:blip r:embed="rId3"/>
          <a:stretch>
            <a:fillRect/>
          </a:stretch>
        </p:blipFill>
        <p:spPr>
          <a:xfrm>
            <a:off x="6507415" y="2336287"/>
            <a:ext cx="1974442" cy="2929471"/>
          </a:xfrm>
          <a:prstGeom prst="rect">
            <a:avLst/>
          </a:prstGeom>
        </p:spPr>
      </p:pic>
      <p:sp>
        <p:nvSpPr>
          <p:cNvPr id="9" name="TextBox 8"/>
          <p:cNvSpPr txBox="1"/>
          <p:nvPr/>
        </p:nvSpPr>
        <p:spPr>
          <a:xfrm>
            <a:off x="6507415" y="5441901"/>
            <a:ext cx="2328737" cy="830997"/>
          </a:xfrm>
          <a:prstGeom prst="rect">
            <a:avLst/>
          </a:prstGeom>
          <a:noFill/>
        </p:spPr>
        <p:txBody>
          <a:bodyPr wrap="square" rtlCol="0">
            <a:spAutoFit/>
          </a:bodyPr>
          <a:lstStyle/>
          <a:p>
            <a:r>
              <a:rPr lang="en-US" sz="1600" dirty="0" smtClean="0">
                <a:solidFill>
                  <a:srgbClr val="19B562"/>
                </a:solidFill>
              </a:rPr>
              <a:t>Sen. Thaddeus Stevens</a:t>
            </a:r>
          </a:p>
          <a:p>
            <a:r>
              <a:rPr lang="en-US" sz="1600" dirty="0" smtClean="0">
                <a:solidFill>
                  <a:srgbClr val="19B562"/>
                </a:solidFill>
              </a:rPr>
              <a:t>R-Massachusetts</a:t>
            </a:r>
          </a:p>
          <a:p>
            <a:endParaRPr lang="en-US" sz="1600" dirty="0">
              <a:solidFill>
                <a:srgbClr val="19B562"/>
              </a:solidFill>
            </a:endParaRPr>
          </a:p>
        </p:txBody>
      </p:sp>
    </p:spTree>
    <p:extLst>
      <p:ext uri="{BB962C8B-B14F-4D97-AF65-F5344CB8AC3E}">
        <p14:creationId xmlns:p14="http://schemas.microsoft.com/office/powerpoint/2010/main" val="40891762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lstStyle/>
          <a:p>
            <a:pPr>
              <a:buNone/>
            </a:pPr>
            <a:r>
              <a:rPr lang="en-US" b="1" dirty="0"/>
              <a:t>Section 1. All persons born or naturalized in the United States, and subject to the jurisdiction thereof, are citizens of the United States and of the State wherein they reside. </a:t>
            </a:r>
          </a:p>
          <a:p>
            <a:pPr>
              <a:buNone/>
            </a:pPr>
            <a:endParaRPr lang="en-US" dirty="0"/>
          </a:p>
        </p:txBody>
      </p:sp>
      <p:sp>
        <p:nvSpPr>
          <p:cNvPr id="6" name="Content Placeholder 5"/>
          <p:cNvSpPr>
            <a:spLocks noGrp="1"/>
          </p:cNvSpPr>
          <p:nvPr>
            <p:ph sz="half" idx="2"/>
          </p:nvPr>
        </p:nvSpPr>
        <p:spPr/>
        <p:txBody>
          <a:bodyPr/>
          <a:lstStyle/>
          <a:p>
            <a:pPr>
              <a:buNone/>
            </a:pPr>
            <a:r>
              <a:rPr lang="en-US" dirty="0" smtClean="0">
                <a:solidFill>
                  <a:srgbClr val="19B562"/>
                </a:solidFill>
              </a:rPr>
              <a:t>When: 1868</a:t>
            </a:r>
          </a:p>
          <a:p>
            <a:pPr>
              <a:buNone/>
            </a:pPr>
            <a:r>
              <a:rPr lang="en-US" dirty="0" smtClean="0">
                <a:solidFill>
                  <a:srgbClr val="19B562"/>
                </a:solidFill>
              </a:rPr>
              <a:t>Who: John Bingham, congressman from Ohio</a:t>
            </a:r>
          </a:p>
          <a:p>
            <a:pPr>
              <a:buNone/>
            </a:pPr>
            <a:r>
              <a:rPr lang="en-US" dirty="0" smtClean="0">
                <a:solidFill>
                  <a:srgbClr val="19B562"/>
                </a:solidFill>
              </a:rPr>
              <a:t>Why/purpose? Reverses </a:t>
            </a:r>
            <a:r>
              <a:rPr lang="en-US" i="1" dirty="0" err="1" smtClean="0">
                <a:solidFill>
                  <a:srgbClr val="19B562"/>
                </a:solidFill>
              </a:rPr>
              <a:t>Dred</a:t>
            </a:r>
            <a:r>
              <a:rPr lang="en-US" i="1" dirty="0" smtClean="0">
                <a:solidFill>
                  <a:srgbClr val="19B562"/>
                </a:solidFill>
              </a:rPr>
              <a:t> Scott </a:t>
            </a:r>
            <a:r>
              <a:rPr lang="en-US" dirty="0" smtClean="0">
                <a:solidFill>
                  <a:srgbClr val="19B562"/>
                </a:solidFill>
              </a:rPr>
              <a:t>decision</a:t>
            </a:r>
            <a:endParaRPr lang="en-US" dirty="0">
              <a:solidFill>
                <a:srgbClr val="19B562"/>
              </a:solidFill>
            </a:endParaRPr>
          </a:p>
        </p:txBody>
      </p:sp>
    </p:spTree>
    <p:extLst>
      <p:ext uri="{BB962C8B-B14F-4D97-AF65-F5344CB8AC3E}">
        <p14:creationId xmlns:p14="http://schemas.microsoft.com/office/powerpoint/2010/main" val="14204754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B54792"/>
              </a:solidFill>
            </a:endParaRPr>
          </a:p>
        </p:txBody>
      </p:sp>
      <p:sp>
        <p:nvSpPr>
          <p:cNvPr id="5" name="Content Placeholder 4"/>
          <p:cNvSpPr>
            <a:spLocks noGrp="1"/>
          </p:cNvSpPr>
          <p:nvPr>
            <p:ph sz="half" idx="1"/>
          </p:nvPr>
        </p:nvSpPr>
        <p:spPr>
          <a:xfrm>
            <a:off x="457200" y="1600200"/>
            <a:ext cx="3501221" cy="4525963"/>
          </a:xfrm>
        </p:spPr>
        <p:txBody>
          <a:bodyPr>
            <a:normAutofit fontScale="92500" lnSpcReduction="10000"/>
          </a:bodyPr>
          <a:lstStyle/>
          <a:p>
            <a:pPr>
              <a:buNone/>
            </a:pPr>
            <a:r>
              <a:rPr lang="en-US" b="1" dirty="0"/>
              <a:t>Section 1. All persons born or naturalized in the United States, and subject to the jurisdiction thereof, are citizens of the United States and of the State wherein they reside. </a:t>
            </a:r>
          </a:p>
          <a:p>
            <a:pPr>
              <a:buNone/>
            </a:pPr>
            <a:endParaRPr lang="en-US" dirty="0"/>
          </a:p>
        </p:txBody>
      </p:sp>
      <p:sp>
        <p:nvSpPr>
          <p:cNvPr id="6" name="Content Placeholder 5"/>
          <p:cNvSpPr>
            <a:spLocks noGrp="1"/>
          </p:cNvSpPr>
          <p:nvPr>
            <p:ph sz="half" idx="2"/>
          </p:nvPr>
        </p:nvSpPr>
        <p:spPr>
          <a:xfrm>
            <a:off x="4547488" y="1600200"/>
            <a:ext cx="4139312" cy="4525963"/>
          </a:xfrm>
        </p:spPr>
        <p:txBody>
          <a:bodyPr>
            <a:normAutofit fontScale="92500" lnSpcReduction="10000"/>
          </a:bodyPr>
          <a:lstStyle/>
          <a:p>
            <a:pPr>
              <a:buNone/>
            </a:pPr>
            <a:r>
              <a:rPr lang="en-US" dirty="0" smtClean="0">
                <a:solidFill>
                  <a:srgbClr val="B54792"/>
                </a:solidFill>
              </a:rPr>
              <a:t>Where IS citizenship in the original Constitution?</a:t>
            </a:r>
          </a:p>
          <a:p>
            <a:pPr>
              <a:buNone/>
            </a:pPr>
            <a:endParaRPr lang="en-US" dirty="0" smtClean="0">
              <a:solidFill>
                <a:srgbClr val="B54792"/>
              </a:solidFill>
            </a:endParaRPr>
          </a:p>
          <a:p>
            <a:pPr>
              <a:buNone/>
            </a:pPr>
            <a:r>
              <a:rPr lang="en-US" dirty="0" smtClean="0">
                <a:solidFill>
                  <a:srgbClr val="B54792"/>
                </a:solidFill>
              </a:rPr>
              <a:t>Article I, Section 2 (example):</a:t>
            </a:r>
          </a:p>
          <a:p>
            <a:pPr marL="0">
              <a:buNone/>
            </a:pPr>
            <a:r>
              <a:rPr lang="en-US" dirty="0">
                <a:solidFill>
                  <a:srgbClr val="B54792"/>
                </a:solidFill>
              </a:rPr>
              <a:t>No Person shall be a Representative who shall not have attained to the Age of twenty five Years, and been seven Years a </a:t>
            </a:r>
            <a:r>
              <a:rPr lang="en-US" b="1" dirty="0">
                <a:solidFill>
                  <a:srgbClr val="B54792"/>
                </a:solidFill>
              </a:rPr>
              <a:t>Citizen </a:t>
            </a:r>
            <a:r>
              <a:rPr lang="en-US" dirty="0">
                <a:solidFill>
                  <a:srgbClr val="B54792"/>
                </a:solidFill>
              </a:rPr>
              <a:t>of the United States, and who shall not, when elected, be an Inhabitant of that State in which he shall be chosen.</a:t>
            </a:r>
          </a:p>
        </p:txBody>
      </p:sp>
    </p:spTree>
    <p:extLst>
      <p:ext uri="{BB962C8B-B14F-4D97-AF65-F5344CB8AC3E}">
        <p14:creationId xmlns:p14="http://schemas.microsoft.com/office/powerpoint/2010/main" val="22343490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3366FF"/>
              </a:solidFill>
            </a:endParaRPr>
          </a:p>
        </p:txBody>
      </p:sp>
      <p:sp>
        <p:nvSpPr>
          <p:cNvPr id="5" name="Content Placeholder 4"/>
          <p:cNvSpPr>
            <a:spLocks noGrp="1"/>
          </p:cNvSpPr>
          <p:nvPr>
            <p:ph sz="half" idx="1"/>
          </p:nvPr>
        </p:nvSpPr>
        <p:spPr>
          <a:xfrm>
            <a:off x="457200" y="1600200"/>
            <a:ext cx="3501221" cy="4525963"/>
          </a:xfrm>
        </p:spPr>
        <p:txBody>
          <a:bodyPr>
            <a:normAutofit lnSpcReduction="10000"/>
          </a:bodyPr>
          <a:lstStyle/>
          <a:p>
            <a:pPr>
              <a:buNone/>
            </a:pPr>
            <a:r>
              <a:rPr lang="en-US" b="1" dirty="0"/>
              <a:t>Section 1. All persons born or naturalized in the United States, and subject to the jurisdiction thereof, are citizens of the United States and of the State wherein they reside. </a:t>
            </a:r>
          </a:p>
          <a:p>
            <a:pPr>
              <a:buNone/>
            </a:pPr>
            <a:endParaRPr lang="en-US" dirty="0"/>
          </a:p>
        </p:txBody>
      </p:sp>
      <p:sp>
        <p:nvSpPr>
          <p:cNvPr id="6" name="Content Placeholder 5"/>
          <p:cNvSpPr>
            <a:spLocks noGrp="1"/>
          </p:cNvSpPr>
          <p:nvPr>
            <p:ph sz="half" idx="2"/>
          </p:nvPr>
        </p:nvSpPr>
        <p:spPr>
          <a:xfrm>
            <a:off x="4547488" y="1600200"/>
            <a:ext cx="4139312" cy="4525963"/>
          </a:xfrm>
        </p:spPr>
        <p:txBody>
          <a:bodyPr>
            <a:normAutofit lnSpcReduction="10000"/>
          </a:bodyPr>
          <a:lstStyle/>
          <a:p>
            <a:pPr>
              <a:buNone/>
            </a:pPr>
            <a:r>
              <a:rPr lang="en-US" dirty="0" smtClean="0">
                <a:solidFill>
                  <a:srgbClr val="3366FF"/>
                </a:solidFill>
              </a:rPr>
              <a:t>What action (by what branch of government, national or state) might be necessary to put this into force?</a:t>
            </a:r>
            <a:endParaRPr lang="en-US" dirty="0">
              <a:solidFill>
                <a:srgbClr val="3366FF"/>
              </a:solidFill>
            </a:endParaRPr>
          </a:p>
        </p:txBody>
      </p:sp>
    </p:spTree>
    <p:extLst>
      <p:ext uri="{BB962C8B-B14F-4D97-AF65-F5344CB8AC3E}">
        <p14:creationId xmlns:p14="http://schemas.microsoft.com/office/powerpoint/2010/main" val="14452305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Continuing our reading:</a:t>
            </a:r>
            <a:endParaRPr lang="en-US" sz="3200" dirty="0"/>
          </a:p>
        </p:txBody>
      </p:sp>
      <p:sp>
        <p:nvSpPr>
          <p:cNvPr id="3" name="Content Placeholder 2"/>
          <p:cNvSpPr>
            <a:spLocks noGrp="1"/>
          </p:cNvSpPr>
          <p:nvPr>
            <p:ph idx="1"/>
          </p:nvPr>
        </p:nvSpPr>
        <p:spPr/>
        <p:txBody>
          <a:bodyPr>
            <a:normAutofit/>
          </a:bodyPr>
          <a:lstStyle/>
          <a:p>
            <a:pPr>
              <a:buNone/>
            </a:pPr>
            <a:r>
              <a:rPr lang="en-US" b="1" dirty="0"/>
              <a:t>Section 1.</a:t>
            </a:r>
            <a:r>
              <a:rPr lang="en-US" b="1" dirty="0" smtClean="0"/>
              <a:t> … No </a:t>
            </a:r>
            <a:r>
              <a:rPr lang="en-US" b="1" dirty="0"/>
              <a:t>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r>
              <a:rPr lang="en-US" b="1" dirty="0" smtClean="0"/>
              <a:t>.</a:t>
            </a:r>
          </a:p>
          <a:p>
            <a:pPr>
              <a:buNone/>
            </a:pPr>
            <a:endParaRPr lang="en-US" b="1" dirty="0" smtClean="0"/>
          </a:p>
          <a:p>
            <a:pPr>
              <a:buNone/>
            </a:pPr>
            <a:r>
              <a:rPr lang="en-US" b="1" dirty="0" smtClean="0"/>
              <a:t>[Huh? Step 1 = what is this saying?]</a:t>
            </a:r>
          </a:p>
          <a:p>
            <a:pPr>
              <a:buNone/>
            </a:pPr>
            <a:r>
              <a:rPr lang="en-US" b="1" dirty="0" smtClean="0"/>
              <a:t>	</a:t>
            </a:r>
            <a:endParaRPr lang="en-US" b="1" dirty="0"/>
          </a:p>
        </p:txBody>
      </p:sp>
    </p:spTree>
    <p:extLst>
      <p:ext uri="{BB962C8B-B14F-4D97-AF65-F5344CB8AC3E}">
        <p14:creationId xmlns:p14="http://schemas.microsoft.com/office/powerpoint/2010/main" val="38166734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Continuing our reading:</a:t>
            </a:r>
            <a:endParaRPr lang="en-US" sz="3200" dirty="0"/>
          </a:p>
        </p:txBody>
      </p:sp>
      <p:sp>
        <p:nvSpPr>
          <p:cNvPr id="3" name="Content Placeholder 2"/>
          <p:cNvSpPr>
            <a:spLocks noGrp="1"/>
          </p:cNvSpPr>
          <p:nvPr>
            <p:ph idx="1"/>
          </p:nvPr>
        </p:nvSpPr>
        <p:spPr>
          <a:xfrm>
            <a:off x="457200" y="1600200"/>
            <a:ext cx="8229600" cy="5111786"/>
          </a:xfrm>
        </p:spPr>
        <p:txBody>
          <a:bodyPr>
            <a:normAutofit lnSpcReduction="10000"/>
          </a:bodyPr>
          <a:lstStyle/>
          <a:p>
            <a:pPr>
              <a:buNone/>
            </a:pPr>
            <a:r>
              <a:rPr lang="en-US" b="1" dirty="0"/>
              <a:t>Section 1.</a:t>
            </a:r>
            <a:r>
              <a:rPr lang="en-US" b="1" dirty="0" smtClean="0"/>
              <a:t> … </a:t>
            </a:r>
            <a:r>
              <a:rPr lang="en-US" b="1" dirty="0" smtClean="0">
                <a:solidFill>
                  <a:schemeClr val="accent2"/>
                </a:solidFill>
              </a:rPr>
              <a:t>No </a:t>
            </a:r>
            <a:r>
              <a:rPr lang="en-US" b="1" dirty="0">
                <a:solidFill>
                  <a:schemeClr val="accent2"/>
                </a:solidFill>
              </a:rPr>
              <a:t>State shall </a:t>
            </a:r>
            <a:r>
              <a:rPr lang="en-US" b="1" dirty="0"/>
              <a:t>make or enforce any law which shall abridge the </a:t>
            </a:r>
            <a:r>
              <a:rPr lang="en-US" b="1" dirty="0">
                <a:solidFill>
                  <a:schemeClr val="accent2"/>
                </a:solidFill>
              </a:rPr>
              <a:t>privileges or immunities</a:t>
            </a:r>
            <a:r>
              <a:rPr lang="en-US" b="1" dirty="0"/>
              <a:t> of </a:t>
            </a:r>
            <a:r>
              <a:rPr lang="en-US" b="1" dirty="0">
                <a:solidFill>
                  <a:schemeClr val="accent2"/>
                </a:solidFill>
              </a:rPr>
              <a:t>citizens </a:t>
            </a:r>
            <a:r>
              <a:rPr lang="en-US" b="1" dirty="0"/>
              <a:t>of the United States; nor shall any State deprive </a:t>
            </a:r>
            <a:r>
              <a:rPr lang="en-US" b="1" dirty="0">
                <a:solidFill>
                  <a:schemeClr val="accent2"/>
                </a:solidFill>
              </a:rPr>
              <a:t>any person </a:t>
            </a:r>
            <a:r>
              <a:rPr lang="en-US" b="1" dirty="0"/>
              <a:t>of life, liberty, or property, without </a:t>
            </a:r>
            <a:r>
              <a:rPr lang="en-US" b="1" dirty="0">
                <a:solidFill>
                  <a:schemeClr val="accent2"/>
                </a:solidFill>
              </a:rPr>
              <a:t>due process of law</a:t>
            </a:r>
            <a:r>
              <a:rPr lang="en-US" b="1" dirty="0"/>
              <a:t>; nor deny to any person within its jurisdiction the </a:t>
            </a:r>
            <a:r>
              <a:rPr lang="en-US" b="1" dirty="0">
                <a:solidFill>
                  <a:schemeClr val="accent2"/>
                </a:solidFill>
              </a:rPr>
              <a:t>equal protection of the laws</a:t>
            </a:r>
            <a:r>
              <a:rPr lang="en-US" b="1" dirty="0" smtClean="0"/>
              <a:t>.</a:t>
            </a:r>
          </a:p>
          <a:p>
            <a:pPr>
              <a:buNone/>
            </a:pPr>
            <a:endParaRPr lang="en-US" b="1" dirty="0" smtClean="0"/>
          </a:p>
          <a:p>
            <a:pPr>
              <a:buNone/>
            </a:pPr>
            <a:r>
              <a:rPr lang="en-US" b="1" dirty="0" smtClean="0"/>
              <a:t>[Huh? Step 1 = what is this saying? Note the language; define key terms.]</a:t>
            </a:r>
          </a:p>
          <a:p>
            <a:pPr>
              <a:buNone/>
            </a:pPr>
            <a:r>
              <a:rPr lang="en-US" b="1" dirty="0" smtClean="0"/>
              <a:t>	</a:t>
            </a:r>
            <a:endParaRPr lang="en-US" b="1" dirty="0"/>
          </a:p>
        </p:txBody>
      </p:sp>
    </p:spTree>
    <p:extLst>
      <p:ext uri="{BB962C8B-B14F-4D97-AF65-F5344CB8AC3E}">
        <p14:creationId xmlns:p14="http://schemas.microsoft.com/office/powerpoint/2010/main" val="27305949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endParaRPr lang="en-US" b="1" dirty="0"/>
          </a:p>
          <a:p>
            <a:pPr>
              <a:buNone/>
            </a:pPr>
            <a:endParaRPr lang="en-US" dirty="0"/>
          </a:p>
        </p:txBody>
      </p:sp>
      <p:sp>
        <p:nvSpPr>
          <p:cNvPr id="6" name="Content Placeholder 5"/>
          <p:cNvSpPr>
            <a:spLocks noGrp="1"/>
          </p:cNvSpPr>
          <p:nvPr>
            <p:ph sz="half" idx="2"/>
          </p:nvPr>
        </p:nvSpPr>
        <p:spPr/>
        <p:txBody>
          <a:bodyPr>
            <a:normAutofit fontScale="92500" lnSpcReduction="20000"/>
          </a:bodyPr>
          <a:lstStyle/>
          <a:p>
            <a:pPr>
              <a:buNone/>
            </a:pPr>
            <a:endParaRPr lang="en-US" dirty="0">
              <a:solidFill>
                <a:srgbClr val="19B562"/>
              </a:solidFill>
            </a:endParaRPr>
          </a:p>
        </p:txBody>
      </p:sp>
    </p:spTree>
    <p:extLst>
      <p:ext uri="{BB962C8B-B14F-4D97-AF65-F5344CB8AC3E}">
        <p14:creationId xmlns:p14="http://schemas.microsoft.com/office/powerpoint/2010/main" val="4372390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endParaRPr lang="en-US" b="1" dirty="0"/>
          </a:p>
          <a:p>
            <a:pPr>
              <a:buNone/>
            </a:pPr>
            <a:endParaRPr lang="en-US" dirty="0"/>
          </a:p>
        </p:txBody>
      </p:sp>
      <p:sp>
        <p:nvSpPr>
          <p:cNvPr id="6" name="Content Placeholder 5"/>
          <p:cNvSpPr>
            <a:spLocks noGrp="1"/>
          </p:cNvSpPr>
          <p:nvPr>
            <p:ph sz="half" idx="2"/>
          </p:nvPr>
        </p:nvSpPr>
        <p:spPr/>
        <p:txBody>
          <a:bodyPr>
            <a:normAutofit fontScale="92500" lnSpcReduction="20000"/>
          </a:bodyPr>
          <a:lstStyle/>
          <a:p>
            <a:pPr>
              <a:buNone/>
            </a:pPr>
            <a:r>
              <a:rPr lang="en-US" dirty="0" smtClean="0">
                <a:solidFill>
                  <a:srgbClr val="19B562"/>
                </a:solidFill>
              </a:rPr>
              <a:t>What were certain states DOING in 1865-1868? (Post-CW Black Codes, 1865-1866.)</a:t>
            </a:r>
          </a:p>
          <a:p>
            <a:pPr>
              <a:buNone/>
            </a:pPr>
            <a:endParaRPr lang="en-US" dirty="0" smtClean="0">
              <a:solidFill>
                <a:srgbClr val="19B562"/>
              </a:solidFill>
            </a:endParaRPr>
          </a:p>
        </p:txBody>
      </p:sp>
    </p:spTree>
    <p:extLst>
      <p:ext uri="{BB962C8B-B14F-4D97-AF65-F5344CB8AC3E}">
        <p14:creationId xmlns:p14="http://schemas.microsoft.com/office/powerpoint/2010/main" val="3634974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p:txBody>
          <a:bodyPr>
            <a:normAutofit/>
          </a:bodyPr>
          <a:lstStyle/>
          <a:p>
            <a:r>
              <a:rPr lang="en-US" sz="2400" dirty="0" smtClean="0"/>
              <a:t>Dial back 150 years: categories in 1850 (“color,” not “race”)</a:t>
            </a:r>
          </a:p>
          <a:p>
            <a:pPr lvl="1"/>
            <a:r>
              <a:rPr lang="en-US" sz="2000" dirty="0" smtClean="0"/>
              <a:t>For free inhabitants:</a:t>
            </a:r>
          </a:p>
          <a:p>
            <a:pPr lvl="2"/>
            <a:r>
              <a:rPr lang="en-US" sz="1800" dirty="0" smtClean="0"/>
              <a:t>If white, leave space blank</a:t>
            </a:r>
          </a:p>
          <a:p>
            <a:pPr lvl="2"/>
            <a:r>
              <a:rPr lang="en-US" sz="1800" dirty="0" smtClean="0"/>
              <a:t>B = black</a:t>
            </a:r>
          </a:p>
          <a:p>
            <a:pPr lvl="2"/>
            <a:r>
              <a:rPr lang="en-US" sz="1800" dirty="0" smtClean="0"/>
              <a:t>M = mulatto</a:t>
            </a:r>
          </a:p>
          <a:p>
            <a:pPr lvl="1"/>
            <a:r>
              <a:rPr lang="en-US" sz="2000" dirty="0" smtClean="0"/>
              <a:t>For slaves</a:t>
            </a:r>
          </a:p>
          <a:p>
            <a:pPr lvl="2"/>
            <a:r>
              <a:rPr lang="en-US" sz="1800" dirty="0" smtClean="0"/>
              <a:t>B = black</a:t>
            </a:r>
          </a:p>
          <a:p>
            <a:pPr lvl="2"/>
            <a:r>
              <a:rPr lang="en-US" sz="1800" dirty="0" smtClean="0"/>
              <a:t>M = mulatto</a:t>
            </a:r>
          </a:p>
          <a:p>
            <a:pPr lvl="2"/>
            <a:endParaRPr lang="en-US" sz="1800" dirty="0"/>
          </a:p>
        </p:txBody>
      </p:sp>
    </p:spTree>
    <p:extLst>
      <p:ext uri="{BB962C8B-B14F-4D97-AF65-F5344CB8AC3E}">
        <p14:creationId xmlns:p14="http://schemas.microsoft.com/office/powerpoint/2010/main" val="27476416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endParaRPr lang="en-US" b="1" dirty="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19B562"/>
                </a:solidFill>
              </a:rPr>
              <a:t>What were certain states DOING in 1865-1868? (Post-CW Black Codes, 1865-1866.)</a:t>
            </a:r>
          </a:p>
          <a:p>
            <a:pPr>
              <a:buNone/>
            </a:pPr>
            <a:endParaRPr lang="en-US" dirty="0" smtClean="0">
              <a:solidFill>
                <a:srgbClr val="19B562"/>
              </a:solidFill>
            </a:endParaRPr>
          </a:p>
          <a:p>
            <a:pPr>
              <a:buNone/>
            </a:pPr>
            <a:r>
              <a:rPr lang="en-US" dirty="0" smtClean="0">
                <a:solidFill>
                  <a:srgbClr val="19B562"/>
                </a:solidFill>
              </a:rPr>
              <a:t>Civil Rights Act of 1866 (passed over President Johnson’s veto)—this amendment gives the act </a:t>
            </a:r>
            <a:r>
              <a:rPr lang="en-US" b="1" dirty="0" smtClean="0">
                <a:solidFill>
                  <a:srgbClr val="19B562"/>
                </a:solidFill>
              </a:rPr>
              <a:t>constitutional</a:t>
            </a:r>
            <a:r>
              <a:rPr lang="en-US" dirty="0" smtClean="0">
                <a:solidFill>
                  <a:srgbClr val="19B562"/>
                </a:solidFill>
              </a:rPr>
              <a:t> force.</a:t>
            </a:r>
          </a:p>
          <a:p>
            <a:pPr>
              <a:buNone/>
            </a:pPr>
            <a:endParaRPr lang="en-US" dirty="0" smtClean="0">
              <a:solidFill>
                <a:srgbClr val="19B562"/>
              </a:solidFill>
            </a:endParaRPr>
          </a:p>
          <a:p>
            <a:pPr>
              <a:buNone/>
            </a:pPr>
            <a:r>
              <a:rPr lang="en-US" dirty="0" smtClean="0">
                <a:solidFill>
                  <a:srgbClr val="19B562"/>
                </a:solidFill>
              </a:rPr>
              <a:t>Why did supporters consider this necessary?</a:t>
            </a:r>
            <a:endParaRPr lang="en-US" dirty="0">
              <a:solidFill>
                <a:srgbClr val="19B562"/>
              </a:solidFill>
            </a:endParaRPr>
          </a:p>
        </p:txBody>
      </p:sp>
    </p:spTree>
    <p:extLst>
      <p:ext uri="{BB962C8B-B14F-4D97-AF65-F5344CB8AC3E}">
        <p14:creationId xmlns:p14="http://schemas.microsoft.com/office/powerpoint/2010/main" val="25497775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endParaRPr lang="en-US" dirty="0" smtClean="0">
              <a:solidFill>
                <a:srgbClr val="B54792"/>
              </a:solidFill>
            </a:endParaRPr>
          </a:p>
        </p:txBody>
      </p:sp>
    </p:spTree>
    <p:extLst>
      <p:ext uri="{BB962C8B-B14F-4D97-AF65-F5344CB8AC3E}">
        <p14:creationId xmlns:p14="http://schemas.microsoft.com/office/powerpoint/2010/main" val="42094185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a:t>
            </a:r>
            <a:r>
              <a:rPr lang="en-US" b="1" dirty="0" smtClean="0">
                <a:solidFill>
                  <a:srgbClr val="B54792"/>
                </a:solidFill>
              </a:rPr>
              <a:t>No State shall </a:t>
            </a:r>
            <a:r>
              <a:rPr lang="en-US" b="1" dirty="0" smtClean="0"/>
              <a:t>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B54792"/>
                </a:solidFill>
              </a:rPr>
              <a:t>Article I, Section 10: three uses of “no state shall,” but NOT regarding its citizens.</a:t>
            </a:r>
          </a:p>
          <a:p>
            <a:pPr>
              <a:buNone/>
            </a:pPr>
            <a:endParaRPr lang="en-US" dirty="0">
              <a:solidFill>
                <a:srgbClr val="B54792"/>
              </a:solidFill>
            </a:endParaRPr>
          </a:p>
        </p:txBody>
      </p:sp>
    </p:spTree>
    <p:extLst>
      <p:ext uri="{BB962C8B-B14F-4D97-AF65-F5344CB8AC3E}">
        <p14:creationId xmlns:p14="http://schemas.microsoft.com/office/powerpoint/2010/main" val="2919828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a:t>
            </a:r>
            <a:r>
              <a:rPr lang="en-US" b="1" dirty="0" smtClean="0">
                <a:solidFill>
                  <a:srgbClr val="B54792"/>
                </a:solidFill>
              </a:rPr>
              <a:t>No State shall </a:t>
            </a:r>
            <a:r>
              <a:rPr lang="en-US" b="1" dirty="0" smtClean="0"/>
              <a:t>make or enforce any law which shall abridge the </a:t>
            </a:r>
            <a:r>
              <a:rPr lang="en-US" b="1" dirty="0" smtClean="0">
                <a:solidFill>
                  <a:srgbClr val="B54792"/>
                </a:solidFill>
              </a:rPr>
              <a:t>privileges or immunities </a:t>
            </a:r>
            <a:r>
              <a:rPr lang="en-US" b="1" dirty="0" smtClean="0"/>
              <a:t>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B54792"/>
                </a:solidFill>
              </a:rPr>
              <a:t>Article I, Section 10: three uses of “no state shall,” but NOT regarding its citizens.</a:t>
            </a:r>
          </a:p>
          <a:p>
            <a:pPr>
              <a:buNone/>
            </a:pPr>
            <a:endParaRPr lang="en-US" dirty="0">
              <a:solidFill>
                <a:srgbClr val="B54792"/>
              </a:solidFill>
            </a:endParaRPr>
          </a:p>
          <a:p>
            <a:pPr>
              <a:buNone/>
            </a:pPr>
            <a:r>
              <a:rPr lang="en-US" dirty="0" smtClean="0">
                <a:solidFill>
                  <a:srgbClr val="B54792"/>
                </a:solidFill>
              </a:rPr>
              <a:t>Article IV, Section 2: </a:t>
            </a:r>
            <a:r>
              <a:rPr lang="en-US" dirty="0">
                <a:solidFill>
                  <a:srgbClr val="B54792"/>
                </a:solidFill>
              </a:rPr>
              <a:t>The Citizens of each State shall be entitled to all Privileges and Immunities of Citizens in the several States</a:t>
            </a:r>
            <a:r>
              <a:rPr lang="en-US" dirty="0" smtClean="0">
                <a:solidFill>
                  <a:srgbClr val="B54792"/>
                </a:solidFill>
              </a:rPr>
              <a:t>.</a:t>
            </a:r>
          </a:p>
          <a:p>
            <a:pPr>
              <a:buNone/>
            </a:pPr>
            <a:endParaRPr lang="en-US" dirty="0" smtClean="0">
              <a:solidFill>
                <a:srgbClr val="B54792"/>
              </a:solidFill>
            </a:endParaRPr>
          </a:p>
        </p:txBody>
      </p:sp>
    </p:spTree>
    <p:extLst>
      <p:ext uri="{BB962C8B-B14F-4D97-AF65-F5344CB8AC3E}">
        <p14:creationId xmlns:p14="http://schemas.microsoft.com/office/powerpoint/2010/main" val="3603801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a:t>
            </a:r>
            <a:r>
              <a:rPr lang="en-US" b="1" dirty="0" smtClean="0">
                <a:solidFill>
                  <a:srgbClr val="B54792"/>
                </a:solidFill>
              </a:rPr>
              <a:t>No State shall </a:t>
            </a:r>
            <a:r>
              <a:rPr lang="en-US" b="1" dirty="0" smtClean="0"/>
              <a:t>make or enforce any law which shall abridge the </a:t>
            </a:r>
            <a:r>
              <a:rPr lang="en-US" b="1" dirty="0" smtClean="0">
                <a:solidFill>
                  <a:srgbClr val="B54792"/>
                </a:solidFill>
              </a:rPr>
              <a:t>privileges or immunities </a:t>
            </a:r>
            <a:r>
              <a:rPr lang="en-US" b="1" dirty="0" smtClean="0"/>
              <a:t>of citizens of the United States; nor shall any State deprive any person of life, liberty, or property, without </a:t>
            </a:r>
            <a:r>
              <a:rPr lang="en-US" b="1" dirty="0" smtClean="0">
                <a:solidFill>
                  <a:srgbClr val="B54792"/>
                </a:solidFill>
              </a:rPr>
              <a:t>due process of law</a:t>
            </a:r>
            <a:r>
              <a:rPr lang="en-US" b="1" dirty="0" smtClean="0"/>
              <a:t>; nor deny to any person within its jurisdiction the </a:t>
            </a:r>
            <a:r>
              <a:rPr lang="en-US" b="1" dirty="0" smtClean="0">
                <a:solidFill>
                  <a:srgbClr val="B54792"/>
                </a:solidFill>
              </a:rPr>
              <a:t>equal protection of the laws</a:t>
            </a:r>
            <a:r>
              <a:rPr lang="en-US" b="1" dirty="0" smtClean="0"/>
              <a:t>.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B54792"/>
                </a:solidFill>
              </a:rPr>
              <a:t>Article I, Section 10: three uses of “no state shall,” but NOT regarding its citizens.</a:t>
            </a:r>
          </a:p>
          <a:p>
            <a:pPr>
              <a:buNone/>
            </a:pPr>
            <a:endParaRPr lang="en-US" dirty="0">
              <a:solidFill>
                <a:srgbClr val="B54792"/>
              </a:solidFill>
            </a:endParaRPr>
          </a:p>
          <a:p>
            <a:pPr>
              <a:buNone/>
            </a:pPr>
            <a:r>
              <a:rPr lang="en-US" dirty="0" smtClean="0">
                <a:solidFill>
                  <a:srgbClr val="B54792"/>
                </a:solidFill>
              </a:rPr>
              <a:t>Article IV, Section 2: </a:t>
            </a:r>
            <a:r>
              <a:rPr lang="en-US" dirty="0">
                <a:solidFill>
                  <a:srgbClr val="B54792"/>
                </a:solidFill>
              </a:rPr>
              <a:t>The Citizens of each State shall be entitled to all Privileges and Immunities of Citizens in the several States</a:t>
            </a:r>
            <a:r>
              <a:rPr lang="en-US" dirty="0" smtClean="0">
                <a:solidFill>
                  <a:srgbClr val="B54792"/>
                </a:solidFill>
              </a:rPr>
              <a:t>.</a:t>
            </a:r>
          </a:p>
          <a:p>
            <a:pPr>
              <a:buNone/>
            </a:pPr>
            <a:endParaRPr lang="en-US" dirty="0" smtClean="0">
              <a:solidFill>
                <a:srgbClr val="B54792"/>
              </a:solidFill>
            </a:endParaRPr>
          </a:p>
          <a:p>
            <a:pPr>
              <a:buNone/>
            </a:pPr>
            <a:r>
              <a:rPr lang="en-US" dirty="0" smtClean="0">
                <a:solidFill>
                  <a:srgbClr val="B54792"/>
                </a:solidFill>
              </a:rPr>
              <a:t>Amendments I-VIII: but do they apply to the states?</a:t>
            </a:r>
            <a:endParaRPr lang="en-US" dirty="0">
              <a:solidFill>
                <a:srgbClr val="B54792"/>
              </a:solidFill>
            </a:endParaRPr>
          </a:p>
        </p:txBody>
      </p:sp>
    </p:spTree>
    <p:extLst>
      <p:ext uri="{BB962C8B-B14F-4D97-AF65-F5344CB8AC3E}">
        <p14:creationId xmlns:p14="http://schemas.microsoft.com/office/powerpoint/2010/main" val="29890839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3366FF"/>
                </a:solidFill>
              </a:rPr>
              <a:t>Yes, but HOW WILL THIS BE ENFORCED AGAINST STATES?</a:t>
            </a:r>
          </a:p>
          <a:p>
            <a:pPr>
              <a:buNone/>
            </a:pPr>
            <a:endParaRPr lang="en-US" dirty="0" smtClean="0">
              <a:solidFill>
                <a:srgbClr val="3366FF"/>
              </a:solidFill>
            </a:endParaRPr>
          </a:p>
        </p:txBody>
      </p:sp>
    </p:spTree>
    <p:extLst>
      <p:ext uri="{BB962C8B-B14F-4D97-AF65-F5344CB8AC3E}">
        <p14:creationId xmlns:p14="http://schemas.microsoft.com/office/powerpoint/2010/main" val="1191726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3366FF"/>
                </a:solidFill>
              </a:rPr>
              <a:t>Yes, but HOW WILL THIS BE ENFORCED AGAINST STATES?</a:t>
            </a:r>
          </a:p>
          <a:p>
            <a:pPr>
              <a:buNone/>
            </a:pPr>
            <a:endParaRPr lang="en-US" dirty="0" smtClean="0">
              <a:solidFill>
                <a:srgbClr val="3366FF"/>
              </a:solidFill>
            </a:endParaRPr>
          </a:p>
          <a:p>
            <a:pPr>
              <a:buNone/>
            </a:pPr>
            <a:r>
              <a:rPr lang="en-US" b="1" dirty="0">
                <a:solidFill>
                  <a:srgbClr val="3366FF"/>
                </a:solidFill>
              </a:rPr>
              <a:t>Section 5. The Congress shall have power to enforce, by appropriate legislation, the provisions of this article</a:t>
            </a:r>
            <a:r>
              <a:rPr lang="en-US" b="1" dirty="0" smtClean="0">
                <a:solidFill>
                  <a:srgbClr val="3366FF"/>
                </a:solidFill>
              </a:rPr>
              <a:t>.</a:t>
            </a:r>
            <a:endParaRPr lang="en-US" dirty="0" smtClean="0">
              <a:solidFill>
                <a:srgbClr val="3366FF"/>
              </a:solidFill>
            </a:endParaRPr>
          </a:p>
          <a:p>
            <a:pPr>
              <a:buNone/>
            </a:pPr>
            <a:endParaRPr lang="en-US" dirty="0" smtClean="0">
              <a:solidFill>
                <a:srgbClr val="3366FF"/>
              </a:solidFill>
            </a:endParaRPr>
          </a:p>
        </p:txBody>
      </p:sp>
    </p:spTree>
    <p:extLst>
      <p:ext uri="{BB962C8B-B14F-4D97-AF65-F5344CB8AC3E}">
        <p14:creationId xmlns:p14="http://schemas.microsoft.com/office/powerpoint/2010/main" val="27421374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92500" lnSpcReduction="20000"/>
          </a:bodyPr>
          <a:lstStyle/>
          <a:p>
            <a:pPr>
              <a:buNone/>
            </a:pPr>
            <a:r>
              <a:rPr lang="en-US" b="1" dirty="0"/>
              <a:t>Section 1.</a:t>
            </a:r>
            <a:r>
              <a:rPr lang="en-US" b="1" dirty="0" smtClean="0"/>
              <a:t>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92500" lnSpcReduction="20000"/>
          </a:bodyPr>
          <a:lstStyle/>
          <a:p>
            <a:pPr>
              <a:buNone/>
            </a:pPr>
            <a:r>
              <a:rPr lang="en-US" dirty="0" smtClean="0">
                <a:solidFill>
                  <a:srgbClr val="3366FF"/>
                </a:solidFill>
              </a:rPr>
              <a:t>Yes, but HOW WILL THIS BE ENFORCED AGAINST STATES?</a:t>
            </a:r>
          </a:p>
          <a:p>
            <a:pPr>
              <a:buNone/>
            </a:pPr>
            <a:endParaRPr lang="en-US" dirty="0" smtClean="0">
              <a:solidFill>
                <a:srgbClr val="3366FF"/>
              </a:solidFill>
            </a:endParaRPr>
          </a:p>
          <a:p>
            <a:pPr>
              <a:buNone/>
            </a:pPr>
            <a:r>
              <a:rPr lang="en-US" b="1" dirty="0">
                <a:solidFill>
                  <a:srgbClr val="3366FF"/>
                </a:solidFill>
              </a:rPr>
              <a:t>Section 5. The Congress shall have power to enforce, by appropriate legislation, the provisions of this article</a:t>
            </a:r>
            <a:r>
              <a:rPr lang="en-US" b="1" dirty="0" smtClean="0">
                <a:solidFill>
                  <a:srgbClr val="3366FF"/>
                </a:solidFill>
              </a:rPr>
              <a:t>.</a:t>
            </a:r>
            <a:endParaRPr lang="en-US" dirty="0" smtClean="0">
              <a:solidFill>
                <a:srgbClr val="3366FF"/>
              </a:solidFill>
            </a:endParaRPr>
          </a:p>
          <a:p>
            <a:pPr>
              <a:buNone/>
            </a:pPr>
            <a:endParaRPr lang="en-US" dirty="0" smtClean="0">
              <a:solidFill>
                <a:srgbClr val="3366FF"/>
              </a:solidFill>
            </a:endParaRPr>
          </a:p>
          <a:p>
            <a:pPr>
              <a:buNone/>
            </a:pPr>
            <a:r>
              <a:rPr lang="en-US" dirty="0" smtClean="0">
                <a:solidFill>
                  <a:srgbClr val="3366FF"/>
                </a:solidFill>
              </a:rPr>
              <a:t>(But will Congress do it? If so, when? If not, then what? What about the courts?)</a:t>
            </a:r>
          </a:p>
        </p:txBody>
      </p:sp>
    </p:spTree>
    <p:extLst>
      <p:ext uri="{BB962C8B-B14F-4D97-AF65-F5344CB8AC3E}">
        <p14:creationId xmlns:p14="http://schemas.microsoft.com/office/powerpoint/2010/main" val="9590217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Continuing our reading:</a:t>
            </a:r>
            <a:endParaRPr lang="en-US" sz="3200" dirty="0"/>
          </a:p>
        </p:txBody>
      </p:sp>
      <p:sp>
        <p:nvSpPr>
          <p:cNvPr id="3" name="Content Placeholder 2"/>
          <p:cNvSpPr>
            <a:spLocks noGrp="1"/>
          </p:cNvSpPr>
          <p:nvPr>
            <p:ph idx="1"/>
          </p:nvPr>
        </p:nvSpPr>
        <p:spPr/>
        <p:txBody>
          <a:bodyPr>
            <a:normAutofit/>
          </a:bodyPr>
          <a:lstStyle/>
          <a:p>
            <a:pPr>
              <a:buNone/>
            </a:pPr>
            <a:r>
              <a:rPr lang="en-US" b="1" dirty="0"/>
              <a:t>Section</a:t>
            </a:r>
            <a:r>
              <a:rPr lang="en-US" b="1" dirty="0" smtClean="0"/>
              <a:t> 2</a:t>
            </a:r>
            <a:r>
              <a:rPr lang="en-US" b="1" dirty="0"/>
              <a:t>. Representatives shall be apportioned among the several States according to their respective numbers, counting the whole number of persons in each State, excluding Indians not taxed</a:t>
            </a:r>
            <a:r>
              <a:rPr lang="en-US" b="1" dirty="0" smtClean="0"/>
              <a:t>. …</a:t>
            </a:r>
          </a:p>
          <a:p>
            <a:pPr>
              <a:buNone/>
            </a:pPr>
            <a:endParaRPr lang="en-US" b="1" dirty="0" smtClean="0"/>
          </a:p>
          <a:p>
            <a:pPr>
              <a:buNone/>
            </a:pPr>
            <a:r>
              <a:rPr lang="en-US" b="1" dirty="0" smtClean="0"/>
              <a:t>[Huh? Step 1 = what is this saying?]</a:t>
            </a:r>
          </a:p>
          <a:p>
            <a:pPr>
              <a:buNone/>
            </a:pPr>
            <a:r>
              <a:rPr lang="en-US" b="1" dirty="0" smtClean="0"/>
              <a:t>	</a:t>
            </a:r>
            <a:endParaRPr lang="en-US" b="1" dirty="0"/>
          </a:p>
        </p:txBody>
      </p:sp>
    </p:spTree>
    <p:extLst>
      <p:ext uri="{BB962C8B-B14F-4D97-AF65-F5344CB8AC3E}">
        <p14:creationId xmlns:p14="http://schemas.microsoft.com/office/powerpoint/2010/main" val="407632189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19B562"/>
                </a:solidFill>
              </a:rPr>
              <a:t>Step 2: Why did someone write it this way?</a:t>
            </a:r>
            <a:br>
              <a:rPr lang="en-US" sz="3200" dirty="0" smtClean="0">
                <a:solidFill>
                  <a:srgbClr val="19B562"/>
                </a:solidFill>
              </a:rPr>
            </a:br>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85000" lnSpcReduction="20000"/>
          </a:bodyPr>
          <a:lstStyle/>
          <a:p>
            <a:pPr>
              <a:buNone/>
            </a:pPr>
            <a:r>
              <a:rPr lang="en-US" b="1" dirty="0" smtClean="0"/>
              <a:t>Section 2. Representatives shall be apportioned among the several States according to their respective numbers, counting the whole number of persons in each State, excluding Indians not taxed. </a:t>
            </a:r>
            <a:endParaRPr lang="en-US" dirty="0"/>
          </a:p>
        </p:txBody>
      </p:sp>
      <p:sp>
        <p:nvSpPr>
          <p:cNvPr id="6" name="Content Placeholder 5"/>
          <p:cNvSpPr>
            <a:spLocks noGrp="1"/>
          </p:cNvSpPr>
          <p:nvPr>
            <p:ph sz="half" idx="2"/>
          </p:nvPr>
        </p:nvSpPr>
        <p:spPr>
          <a:xfrm>
            <a:off x="4648200" y="1600200"/>
            <a:ext cx="4038600" cy="5257800"/>
          </a:xfrm>
        </p:spPr>
        <p:txBody>
          <a:bodyPr>
            <a:normAutofit fontScale="85000" lnSpcReduction="20000"/>
          </a:bodyPr>
          <a:lstStyle/>
          <a:p>
            <a:pPr>
              <a:buNone/>
            </a:pPr>
            <a:r>
              <a:rPr lang="en-US" dirty="0" smtClean="0">
                <a:solidFill>
                  <a:srgbClr val="B54792"/>
                </a:solidFill>
              </a:rPr>
              <a:t>Article I, Section 2: 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Persons.</a:t>
            </a:r>
          </a:p>
          <a:p>
            <a:pPr>
              <a:buNone/>
            </a:pPr>
            <a:endParaRPr lang="en-US" dirty="0" smtClean="0">
              <a:solidFill>
                <a:srgbClr val="B54792"/>
              </a:solidFill>
            </a:endParaRPr>
          </a:p>
          <a:p>
            <a:pPr>
              <a:buNone/>
            </a:pPr>
            <a:r>
              <a:rPr lang="en-US" dirty="0" smtClean="0">
                <a:solidFill>
                  <a:srgbClr val="19B562"/>
                </a:solidFill>
              </a:rPr>
              <a:t>What does the Fourteenth Amendment accomplish? Why? (See the Thirteenth.)</a:t>
            </a:r>
          </a:p>
          <a:p>
            <a:pPr>
              <a:buNone/>
            </a:pPr>
            <a:endParaRPr lang="en-US" dirty="0" smtClean="0">
              <a:solidFill>
                <a:srgbClr val="B54792"/>
              </a:solidFill>
            </a:endParaRPr>
          </a:p>
        </p:txBody>
      </p:sp>
    </p:spTree>
    <p:extLst>
      <p:ext uri="{BB962C8B-B14F-4D97-AF65-F5344CB8AC3E}">
        <p14:creationId xmlns:p14="http://schemas.microsoft.com/office/powerpoint/2010/main" val="2998033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p:txBody>
          <a:bodyPr>
            <a:normAutofit/>
          </a:bodyPr>
          <a:lstStyle/>
          <a:p>
            <a:r>
              <a:rPr lang="en-US" sz="2400" dirty="0" smtClean="0"/>
              <a:t>Dial back 150 years: categories in 1850 (“color,” not “race”)</a:t>
            </a:r>
          </a:p>
          <a:p>
            <a:pPr lvl="1"/>
            <a:r>
              <a:rPr lang="en-US" sz="2000" dirty="0" smtClean="0"/>
              <a:t>For free inhabitants:</a:t>
            </a:r>
          </a:p>
          <a:p>
            <a:pPr lvl="2"/>
            <a:r>
              <a:rPr lang="en-US" sz="1800" dirty="0" smtClean="0"/>
              <a:t>If white, leave space blank</a:t>
            </a:r>
          </a:p>
          <a:p>
            <a:pPr lvl="2"/>
            <a:r>
              <a:rPr lang="en-US" sz="1800" dirty="0" smtClean="0"/>
              <a:t>B = black</a:t>
            </a:r>
          </a:p>
          <a:p>
            <a:pPr lvl="2"/>
            <a:r>
              <a:rPr lang="en-US" sz="1800" dirty="0" smtClean="0"/>
              <a:t>M = mulatto</a:t>
            </a:r>
          </a:p>
          <a:p>
            <a:pPr lvl="1"/>
            <a:r>
              <a:rPr lang="en-US" sz="2000" dirty="0" smtClean="0"/>
              <a:t>For slaves</a:t>
            </a:r>
          </a:p>
          <a:p>
            <a:pPr lvl="2"/>
            <a:r>
              <a:rPr lang="en-US" sz="1800" dirty="0" smtClean="0"/>
              <a:t>B = black</a:t>
            </a:r>
          </a:p>
          <a:p>
            <a:pPr lvl="2"/>
            <a:r>
              <a:rPr lang="en-US" sz="1800" dirty="0" smtClean="0"/>
              <a:t>M = mulatto</a:t>
            </a:r>
          </a:p>
          <a:p>
            <a:pPr lvl="2"/>
            <a:endParaRPr lang="en-US" sz="1800" dirty="0"/>
          </a:p>
          <a:p>
            <a:r>
              <a:rPr lang="en-US" sz="2400" dirty="0" smtClean="0"/>
              <a:t>1870: added two categories</a:t>
            </a:r>
          </a:p>
          <a:p>
            <a:pPr lvl="1"/>
            <a:r>
              <a:rPr lang="en-US" sz="2000" dirty="0" smtClean="0"/>
              <a:t>C = Chinese</a:t>
            </a:r>
          </a:p>
          <a:p>
            <a:pPr lvl="1"/>
            <a:r>
              <a:rPr lang="en-US" sz="2000" dirty="0" smtClean="0"/>
              <a:t>I = American Indians</a:t>
            </a:r>
            <a:endParaRPr lang="en-US" sz="2000" dirty="0"/>
          </a:p>
        </p:txBody>
      </p:sp>
    </p:spTree>
    <p:extLst>
      <p:ext uri="{BB962C8B-B14F-4D97-AF65-F5344CB8AC3E}">
        <p14:creationId xmlns:p14="http://schemas.microsoft.com/office/powerpoint/2010/main" val="377765016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Continuing our reading:</a:t>
            </a:r>
            <a:endParaRPr lang="en-US" sz="3200" dirty="0"/>
          </a:p>
        </p:txBody>
      </p:sp>
      <p:sp>
        <p:nvSpPr>
          <p:cNvPr id="3" name="Content Placeholder 2"/>
          <p:cNvSpPr>
            <a:spLocks noGrp="1"/>
          </p:cNvSpPr>
          <p:nvPr>
            <p:ph idx="1"/>
          </p:nvPr>
        </p:nvSpPr>
        <p:spPr>
          <a:xfrm>
            <a:off x="457200" y="1600200"/>
            <a:ext cx="8229600" cy="4963455"/>
          </a:xfrm>
        </p:spPr>
        <p:txBody>
          <a:bodyPr>
            <a:normAutofit fontScale="70000" lnSpcReduction="20000"/>
          </a:bodyPr>
          <a:lstStyle/>
          <a:p>
            <a:pPr>
              <a:buNone/>
            </a:pPr>
            <a:r>
              <a:rPr lang="en-US" sz="3714" b="1" dirty="0"/>
              <a:t>Section</a:t>
            </a:r>
            <a:r>
              <a:rPr lang="en-US" sz="3714" b="1" dirty="0" smtClean="0"/>
              <a:t> 2</a:t>
            </a:r>
            <a:r>
              <a:rPr lang="en-US" sz="3714" b="1" dirty="0"/>
              <a:t>.</a:t>
            </a:r>
            <a:r>
              <a:rPr lang="en-US" sz="3714" b="1" dirty="0" smtClean="0"/>
              <a:t> … </a:t>
            </a:r>
            <a:r>
              <a:rPr lang="en-US" sz="3714" dirty="0" smtClean="0"/>
              <a:t>But </a:t>
            </a:r>
            <a:r>
              <a:rPr lang="en-US" sz="3714" dirty="0"/>
              <a:t>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sz="3714" b="1" dirty="0" smtClean="0"/>
          </a:p>
          <a:p>
            <a:pPr>
              <a:buNone/>
            </a:pPr>
            <a:endParaRPr lang="en-US" b="1" dirty="0" smtClean="0"/>
          </a:p>
          <a:p>
            <a:pPr>
              <a:buNone/>
            </a:pPr>
            <a:r>
              <a:rPr lang="en-US" sz="4000" b="1" dirty="0" smtClean="0"/>
              <a:t>[Serious Huh? Step 1 = what is this saying?]</a:t>
            </a:r>
          </a:p>
          <a:p>
            <a:pPr>
              <a:buNone/>
            </a:pPr>
            <a:endParaRPr lang="en-US" b="1" dirty="0"/>
          </a:p>
        </p:txBody>
      </p:sp>
    </p:spTree>
    <p:extLst>
      <p:ext uri="{BB962C8B-B14F-4D97-AF65-F5344CB8AC3E}">
        <p14:creationId xmlns:p14="http://schemas.microsoft.com/office/powerpoint/2010/main" val="408950076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598"/>
          </a:xfrm>
        </p:spPr>
        <p:txBody>
          <a:bodyPr>
            <a:normAutofit/>
          </a:bodyPr>
          <a:lstStyle/>
          <a:p>
            <a:r>
              <a:rPr lang="en-US" sz="3200" dirty="0" smtClean="0"/>
              <a:t>Continuing our reading (break into chunks):</a:t>
            </a:r>
            <a:endParaRPr lang="en-US" sz="3200" dirty="0"/>
          </a:p>
        </p:txBody>
      </p:sp>
      <p:sp>
        <p:nvSpPr>
          <p:cNvPr id="3" name="Content Placeholder 2"/>
          <p:cNvSpPr>
            <a:spLocks noGrp="1"/>
          </p:cNvSpPr>
          <p:nvPr>
            <p:ph idx="1"/>
          </p:nvPr>
        </p:nvSpPr>
        <p:spPr>
          <a:xfrm>
            <a:off x="457200" y="1600200"/>
            <a:ext cx="8229600" cy="4963455"/>
          </a:xfrm>
        </p:spPr>
        <p:txBody>
          <a:bodyPr>
            <a:normAutofit fontScale="62500" lnSpcReduction="20000"/>
          </a:bodyPr>
          <a:lstStyle/>
          <a:p>
            <a:pPr>
              <a:buNone/>
            </a:pPr>
            <a:r>
              <a:rPr lang="en-US" sz="3714" b="1" dirty="0"/>
              <a:t>Section</a:t>
            </a:r>
            <a:r>
              <a:rPr lang="en-US" sz="3714" b="1" dirty="0" smtClean="0"/>
              <a:t> 2</a:t>
            </a:r>
            <a:r>
              <a:rPr lang="en-US" sz="3714" b="1" dirty="0"/>
              <a:t>.</a:t>
            </a:r>
            <a:r>
              <a:rPr lang="en-US" sz="3714" b="1" dirty="0" smtClean="0"/>
              <a:t> … </a:t>
            </a:r>
            <a:r>
              <a:rPr lang="en-US" sz="3714" dirty="0" smtClean="0"/>
              <a:t>But </a:t>
            </a:r>
            <a:r>
              <a:rPr lang="en-US" sz="3714" dirty="0"/>
              <a:t>when the right to vote at any election for the choice of electors for President and Vice President of the United States, Representatives in Congress, the Executive and Judicial officers of a State, or the members of the Legislature thereof, is denied</a:t>
            </a:r>
            <a:r>
              <a:rPr lang="en-US" sz="3714" dirty="0" smtClean="0"/>
              <a:t> </a:t>
            </a:r>
          </a:p>
          <a:p>
            <a:pPr>
              <a:buNone/>
            </a:pPr>
            <a:r>
              <a:rPr lang="en-US" sz="3714" dirty="0" smtClean="0"/>
              <a:t>to </a:t>
            </a:r>
            <a:r>
              <a:rPr lang="en-US" sz="3714" dirty="0"/>
              <a:t>any of the male inhabitants of such State,</a:t>
            </a:r>
            <a:r>
              <a:rPr lang="en-US" sz="3714" dirty="0" smtClean="0"/>
              <a:t> being </a:t>
            </a:r>
            <a:r>
              <a:rPr lang="en-US" sz="3714" dirty="0"/>
              <a:t>twenty-one years of age, and citizens of the United States, or in any way abridged,</a:t>
            </a:r>
            <a:r>
              <a:rPr lang="en-US" sz="3714" dirty="0" smtClean="0"/>
              <a:t> </a:t>
            </a:r>
          </a:p>
          <a:p>
            <a:pPr>
              <a:buNone/>
            </a:pPr>
            <a:r>
              <a:rPr lang="en-US" sz="3714" dirty="0" smtClean="0"/>
              <a:t>except </a:t>
            </a:r>
            <a:r>
              <a:rPr lang="en-US" sz="3714" dirty="0"/>
              <a:t>for participation in rebellion, or other crime,</a:t>
            </a:r>
            <a:r>
              <a:rPr lang="en-US" sz="3714" dirty="0" smtClean="0"/>
              <a:t> </a:t>
            </a:r>
          </a:p>
          <a:p>
            <a:pPr>
              <a:buNone/>
            </a:pPr>
            <a:r>
              <a:rPr lang="en-US" sz="3714" dirty="0" smtClean="0"/>
              <a:t>the </a:t>
            </a:r>
            <a:r>
              <a:rPr lang="en-US" sz="3714" dirty="0"/>
              <a:t>basis of representation therein shall be reduced in the proportion which the number of such male citizens shall bear to the whole number of male citizens twenty-one years of age in such State.</a:t>
            </a:r>
            <a:endParaRPr lang="en-US" sz="3714" b="1" dirty="0" smtClean="0"/>
          </a:p>
          <a:p>
            <a:pPr>
              <a:buNone/>
            </a:pPr>
            <a:endParaRPr lang="en-US" b="1" dirty="0" smtClean="0"/>
          </a:p>
          <a:p>
            <a:pPr>
              <a:buNone/>
            </a:pPr>
            <a:r>
              <a:rPr lang="en-US" sz="4000" b="1" dirty="0" smtClean="0"/>
              <a:t>[Serious Huh? Step 1 = what is this saying?]</a:t>
            </a:r>
          </a:p>
          <a:p>
            <a:pPr>
              <a:buNone/>
            </a:pPr>
            <a:endParaRPr lang="en-US" b="1" dirty="0"/>
          </a:p>
        </p:txBody>
      </p:sp>
    </p:spTree>
    <p:extLst>
      <p:ext uri="{BB962C8B-B14F-4D97-AF65-F5344CB8AC3E}">
        <p14:creationId xmlns:p14="http://schemas.microsoft.com/office/powerpoint/2010/main" val="26068626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a:t>
            </a:r>
            <a:r>
              <a:rPr lang="en-US" dirty="0" smtClean="0">
                <a:solidFill>
                  <a:srgbClr val="19B562"/>
                </a:solidFill>
              </a:rPr>
              <a:t>when the right to vote </a:t>
            </a:r>
            <a:r>
              <a:rPr lang="en-US" dirty="0" smtClean="0"/>
              <a:t>at any election for the choice of electors for President and Vice President of the United States, Representatives in Congress, the Executive and Judicial officers of a State, or the members of the Legislature thereof, </a:t>
            </a:r>
            <a:r>
              <a:rPr lang="en-US" dirty="0" smtClean="0">
                <a:solidFill>
                  <a:srgbClr val="19B562"/>
                </a:solidFill>
              </a:rPr>
              <a:t>is denied </a:t>
            </a:r>
            <a:r>
              <a:rPr lang="en-US" dirty="0" smtClean="0"/>
              <a:t>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70000" lnSpcReduction="20000"/>
          </a:bodyPr>
          <a:lstStyle/>
          <a:p>
            <a:pPr>
              <a:buNone/>
            </a:pPr>
            <a:r>
              <a:rPr lang="en-US" dirty="0" smtClean="0">
                <a:solidFill>
                  <a:srgbClr val="19B562"/>
                </a:solidFill>
              </a:rPr>
              <a:t>What were certain states DOING in 1865-1868? (Post-CW Black Codes, 1865-1866.)</a:t>
            </a:r>
          </a:p>
          <a:p>
            <a:pPr>
              <a:buNone/>
            </a:pPr>
            <a:endParaRPr lang="en-US" dirty="0" smtClean="0">
              <a:solidFill>
                <a:srgbClr val="19B562"/>
              </a:solidFill>
            </a:endParaRPr>
          </a:p>
        </p:txBody>
      </p:sp>
    </p:spTree>
    <p:extLst>
      <p:ext uri="{BB962C8B-B14F-4D97-AF65-F5344CB8AC3E}">
        <p14:creationId xmlns:p14="http://schemas.microsoft.com/office/powerpoint/2010/main" val="359519826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a:t>
            </a:r>
            <a:r>
              <a:rPr lang="en-US" dirty="0" smtClean="0">
                <a:solidFill>
                  <a:srgbClr val="19B562"/>
                </a:solidFill>
              </a:rPr>
              <a:t>to any of the male inhabitants</a:t>
            </a:r>
            <a:r>
              <a:rPr lang="en-US" dirty="0" smtClean="0"/>
              <a:t> of such State, being twenty-one years of age, and citizens of the United States, or in any way abridged, except for participation in rebellion, or other crime, the basis of representation therein shall be reduced </a:t>
            </a:r>
            <a:r>
              <a:rPr lang="en-US" dirty="0" smtClean="0">
                <a:solidFill>
                  <a:srgbClr val="19B562"/>
                </a:solidFill>
              </a:rPr>
              <a:t>in the proportion which the number of such male citizens shall bear to the whole number of male citizens</a:t>
            </a:r>
            <a:r>
              <a:rPr lang="en-US" dirty="0" smtClean="0"/>
              <a:t>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70000" lnSpcReduction="20000"/>
          </a:bodyPr>
          <a:lstStyle/>
          <a:p>
            <a:pPr>
              <a:buNone/>
            </a:pPr>
            <a:r>
              <a:rPr lang="en-US" dirty="0" smtClean="0">
                <a:solidFill>
                  <a:srgbClr val="19B562"/>
                </a:solidFill>
              </a:rPr>
              <a:t>Why only MALE citizens?</a:t>
            </a:r>
          </a:p>
          <a:p>
            <a:pPr>
              <a:buNone/>
            </a:pPr>
            <a:endParaRPr lang="en-US" dirty="0" smtClean="0">
              <a:solidFill>
                <a:srgbClr val="19B562"/>
              </a:solidFill>
            </a:endParaRPr>
          </a:p>
          <a:p>
            <a:r>
              <a:rPr lang="en-US" dirty="0" smtClean="0">
                <a:solidFill>
                  <a:srgbClr val="19B562"/>
                </a:solidFill>
              </a:rPr>
              <a:t>Relationship between antislavery and women’s movements before the Civil War (deep connections)</a:t>
            </a:r>
          </a:p>
          <a:p>
            <a:r>
              <a:rPr lang="en-US" dirty="0" smtClean="0">
                <a:solidFill>
                  <a:srgbClr val="19B562"/>
                </a:solidFill>
              </a:rPr>
              <a:t>Women’s movement takes a back seat during the war</a:t>
            </a:r>
          </a:p>
          <a:p>
            <a:r>
              <a:rPr lang="en-US" dirty="0" smtClean="0">
                <a:solidFill>
                  <a:srgbClr val="19B562"/>
                </a:solidFill>
              </a:rPr>
              <a:t>Question of whose “turn” it was after the war—and how much even Republicans (the party of Lincoln) would swallow</a:t>
            </a:r>
          </a:p>
          <a:p>
            <a:pPr>
              <a:buNone/>
            </a:pPr>
            <a:endParaRPr lang="en-US" dirty="0" smtClean="0">
              <a:solidFill>
                <a:srgbClr val="19B562"/>
              </a:solidFill>
            </a:endParaRPr>
          </a:p>
        </p:txBody>
      </p:sp>
    </p:spTree>
    <p:extLst>
      <p:ext uri="{BB962C8B-B14F-4D97-AF65-F5344CB8AC3E}">
        <p14:creationId xmlns:p14="http://schemas.microsoft.com/office/powerpoint/2010/main" val="326082897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a:t>
            </a:r>
            <a:r>
              <a:rPr lang="en-US" dirty="0" smtClean="0">
                <a:solidFill>
                  <a:srgbClr val="19B562"/>
                </a:solidFill>
              </a:rPr>
              <a:t>to any of the male inhabitants</a:t>
            </a:r>
            <a:r>
              <a:rPr lang="en-US" dirty="0" smtClean="0"/>
              <a:t> of such State, being twenty-one years of age, and citizens of the United States, or in any way abridged, except for participation in rebellion, or other crime, the basis of representation therein shall be reduced </a:t>
            </a:r>
            <a:r>
              <a:rPr lang="en-US" dirty="0" smtClean="0">
                <a:solidFill>
                  <a:srgbClr val="19B562"/>
                </a:solidFill>
              </a:rPr>
              <a:t>in the proportion which the number of such male citizens shall bear to the whole number of male citizens</a:t>
            </a:r>
            <a:r>
              <a:rPr lang="en-US" dirty="0" smtClean="0"/>
              <a:t>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70000" lnSpcReduction="20000"/>
          </a:bodyPr>
          <a:lstStyle/>
          <a:p>
            <a:pPr>
              <a:buNone/>
            </a:pPr>
            <a:r>
              <a:rPr lang="en-US" dirty="0" smtClean="0">
                <a:solidFill>
                  <a:srgbClr val="19B562"/>
                </a:solidFill>
              </a:rPr>
              <a:t>Why only MALE citizens?</a:t>
            </a:r>
          </a:p>
          <a:p>
            <a:pPr>
              <a:buNone/>
            </a:pPr>
            <a:endParaRPr lang="en-US" dirty="0" smtClean="0">
              <a:solidFill>
                <a:srgbClr val="19B562"/>
              </a:solidFill>
            </a:endParaRPr>
          </a:p>
          <a:p>
            <a:r>
              <a:rPr lang="en-US" dirty="0" smtClean="0">
                <a:solidFill>
                  <a:srgbClr val="19B562"/>
                </a:solidFill>
              </a:rPr>
              <a:t>Relationship between antislavery and women’s movements before the Civil War (deep connections)</a:t>
            </a:r>
          </a:p>
          <a:p>
            <a:r>
              <a:rPr lang="en-US" dirty="0" smtClean="0">
                <a:solidFill>
                  <a:srgbClr val="19B562"/>
                </a:solidFill>
              </a:rPr>
              <a:t>Women’s movement takes a back seat during the war</a:t>
            </a:r>
          </a:p>
          <a:p>
            <a:r>
              <a:rPr lang="en-US" dirty="0" smtClean="0">
                <a:solidFill>
                  <a:srgbClr val="19B562"/>
                </a:solidFill>
              </a:rPr>
              <a:t>Question of whose “turn” it was after the war—and how much even Republicans (the party of Lincoln) would swallow</a:t>
            </a:r>
          </a:p>
          <a:p>
            <a:pPr>
              <a:buNone/>
            </a:pPr>
            <a:endParaRPr lang="en-US" dirty="0" smtClean="0">
              <a:solidFill>
                <a:srgbClr val="19B562"/>
              </a:solidFill>
            </a:endParaRPr>
          </a:p>
          <a:p>
            <a:pPr>
              <a:buNone/>
            </a:pPr>
            <a:r>
              <a:rPr lang="en-US" dirty="0" smtClean="0">
                <a:solidFill>
                  <a:srgbClr val="19B562"/>
                </a:solidFill>
              </a:rPr>
              <a:t>Aftermath:</a:t>
            </a:r>
          </a:p>
          <a:p>
            <a:r>
              <a:rPr lang="en-US" dirty="0" smtClean="0">
                <a:solidFill>
                  <a:srgbClr val="19B562"/>
                </a:solidFill>
              </a:rPr>
              <a:t>Split within the women’s movement (pro and anti Fourteenth Amendment)</a:t>
            </a:r>
          </a:p>
          <a:p>
            <a:r>
              <a:rPr lang="en-US" dirty="0" smtClean="0">
                <a:solidFill>
                  <a:srgbClr val="19B562"/>
                </a:solidFill>
              </a:rPr>
              <a:t>Susan B. Anthony predicts it’ll take a century for women to gain the right to vote (it takes 50+ years)</a:t>
            </a:r>
          </a:p>
        </p:txBody>
      </p:sp>
    </p:spTree>
    <p:extLst>
      <p:ext uri="{BB962C8B-B14F-4D97-AF65-F5344CB8AC3E}">
        <p14:creationId xmlns:p14="http://schemas.microsoft.com/office/powerpoint/2010/main" val="31051220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19B562"/>
                </a:solidFill>
              </a:rPr>
              <a:t>Step 2: Why did someone write it this way?</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a:t>
            </a:r>
            <a:r>
              <a:rPr lang="en-US" dirty="0" smtClean="0">
                <a:solidFill>
                  <a:srgbClr val="19B562"/>
                </a:solidFill>
              </a:rPr>
              <a:t>except for participation in rebellion, or other crime</a:t>
            </a:r>
            <a:r>
              <a:rPr lang="en-US" dirty="0" smtClean="0"/>
              <a:t>,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70000" lnSpcReduction="20000"/>
          </a:bodyPr>
          <a:lstStyle/>
          <a:p>
            <a:pPr>
              <a:buNone/>
            </a:pPr>
            <a:r>
              <a:rPr lang="en-US" sz="3840" dirty="0" smtClean="0">
                <a:solidFill>
                  <a:srgbClr val="19B562"/>
                </a:solidFill>
              </a:rPr>
              <a:t>Remember the war! </a:t>
            </a:r>
          </a:p>
          <a:p>
            <a:pPr>
              <a:buNone/>
            </a:pPr>
            <a:endParaRPr lang="en-US" dirty="0" smtClean="0">
              <a:solidFill>
                <a:srgbClr val="19B562"/>
              </a:solidFill>
            </a:endParaRPr>
          </a:p>
        </p:txBody>
      </p:sp>
    </p:spTree>
    <p:extLst>
      <p:ext uri="{BB962C8B-B14F-4D97-AF65-F5344CB8AC3E}">
        <p14:creationId xmlns:p14="http://schemas.microsoft.com/office/powerpoint/2010/main" val="122573592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B54792"/>
                </a:solidFill>
              </a:rPr>
              <a:t>Step 3: Links to other parts of the Constitution?</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rmAutofit fontScale="70000" lnSpcReduction="20000"/>
          </a:bodyPr>
          <a:lstStyle/>
          <a:p>
            <a:pPr>
              <a:buNone/>
            </a:pPr>
            <a:r>
              <a:rPr lang="en-US" dirty="0" smtClean="0">
                <a:solidFill>
                  <a:srgbClr val="B54792"/>
                </a:solidFill>
              </a:rPr>
              <a:t>The original Constitution did NOT discuss—or seek to enforce—anyone’s right to vote.</a:t>
            </a:r>
          </a:p>
          <a:p>
            <a:pPr>
              <a:buNone/>
            </a:pPr>
            <a:endParaRPr lang="en-US" dirty="0" smtClean="0">
              <a:solidFill>
                <a:srgbClr val="B54792"/>
              </a:solidFill>
            </a:endParaRPr>
          </a:p>
          <a:p>
            <a:pPr>
              <a:buNone/>
            </a:pPr>
            <a:r>
              <a:rPr lang="en-US" dirty="0" smtClean="0">
                <a:solidFill>
                  <a:srgbClr val="B54792"/>
                </a:solidFill>
              </a:rPr>
              <a:t>The original Constitution did NOT mention “male” inhabitants or citizens.</a:t>
            </a:r>
          </a:p>
          <a:p>
            <a:pPr>
              <a:buNone/>
            </a:pPr>
            <a:endParaRPr lang="en-US" dirty="0" smtClean="0">
              <a:solidFill>
                <a:srgbClr val="B54792"/>
              </a:solidFill>
            </a:endParaRPr>
          </a:p>
          <a:p>
            <a:pPr>
              <a:buNone/>
            </a:pPr>
            <a:r>
              <a:rPr lang="en-US" dirty="0" smtClean="0">
                <a:solidFill>
                  <a:srgbClr val="B54792"/>
                </a:solidFill>
              </a:rPr>
              <a:t>This amendment helped spur LATER amendments:</a:t>
            </a:r>
          </a:p>
          <a:p>
            <a:pPr>
              <a:buNone/>
            </a:pPr>
            <a:endParaRPr lang="en-US" dirty="0" smtClean="0">
              <a:solidFill>
                <a:srgbClr val="B54792"/>
              </a:solidFill>
            </a:endParaRPr>
          </a:p>
          <a:p>
            <a:pPr>
              <a:buNone/>
            </a:pPr>
            <a:r>
              <a:rPr lang="en-US" dirty="0" smtClean="0">
                <a:solidFill>
                  <a:srgbClr val="B54792"/>
                </a:solidFill>
              </a:rPr>
              <a:t>XIX: right to vote for women</a:t>
            </a:r>
          </a:p>
          <a:p>
            <a:pPr>
              <a:buNone/>
            </a:pPr>
            <a:r>
              <a:rPr lang="en-US" dirty="0" smtClean="0">
                <a:solidFill>
                  <a:srgbClr val="B54792"/>
                </a:solidFill>
              </a:rPr>
              <a:t>XXIV: prohibits revoking right to vote for failure to pay poll taxes</a:t>
            </a:r>
          </a:p>
          <a:p>
            <a:pPr>
              <a:buNone/>
            </a:pPr>
            <a:r>
              <a:rPr lang="en-US" dirty="0" smtClean="0">
                <a:solidFill>
                  <a:srgbClr val="B54792"/>
                </a:solidFill>
              </a:rPr>
              <a:t>XXVI: right to vote for 18-year-olds</a:t>
            </a:r>
          </a:p>
        </p:txBody>
      </p:sp>
    </p:spTree>
    <p:extLst>
      <p:ext uri="{BB962C8B-B14F-4D97-AF65-F5344CB8AC3E}">
        <p14:creationId xmlns:p14="http://schemas.microsoft.com/office/powerpoint/2010/main" val="106877412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Autofit/>
          </a:bodyPr>
          <a:lstStyle/>
          <a:p>
            <a:pPr>
              <a:buNone/>
            </a:pPr>
            <a:r>
              <a:rPr lang="en-US" sz="2400" dirty="0" smtClean="0">
                <a:solidFill>
                  <a:srgbClr val="3366FF"/>
                </a:solidFill>
              </a:rPr>
              <a:t>Yes, but HOW WILL THIS BE ENFORCED AGAINST STATES?</a:t>
            </a:r>
          </a:p>
          <a:p>
            <a:pPr>
              <a:buNone/>
            </a:pPr>
            <a:endParaRPr lang="en-US" sz="2400" dirty="0" smtClean="0">
              <a:solidFill>
                <a:srgbClr val="3366FF"/>
              </a:solidFill>
            </a:endParaRPr>
          </a:p>
        </p:txBody>
      </p:sp>
    </p:spTree>
    <p:extLst>
      <p:ext uri="{BB962C8B-B14F-4D97-AF65-F5344CB8AC3E}">
        <p14:creationId xmlns:p14="http://schemas.microsoft.com/office/powerpoint/2010/main" val="317757124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Autofit/>
          </a:bodyPr>
          <a:lstStyle/>
          <a:p>
            <a:pPr>
              <a:buNone/>
            </a:pPr>
            <a:r>
              <a:rPr lang="en-US" sz="2400" dirty="0" smtClean="0">
                <a:solidFill>
                  <a:srgbClr val="3366FF"/>
                </a:solidFill>
              </a:rPr>
              <a:t>Yes, but HOW WILL THIS BE ENFORCED AGAINST STATES?</a:t>
            </a:r>
          </a:p>
          <a:p>
            <a:pPr>
              <a:buNone/>
            </a:pPr>
            <a:endParaRPr lang="en-US" sz="2400" dirty="0" smtClean="0">
              <a:solidFill>
                <a:srgbClr val="3366FF"/>
              </a:solidFill>
            </a:endParaRPr>
          </a:p>
          <a:p>
            <a:pPr>
              <a:buNone/>
            </a:pPr>
            <a:r>
              <a:rPr lang="en-US" sz="2400" b="1" dirty="0">
                <a:solidFill>
                  <a:srgbClr val="3366FF"/>
                </a:solidFill>
              </a:rPr>
              <a:t>Section 5. The Congress shall have power to enforce, by appropriate legislation, the provisions of this article</a:t>
            </a:r>
            <a:r>
              <a:rPr lang="en-US" sz="2400" b="1" dirty="0" smtClean="0">
                <a:solidFill>
                  <a:srgbClr val="3366FF"/>
                </a:solidFill>
              </a:rPr>
              <a:t>.</a:t>
            </a:r>
            <a:endParaRPr lang="en-US" sz="2400" dirty="0" smtClean="0">
              <a:solidFill>
                <a:srgbClr val="3366FF"/>
              </a:solidFill>
            </a:endParaRPr>
          </a:p>
          <a:p>
            <a:pPr>
              <a:buNone/>
            </a:pPr>
            <a:endParaRPr lang="en-US" sz="2400" dirty="0" smtClean="0">
              <a:solidFill>
                <a:srgbClr val="3366FF"/>
              </a:solidFill>
            </a:endParaRPr>
          </a:p>
        </p:txBody>
      </p:sp>
    </p:spTree>
    <p:extLst>
      <p:ext uri="{BB962C8B-B14F-4D97-AF65-F5344CB8AC3E}">
        <p14:creationId xmlns:p14="http://schemas.microsoft.com/office/powerpoint/2010/main" val="116213654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Autofit/>
          </a:bodyPr>
          <a:lstStyle/>
          <a:p>
            <a:pPr>
              <a:buNone/>
            </a:pPr>
            <a:r>
              <a:rPr lang="en-US" sz="2000" dirty="0" smtClean="0">
                <a:solidFill>
                  <a:srgbClr val="3366FF"/>
                </a:solidFill>
              </a:rPr>
              <a:t>Yes, but HOW WILL THIS BE ENFORCED AGAINST STATES?</a:t>
            </a:r>
          </a:p>
          <a:p>
            <a:pPr>
              <a:buNone/>
            </a:pPr>
            <a:endParaRPr lang="en-US" sz="2000" dirty="0" smtClean="0">
              <a:solidFill>
                <a:srgbClr val="3366FF"/>
              </a:solidFill>
            </a:endParaRPr>
          </a:p>
          <a:p>
            <a:pPr>
              <a:buNone/>
            </a:pPr>
            <a:r>
              <a:rPr lang="en-US" sz="2000" b="1" dirty="0">
                <a:solidFill>
                  <a:srgbClr val="3366FF"/>
                </a:solidFill>
              </a:rPr>
              <a:t>Section 5. The Congress shall have power to enforce, by appropriate legislation, the provisions of this article</a:t>
            </a:r>
            <a:r>
              <a:rPr lang="en-US" sz="2000" b="1" dirty="0" smtClean="0">
                <a:solidFill>
                  <a:srgbClr val="3366FF"/>
                </a:solidFill>
              </a:rPr>
              <a:t>.</a:t>
            </a:r>
            <a:endParaRPr lang="en-US" sz="2000" dirty="0" smtClean="0">
              <a:solidFill>
                <a:srgbClr val="3366FF"/>
              </a:solidFill>
            </a:endParaRPr>
          </a:p>
          <a:p>
            <a:pPr>
              <a:buNone/>
            </a:pPr>
            <a:endParaRPr lang="en-US" sz="2000" dirty="0" smtClean="0">
              <a:solidFill>
                <a:srgbClr val="3366FF"/>
              </a:solidFill>
            </a:endParaRPr>
          </a:p>
          <a:p>
            <a:pPr>
              <a:buNone/>
            </a:pPr>
            <a:r>
              <a:rPr lang="en-US" sz="2000" dirty="0" smtClean="0">
                <a:solidFill>
                  <a:srgbClr val="3366FF"/>
                </a:solidFill>
              </a:rPr>
              <a:t>(But will Congress do it? If so, when? If not, then what? What about the courts?)</a:t>
            </a:r>
          </a:p>
        </p:txBody>
      </p:sp>
    </p:spTree>
    <p:extLst>
      <p:ext uri="{BB962C8B-B14F-4D97-AF65-F5344CB8AC3E}">
        <p14:creationId xmlns:p14="http://schemas.microsoft.com/office/powerpoint/2010/main" val="22053509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p:txBody>
          <a:bodyPr>
            <a:normAutofit/>
          </a:bodyPr>
          <a:lstStyle/>
          <a:p>
            <a:r>
              <a:rPr lang="en-US" sz="2400" dirty="0" smtClean="0"/>
              <a:t>1890: the word “race” first appears in the questionnaire</a:t>
            </a:r>
          </a:p>
        </p:txBody>
      </p:sp>
    </p:spTree>
    <p:extLst>
      <p:ext uri="{BB962C8B-B14F-4D97-AF65-F5344CB8AC3E}">
        <p14:creationId xmlns:p14="http://schemas.microsoft.com/office/powerpoint/2010/main" val="346252938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3366FF"/>
                </a:solidFill>
              </a:rPr>
              <a:t>Step 4: Any additional action contemplated?</a:t>
            </a:r>
            <a:endParaRPr lang="en-US" sz="3200" dirty="0">
              <a:solidFill>
                <a:srgbClr val="19B562"/>
              </a:solidFill>
            </a:endParaRPr>
          </a:p>
        </p:txBody>
      </p:sp>
      <p:sp>
        <p:nvSpPr>
          <p:cNvPr id="5" name="Content Placeholder 4"/>
          <p:cNvSpPr>
            <a:spLocks noGrp="1"/>
          </p:cNvSpPr>
          <p:nvPr>
            <p:ph sz="half" idx="1"/>
          </p:nvPr>
        </p:nvSpPr>
        <p:spPr/>
        <p:txBody>
          <a:bodyPr>
            <a:normAutofit fontScale="70000" lnSpcReduction="20000"/>
          </a:bodyPr>
          <a:lstStyle/>
          <a:p>
            <a:pPr>
              <a:buNone/>
            </a:pPr>
            <a:r>
              <a:rPr lang="en-US" b="1" dirty="0" smtClean="0"/>
              <a:t>Section 2. … </a:t>
            </a:r>
            <a:r>
              <a:rPr lang="en-US" dirty="0" smtClean="0"/>
              <a:t>But when the right to vote at any election for the choice of electors for President and Vice 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b="1" dirty="0" smtClean="0"/>
          </a:p>
          <a:p>
            <a:pPr>
              <a:buNone/>
            </a:pPr>
            <a:endParaRPr lang="en-US" dirty="0"/>
          </a:p>
        </p:txBody>
      </p:sp>
      <p:sp>
        <p:nvSpPr>
          <p:cNvPr id="6" name="Content Placeholder 5"/>
          <p:cNvSpPr>
            <a:spLocks noGrp="1"/>
          </p:cNvSpPr>
          <p:nvPr>
            <p:ph sz="half" idx="2"/>
          </p:nvPr>
        </p:nvSpPr>
        <p:spPr>
          <a:xfrm>
            <a:off x="4648200" y="1600200"/>
            <a:ext cx="4038600" cy="4861478"/>
          </a:xfrm>
        </p:spPr>
        <p:txBody>
          <a:bodyPr>
            <a:noAutofit/>
          </a:bodyPr>
          <a:lstStyle/>
          <a:p>
            <a:pPr>
              <a:buNone/>
            </a:pPr>
            <a:r>
              <a:rPr lang="en-US" sz="1800" dirty="0" smtClean="0">
                <a:solidFill>
                  <a:srgbClr val="3366FF"/>
                </a:solidFill>
              </a:rPr>
              <a:t>Yes, but HOW WILL THIS BE ENFORCED AGAINST STATES?</a:t>
            </a:r>
          </a:p>
          <a:p>
            <a:pPr>
              <a:buNone/>
            </a:pPr>
            <a:endParaRPr lang="en-US" sz="1800" dirty="0" smtClean="0">
              <a:solidFill>
                <a:srgbClr val="3366FF"/>
              </a:solidFill>
            </a:endParaRPr>
          </a:p>
          <a:p>
            <a:pPr>
              <a:buNone/>
            </a:pPr>
            <a:r>
              <a:rPr lang="en-US" sz="1800" b="1" dirty="0">
                <a:solidFill>
                  <a:srgbClr val="3366FF"/>
                </a:solidFill>
              </a:rPr>
              <a:t>Section 5. The Congress shall have power to enforce, by appropriate legislation, the provisions of this article</a:t>
            </a:r>
            <a:r>
              <a:rPr lang="en-US" sz="1800" b="1" dirty="0" smtClean="0">
                <a:solidFill>
                  <a:srgbClr val="3366FF"/>
                </a:solidFill>
              </a:rPr>
              <a:t>.</a:t>
            </a:r>
            <a:endParaRPr lang="en-US" sz="1800" dirty="0" smtClean="0">
              <a:solidFill>
                <a:srgbClr val="3366FF"/>
              </a:solidFill>
            </a:endParaRPr>
          </a:p>
          <a:p>
            <a:pPr>
              <a:buNone/>
            </a:pPr>
            <a:endParaRPr lang="en-US" sz="1800" dirty="0" smtClean="0">
              <a:solidFill>
                <a:srgbClr val="3366FF"/>
              </a:solidFill>
            </a:endParaRPr>
          </a:p>
          <a:p>
            <a:pPr>
              <a:buNone/>
            </a:pPr>
            <a:r>
              <a:rPr lang="en-US" sz="1800" dirty="0" smtClean="0">
                <a:solidFill>
                  <a:srgbClr val="3366FF"/>
                </a:solidFill>
              </a:rPr>
              <a:t>(But will Congress do it? If so, when? If not, then what? What about the courts?)</a:t>
            </a:r>
          </a:p>
          <a:p>
            <a:pPr>
              <a:buNone/>
            </a:pPr>
            <a:endParaRPr lang="en-US" sz="1800" dirty="0" smtClean="0">
              <a:solidFill>
                <a:srgbClr val="3366FF"/>
              </a:solidFill>
            </a:endParaRPr>
          </a:p>
          <a:p>
            <a:pPr>
              <a:buNone/>
            </a:pPr>
            <a:r>
              <a:rPr lang="en-US" sz="1800" dirty="0" smtClean="0">
                <a:solidFill>
                  <a:srgbClr val="3366FF"/>
                </a:solidFill>
              </a:rPr>
              <a:t>Consider what could have been different if Congress HAD enforced this.</a:t>
            </a:r>
          </a:p>
        </p:txBody>
      </p:sp>
    </p:spTree>
    <p:extLst>
      <p:ext uri="{BB962C8B-B14F-4D97-AF65-F5344CB8AC3E}">
        <p14:creationId xmlns:p14="http://schemas.microsoft.com/office/powerpoint/2010/main" val="400460590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After the Fourteenth Amendment</a:t>
            </a:r>
            <a:endParaRPr lang="en-US" sz="2800" dirty="0"/>
          </a:p>
        </p:txBody>
      </p:sp>
      <p:sp>
        <p:nvSpPr>
          <p:cNvPr id="6" name="Content Placeholder 5"/>
          <p:cNvSpPr>
            <a:spLocks noGrp="1"/>
          </p:cNvSpPr>
          <p:nvPr>
            <p:ph sz="quarter" idx="1"/>
          </p:nvPr>
        </p:nvSpPr>
        <p:spPr/>
        <p:txBody>
          <a:bodyPr/>
          <a:lstStyle/>
          <a:p>
            <a:r>
              <a:rPr lang="en-US" dirty="0" smtClean="0"/>
              <a:t>Supreme Court backs away from enforcement: </a:t>
            </a:r>
            <a:r>
              <a:rPr lang="en-US" i="1" dirty="0" smtClean="0"/>
              <a:t>Civil Rights Cases</a:t>
            </a:r>
            <a:r>
              <a:rPr lang="en-US" dirty="0" smtClean="0"/>
              <a:t>, 1883</a:t>
            </a:r>
          </a:p>
        </p:txBody>
      </p:sp>
    </p:spTree>
    <p:extLst>
      <p:ext uri="{BB962C8B-B14F-4D97-AF65-F5344CB8AC3E}">
        <p14:creationId xmlns:p14="http://schemas.microsoft.com/office/powerpoint/2010/main" val="215707421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After the Fourteenth Amendment</a:t>
            </a:r>
            <a:endParaRPr lang="en-US" sz="2800" dirty="0"/>
          </a:p>
        </p:txBody>
      </p:sp>
      <p:sp>
        <p:nvSpPr>
          <p:cNvPr id="6" name="Content Placeholder 5"/>
          <p:cNvSpPr>
            <a:spLocks noGrp="1"/>
          </p:cNvSpPr>
          <p:nvPr>
            <p:ph sz="quarter" idx="1"/>
          </p:nvPr>
        </p:nvSpPr>
        <p:spPr/>
        <p:txBody>
          <a:bodyPr/>
          <a:lstStyle/>
          <a:p>
            <a:r>
              <a:rPr lang="en-US" dirty="0" smtClean="0"/>
              <a:t>Supreme Court backs away from enforcement: </a:t>
            </a:r>
            <a:r>
              <a:rPr lang="en-US" i="1" dirty="0" smtClean="0"/>
              <a:t>Civil Rights Cases</a:t>
            </a:r>
            <a:r>
              <a:rPr lang="en-US" dirty="0" smtClean="0"/>
              <a:t>, 1883</a:t>
            </a:r>
          </a:p>
          <a:p>
            <a:r>
              <a:rPr lang="en-US" dirty="0" smtClean="0"/>
              <a:t>Post-Reconstruction (late 1870s): southern states begin enacting Jim Crow legislation</a:t>
            </a:r>
            <a:endParaRPr lang="en-US" dirty="0"/>
          </a:p>
        </p:txBody>
      </p:sp>
    </p:spTree>
    <p:extLst>
      <p:ext uri="{BB962C8B-B14F-4D97-AF65-F5344CB8AC3E}">
        <p14:creationId xmlns:p14="http://schemas.microsoft.com/office/powerpoint/2010/main" val="298995366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After the Fourteenth Amendment</a:t>
            </a:r>
            <a:endParaRPr lang="en-US" sz="2800" dirty="0"/>
          </a:p>
        </p:txBody>
      </p:sp>
      <p:sp>
        <p:nvSpPr>
          <p:cNvPr id="6" name="Content Placeholder 5"/>
          <p:cNvSpPr>
            <a:spLocks noGrp="1"/>
          </p:cNvSpPr>
          <p:nvPr>
            <p:ph sz="quarter" idx="1"/>
          </p:nvPr>
        </p:nvSpPr>
        <p:spPr/>
        <p:txBody>
          <a:bodyPr/>
          <a:lstStyle/>
          <a:p>
            <a:r>
              <a:rPr lang="en-US" dirty="0" smtClean="0"/>
              <a:t>Supreme Court backs away from enforcement: </a:t>
            </a:r>
            <a:r>
              <a:rPr lang="en-US" i="1" dirty="0" smtClean="0"/>
              <a:t>Civil Rights Cases</a:t>
            </a:r>
            <a:r>
              <a:rPr lang="en-US" dirty="0" smtClean="0"/>
              <a:t>, 1883</a:t>
            </a:r>
          </a:p>
          <a:p>
            <a:r>
              <a:rPr lang="en-US" dirty="0" smtClean="0"/>
              <a:t>Post-Reconstruction (late 1870s): southern states begin enacting Jim Crow legislation</a:t>
            </a:r>
          </a:p>
          <a:p>
            <a:r>
              <a:rPr lang="en-US" dirty="0" smtClean="0"/>
              <a:t>Meanwhile, out West: Chinese immigration, Chinese Exclusion Act (1882)</a:t>
            </a:r>
            <a:endParaRPr lang="en-US" dirty="0"/>
          </a:p>
        </p:txBody>
      </p:sp>
    </p:spTree>
    <p:extLst>
      <p:ext uri="{BB962C8B-B14F-4D97-AF65-F5344CB8AC3E}">
        <p14:creationId xmlns:p14="http://schemas.microsoft.com/office/powerpoint/2010/main" val="298995366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Thomas Nast cartoons about Chinese exclusion</a:t>
            </a:r>
            <a:endParaRPr lang="en-US" sz="2800" dirty="0"/>
          </a:p>
        </p:txBody>
      </p:sp>
      <p:pic>
        <p:nvPicPr>
          <p:cNvPr id="4" name="Content Placeholder 3"/>
          <p:cNvPicPr>
            <a:picLocks noGrp="1" noChangeAspect="1"/>
          </p:cNvPicPr>
          <p:nvPr>
            <p:ph sz="quarter" idx="1"/>
          </p:nvPr>
        </p:nvPicPr>
        <p:blipFill>
          <a:blip r:embed="rId2"/>
          <a:srcRect l="-85033" r="-85033"/>
          <a:stretch>
            <a:fillRect/>
          </a:stretch>
        </p:blipFill>
        <p:spPr>
          <a:xfrm>
            <a:off x="2567883" y="1401629"/>
            <a:ext cx="9221741" cy="4957925"/>
          </a:xfrm>
        </p:spPr>
      </p:pic>
      <p:pic>
        <p:nvPicPr>
          <p:cNvPr id="5" name="Picture 4"/>
          <p:cNvPicPr>
            <a:picLocks noChangeAspect="1"/>
          </p:cNvPicPr>
          <p:nvPr/>
        </p:nvPicPr>
        <p:blipFill rotWithShape="1">
          <a:blip r:embed="rId3"/>
          <a:srcRect l="7191" t="5707" r="7485" b="6728"/>
          <a:stretch/>
        </p:blipFill>
        <p:spPr>
          <a:xfrm>
            <a:off x="182336" y="1518165"/>
            <a:ext cx="4219579" cy="4841389"/>
          </a:xfrm>
          <a:prstGeom prst="rect">
            <a:avLst/>
          </a:prstGeom>
        </p:spPr>
      </p:pic>
    </p:spTree>
    <p:extLst>
      <p:ext uri="{BB962C8B-B14F-4D97-AF65-F5344CB8AC3E}">
        <p14:creationId xmlns:p14="http://schemas.microsoft.com/office/powerpoint/2010/main" val="397219234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Remember the 1890 census categories?</a:t>
            </a:r>
            <a:endParaRPr lang="en-US" sz="2800" dirty="0"/>
          </a:p>
        </p:txBody>
      </p:sp>
      <p:sp>
        <p:nvSpPr>
          <p:cNvPr id="3" name="Content Placeholder 2"/>
          <p:cNvSpPr>
            <a:spLocks noGrp="1"/>
          </p:cNvSpPr>
          <p:nvPr>
            <p:ph sz="quarter" idx="1"/>
          </p:nvPr>
        </p:nvSpPr>
        <p:spPr/>
        <p:txBody>
          <a:bodyPr>
            <a:normAutofit/>
          </a:bodyPr>
          <a:lstStyle/>
          <a:p>
            <a:r>
              <a:rPr lang="en-US" sz="2400" dirty="0" smtClean="0"/>
              <a:t>1890: the word “race” first appears in the questionnaire</a:t>
            </a:r>
          </a:p>
          <a:p>
            <a:r>
              <a:rPr lang="en-US" sz="2400" dirty="0" smtClean="0"/>
              <a:t>Categories (“color or race”) in 1890:</a:t>
            </a:r>
          </a:p>
          <a:p>
            <a:pPr lvl="1"/>
            <a:r>
              <a:rPr lang="en-US" sz="1900" dirty="0" smtClean="0"/>
              <a:t>White</a:t>
            </a:r>
          </a:p>
          <a:p>
            <a:pPr lvl="1"/>
            <a:r>
              <a:rPr lang="en-US" sz="1900" dirty="0" smtClean="0"/>
              <a:t>Black</a:t>
            </a:r>
          </a:p>
          <a:p>
            <a:pPr lvl="1"/>
            <a:r>
              <a:rPr lang="en-US" sz="1900" dirty="0" smtClean="0"/>
              <a:t>Mulatto (category dropped in 1900, added back in 1910)</a:t>
            </a:r>
          </a:p>
          <a:p>
            <a:pPr lvl="1"/>
            <a:r>
              <a:rPr lang="en-US" sz="1900" dirty="0" smtClean="0"/>
              <a:t>Quadroon</a:t>
            </a:r>
          </a:p>
          <a:p>
            <a:pPr lvl="1"/>
            <a:r>
              <a:rPr lang="en-US" sz="1900" dirty="0" smtClean="0"/>
              <a:t>Octoroon</a:t>
            </a:r>
          </a:p>
          <a:p>
            <a:pPr lvl="1"/>
            <a:r>
              <a:rPr lang="en-US" sz="1900" dirty="0" smtClean="0"/>
              <a:t>Chinese</a:t>
            </a:r>
          </a:p>
          <a:p>
            <a:pPr lvl="1"/>
            <a:r>
              <a:rPr lang="en-US" sz="1900" dirty="0" smtClean="0"/>
              <a:t>Japanese</a:t>
            </a:r>
          </a:p>
          <a:p>
            <a:pPr lvl="1"/>
            <a:r>
              <a:rPr lang="en-US" sz="1900" dirty="0" smtClean="0"/>
              <a:t>Indian</a:t>
            </a:r>
            <a:endParaRPr lang="en-US" sz="1500" dirty="0"/>
          </a:p>
        </p:txBody>
      </p:sp>
    </p:spTree>
    <p:extLst>
      <p:ext uri="{BB962C8B-B14F-4D97-AF65-F5344CB8AC3E}">
        <p14:creationId xmlns:p14="http://schemas.microsoft.com/office/powerpoint/2010/main" val="159896613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smtClean="0"/>
              <a:t>Plessy</a:t>
            </a:r>
            <a:r>
              <a:rPr lang="en-US" sz="2800" i="1" dirty="0" smtClean="0"/>
              <a:t> v. Ferguson</a:t>
            </a:r>
            <a:r>
              <a:rPr lang="en-US" sz="2800" dirty="0" smtClean="0"/>
              <a:t> (1896)</a:t>
            </a:r>
            <a:endParaRPr lang="en-US" sz="2800" i="1" dirty="0"/>
          </a:p>
        </p:txBody>
      </p:sp>
      <p:sp>
        <p:nvSpPr>
          <p:cNvPr id="3" name="Content Placeholder 2"/>
          <p:cNvSpPr>
            <a:spLocks noGrp="1"/>
          </p:cNvSpPr>
          <p:nvPr>
            <p:ph sz="quarter" idx="1"/>
          </p:nvPr>
        </p:nvSpPr>
        <p:spPr/>
        <p:txBody>
          <a:bodyPr>
            <a:normAutofit/>
          </a:bodyPr>
          <a:lstStyle/>
          <a:p>
            <a:r>
              <a:rPr lang="en-US" sz="2400" dirty="0" smtClean="0"/>
              <a:t>Basic information about the case (who was </a:t>
            </a:r>
            <a:r>
              <a:rPr lang="en-US" sz="2400" dirty="0" err="1" smtClean="0"/>
              <a:t>Plessy</a:t>
            </a:r>
            <a:r>
              <a:rPr lang="en-US" sz="2400" dirty="0" smtClean="0"/>
              <a:t>, and how did this case come about?)</a:t>
            </a:r>
          </a:p>
          <a:p>
            <a:r>
              <a:rPr lang="en-US" sz="2400" dirty="0" smtClean="0"/>
              <a:t>The Supreme Court’s majority opinion (Justice Brown—MP pp. 251-253)</a:t>
            </a:r>
          </a:p>
          <a:p>
            <a:r>
              <a:rPr lang="en-US" sz="2400" dirty="0" smtClean="0"/>
              <a:t>Justice Harlan’s minority opinion (MP pp. 254-255)</a:t>
            </a:r>
            <a:endParaRPr lang="en-US" sz="2400" dirty="0"/>
          </a:p>
        </p:txBody>
      </p:sp>
    </p:spTree>
    <p:extLst>
      <p:ext uri="{BB962C8B-B14F-4D97-AF65-F5344CB8AC3E}">
        <p14:creationId xmlns:p14="http://schemas.microsoft.com/office/powerpoint/2010/main" val="385985286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t>Plessy</a:t>
            </a:r>
            <a:r>
              <a:rPr lang="en-US" sz="2800" i="1" dirty="0"/>
              <a:t> v. Ferguson</a:t>
            </a:r>
            <a:r>
              <a:rPr lang="en-US" sz="2800" dirty="0"/>
              <a:t> (1896)</a:t>
            </a:r>
          </a:p>
        </p:txBody>
      </p:sp>
      <p:sp>
        <p:nvSpPr>
          <p:cNvPr id="3" name="Content Placeholder 2"/>
          <p:cNvSpPr>
            <a:spLocks noGrp="1"/>
          </p:cNvSpPr>
          <p:nvPr>
            <p:ph sz="quarter" idx="1"/>
          </p:nvPr>
        </p:nvSpPr>
        <p:spPr/>
        <p:txBody>
          <a:bodyPr>
            <a:normAutofit fontScale="92500"/>
          </a:bodyPr>
          <a:lstStyle/>
          <a:p>
            <a:r>
              <a:rPr lang="en-US" sz="2400" dirty="0" smtClean="0"/>
              <a:t>Justice Harlan’s dissent: paragraph not excerpted in MP</a:t>
            </a:r>
          </a:p>
          <a:p>
            <a:endParaRPr lang="en-US" sz="2400" dirty="0"/>
          </a:p>
          <a:p>
            <a:pPr marL="0" indent="0">
              <a:buNone/>
            </a:pPr>
            <a:r>
              <a:rPr lang="en-US" sz="2200" dirty="0"/>
              <a:t>There is a race so different from our own that we do not permit those belonging to it to become citizens of the United States. Persons belonging to it are, with few exceptions, absolutely excluded from our country. I allude to the Chinese race. But, by the statute in question, a Chinaman can ride in the same passenger coach with white citizens of the United States, while citizens of the black race in Louisiana, many of whom, perhaps, risked their lives for the preservation of the Union, who are entitled, by law, to participate in the political control of the State and nation, who are not excluded, by law or by reason of their race, from public stations of any kind, and who have all the legal rights that belong to white citizens, are yet declared to be criminals, liable to imprisonment, if they ride in a public coach occupied by citizens of the white race. </a:t>
            </a:r>
            <a:endParaRPr lang="en-US" sz="2200" dirty="0"/>
          </a:p>
        </p:txBody>
      </p:sp>
    </p:spTree>
    <p:extLst>
      <p:ext uri="{BB962C8B-B14F-4D97-AF65-F5344CB8AC3E}">
        <p14:creationId xmlns:p14="http://schemas.microsoft.com/office/powerpoint/2010/main" val="288182608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Final thoughts for the morning?</a:t>
            </a:r>
            <a:endParaRPr lang="en-US" sz="2800"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813550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p:txBody>
          <a:bodyPr>
            <a:normAutofit/>
          </a:bodyPr>
          <a:lstStyle/>
          <a:p>
            <a:r>
              <a:rPr lang="en-US" sz="2400" dirty="0" smtClean="0"/>
              <a:t>1890: the word “race” first appears in the questionnaire</a:t>
            </a:r>
          </a:p>
          <a:p>
            <a:r>
              <a:rPr lang="en-US" sz="2400" dirty="0" smtClean="0"/>
              <a:t>Categories (“color or race”) in 1890:</a:t>
            </a:r>
          </a:p>
          <a:p>
            <a:pPr lvl="1"/>
            <a:r>
              <a:rPr lang="en-US" sz="1900" dirty="0" smtClean="0"/>
              <a:t>White</a:t>
            </a:r>
          </a:p>
          <a:p>
            <a:pPr lvl="1"/>
            <a:r>
              <a:rPr lang="en-US" sz="1900" dirty="0" smtClean="0"/>
              <a:t>Black</a:t>
            </a:r>
          </a:p>
          <a:p>
            <a:pPr lvl="1"/>
            <a:r>
              <a:rPr lang="en-US" sz="1900" dirty="0" smtClean="0"/>
              <a:t>Mulatto (category dropped in 1900, added back in 1910)</a:t>
            </a:r>
          </a:p>
          <a:p>
            <a:pPr lvl="1"/>
            <a:r>
              <a:rPr lang="en-US" sz="1900" dirty="0" smtClean="0"/>
              <a:t>Quadroon</a:t>
            </a:r>
          </a:p>
          <a:p>
            <a:pPr lvl="1"/>
            <a:r>
              <a:rPr lang="en-US" sz="1900" dirty="0" smtClean="0"/>
              <a:t>Octoroon</a:t>
            </a:r>
          </a:p>
          <a:p>
            <a:pPr lvl="1"/>
            <a:r>
              <a:rPr lang="en-US" sz="1900" dirty="0" smtClean="0"/>
              <a:t>Chinese</a:t>
            </a:r>
          </a:p>
          <a:p>
            <a:pPr lvl="1"/>
            <a:r>
              <a:rPr lang="en-US" sz="1900" dirty="0" smtClean="0"/>
              <a:t>Japanese</a:t>
            </a:r>
          </a:p>
          <a:p>
            <a:pPr lvl="1"/>
            <a:r>
              <a:rPr lang="en-US" sz="1900" dirty="0" smtClean="0"/>
              <a:t>Indian</a:t>
            </a:r>
            <a:endParaRPr lang="en-US" sz="1500" dirty="0"/>
          </a:p>
        </p:txBody>
      </p:sp>
    </p:spTree>
    <p:extLst>
      <p:ext uri="{BB962C8B-B14F-4D97-AF65-F5344CB8AC3E}">
        <p14:creationId xmlns:p14="http://schemas.microsoft.com/office/powerpoint/2010/main" val="40530350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“race” mean?</a:t>
            </a:r>
            <a:endParaRPr lang="en-US" sz="2800" dirty="0"/>
          </a:p>
        </p:txBody>
      </p:sp>
      <p:sp>
        <p:nvSpPr>
          <p:cNvPr id="3" name="Content Placeholder 2"/>
          <p:cNvSpPr>
            <a:spLocks noGrp="1"/>
          </p:cNvSpPr>
          <p:nvPr>
            <p:ph sz="quarter" idx="1"/>
          </p:nvPr>
        </p:nvSpPr>
        <p:spPr>
          <a:xfrm>
            <a:off x="301752" y="1527047"/>
            <a:ext cx="8503920" cy="4776475"/>
          </a:xfrm>
        </p:spPr>
        <p:txBody>
          <a:bodyPr>
            <a:normAutofit/>
          </a:bodyPr>
          <a:lstStyle/>
          <a:p>
            <a:r>
              <a:rPr lang="en-US" sz="2400" dirty="0" smtClean="0"/>
              <a:t>1920: added “</a:t>
            </a:r>
            <a:r>
              <a:rPr lang="en-US" sz="2400" dirty="0" err="1" smtClean="0"/>
              <a:t>Hin</a:t>
            </a:r>
            <a:r>
              <a:rPr lang="en-US" sz="2400" dirty="0" smtClean="0"/>
              <a:t>” (Hindu, i.e. South Asia Indian), “</a:t>
            </a:r>
            <a:r>
              <a:rPr lang="en-US" sz="2400" dirty="0" err="1" smtClean="0"/>
              <a:t>Kor</a:t>
            </a:r>
            <a:r>
              <a:rPr lang="en-US" sz="2400" dirty="0" smtClean="0"/>
              <a:t>” (Korean), and “</a:t>
            </a:r>
            <a:r>
              <a:rPr lang="en-US" sz="2400" dirty="0" err="1" smtClean="0"/>
              <a:t>Fil</a:t>
            </a:r>
            <a:r>
              <a:rPr lang="en-US" sz="2400" dirty="0" smtClean="0"/>
              <a:t>” (Filipino)</a:t>
            </a:r>
          </a:p>
          <a:p>
            <a:r>
              <a:rPr lang="en-US" sz="2400" dirty="0" smtClean="0"/>
              <a:t>1930</a:t>
            </a:r>
          </a:p>
          <a:p>
            <a:pPr lvl="1"/>
            <a:r>
              <a:rPr lang="en-US" sz="2000" dirty="0" smtClean="0"/>
              <a:t>“Mulatto” dropped</a:t>
            </a:r>
          </a:p>
          <a:p>
            <a:pPr lvl="1"/>
            <a:r>
              <a:rPr lang="en-US" sz="2000" dirty="0" smtClean="0"/>
              <a:t>A person with both white and black ancestry was to be recorded as “Negro” (one-drop rule)</a:t>
            </a:r>
          </a:p>
          <a:p>
            <a:pPr lvl="1"/>
            <a:r>
              <a:rPr lang="en-US" sz="2000" dirty="0" smtClean="0"/>
              <a:t>A person of mixed black and American Indian ancestry was also to be recorded as “Negro” unless “predominantly” American Indian and accepted as such in the community.</a:t>
            </a:r>
          </a:p>
          <a:p>
            <a:pPr lvl="1"/>
            <a:r>
              <a:rPr lang="en-US" sz="2000" dirty="0" smtClean="0"/>
              <a:t>A person of both white and American Indian ancestry was to be recorded as Indian, unless he was accepted as white within the community.</a:t>
            </a:r>
          </a:p>
          <a:p>
            <a:pPr lvl="1"/>
            <a:r>
              <a:rPr lang="en-US" sz="2000" dirty="0" smtClean="0"/>
              <a:t>“Mexican” listed as a race—for the first and only time.</a:t>
            </a:r>
            <a:endParaRPr lang="en-US" sz="2000" dirty="0"/>
          </a:p>
        </p:txBody>
      </p:sp>
    </p:spTree>
    <p:extLst>
      <p:ext uri="{BB962C8B-B14F-4D97-AF65-F5344CB8AC3E}">
        <p14:creationId xmlns:p14="http://schemas.microsoft.com/office/powerpoint/2010/main" val="39639749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298</TotalTime>
  <Words>7272</Words>
  <Application>Microsoft Macintosh PowerPoint</Application>
  <PresentationFormat>On-screen Show (4:3)</PresentationFormat>
  <Paragraphs>397</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Civic</vt:lpstr>
      <vt:lpstr>Race, Rights, and the Constitution: the nineteenth century</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What does “race” mean?</vt:lpstr>
      <vt:lpstr>The emergence of “race” categories</vt:lpstr>
      <vt:lpstr>The emergence of “race” categories</vt:lpstr>
      <vt:lpstr>The emergence of “race” categories</vt:lpstr>
      <vt:lpstr>The emergence of “race” categories</vt:lpstr>
      <vt:lpstr>The emergence of “race” categories</vt:lpstr>
      <vt:lpstr>The emergence of “race” categories</vt:lpstr>
      <vt:lpstr>The emergence of “race” categories</vt:lpstr>
      <vt:lpstr>The emergence of “race” categories</vt:lpstr>
      <vt:lpstr>The emergence of “race” categories</vt:lpstr>
      <vt:lpstr>Now, to race in the US Constitution and laws</vt:lpstr>
      <vt:lpstr>Now, to race in the US Constitution and laws</vt:lpstr>
      <vt:lpstr>Now, to race in the US Constitution and laws</vt:lpstr>
      <vt:lpstr>Now, to race in the US Constitution and laws</vt:lpstr>
      <vt:lpstr>Now, to race in the US Constitution and laws</vt:lpstr>
      <vt:lpstr>Now, to race in the US Constitution and laws</vt:lpstr>
      <vt:lpstr>Questions thus far?</vt:lpstr>
      <vt:lpstr>After the Civil War: Understanding the Fourteenth Amendment</vt:lpstr>
      <vt:lpstr>4 Questions  about any provision in the Constitution</vt:lpstr>
      <vt:lpstr>Major contexts for the Fourteenth Amendment</vt:lpstr>
      <vt:lpstr>Major contexts for the Fourteenth Amendment</vt:lpstr>
      <vt:lpstr>Major contexts for the Fourteenth Amendment</vt:lpstr>
      <vt:lpstr>Major contexts for the Fourteenth Amendment</vt:lpstr>
      <vt:lpstr>Major contexts for the Fourteenth Amendment</vt:lpstr>
      <vt:lpstr>Major contexts for the Fourteenth Amendment</vt:lpstr>
      <vt:lpstr>Now, let’s start reading:</vt:lpstr>
      <vt:lpstr>Step 2: Why did someone write it this way?</vt:lpstr>
      <vt:lpstr>Step 2: Why did someone write it this way?</vt:lpstr>
      <vt:lpstr>Step 2: Why did someone write it this way?</vt:lpstr>
      <vt:lpstr>Step 3: Links to other parts of the Constitution?</vt:lpstr>
      <vt:lpstr>Step 4: Any additional action contemplated?</vt:lpstr>
      <vt:lpstr>Continuing our reading:</vt:lpstr>
      <vt:lpstr>Continuing our reading:</vt:lpstr>
      <vt:lpstr>Step 2: Why did someone write it this way?</vt:lpstr>
      <vt:lpstr>Step 2: Why did someone write it this way?</vt:lpstr>
      <vt:lpstr>Step 2: Why did someone write it this way?</vt:lpstr>
      <vt:lpstr>Step 3: Links to other parts of the Constitution?</vt:lpstr>
      <vt:lpstr>Step 3: Links to other parts of the Constitution?</vt:lpstr>
      <vt:lpstr>Step 3: Links to other parts of the Constitution?</vt:lpstr>
      <vt:lpstr>Step 3: Links to other parts of the Constitution?</vt:lpstr>
      <vt:lpstr>Step 4: Any additional action contemplated?</vt:lpstr>
      <vt:lpstr>Step 4: Any additional action contemplated?</vt:lpstr>
      <vt:lpstr>Step 4: Any additional action contemplated?</vt:lpstr>
      <vt:lpstr>Continuing our reading:</vt:lpstr>
      <vt:lpstr>Step 2: Why did someone write it this way? Step 3: Links to other parts of the Constitution?</vt:lpstr>
      <vt:lpstr>Continuing our reading:</vt:lpstr>
      <vt:lpstr>Continuing our reading (break into chunks):</vt:lpstr>
      <vt:lpstr>Step 2: Why did someone write it this way?</vt:lpstr>
      <vt:lpstr>Step 2: Why did someone write it this way?</vt:lpstr>
      <vt:lpstr>Step 2: Why did someone write it this way?</vt:lpstr>
      <vt:lpstr>Step 2: Why did someone write it this way?</vt:lpstr>
      <vt:lpstr>Step 3: Links to other parts of the Constitution?</vt:lpstr>
      <vt:lpstr>Step 4: Any additional action contemplated?</vt:lpstr>
      <vt:lpstr>Step 4: Any additional action contemplated?</vt:lpstr>
      <vt:lpstr>Step 4: Any additional action contemplated?</vt:lpstr>
      <vt:lpstr>Step 4: Any additional action contemplated?</vt:lpstr>
      <vt:lpstr>After the Fourteenth Amendment</vt:lpstr>
      <vt:lpstr>After the Fourteenth Amendment</vt:lpstr>
      <vt:lpstr>After the Fourteenth Amendment</vt:lpstr>
      <vt:lpstr>Thomas Nast cartoons about Chinese exclusion</vt:lpstr>
      <vt:lpstr>Remember the 1890 census categories?</vt:lpstr>
      <vt:lpstr>Plessy v. Ferguson (1896)</vt:lpstr>
      <vt:lpstr>Plessy v. Ferguson (1896)</vt:lpstr>
      <vt:lpstr>Questions? Final thoughts for the morning?</vt:lpstr>
    </vt:vector>
  </TitlesOfParts>
  <Company>University of Nevada Reno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Rights, and the Constitution: the nineteenth century</dc:title>
  <dc:creator>Scott Casper</dc:creator>
  <cp:lastModifiedBy>Scott Casper</cp:lastModifiedBy>
  <cp:revision>14</cp:revision>
  <cp:lastPrinted>2011-12-17T01:37:30Z</cp:lastPrinted>
  <dcterms:created xsi:type="dcterms:W3CDTF">2011-12-16T20:44:39Z</dcterms:created>
  <dcterms:modified xsi:type="dcterms:W3CDTF">2011-12-17T01:42:41Z</dcterms:modified>
</cp:coreProperties>
</file>