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30E9-0039-45B1-8D08-FDF2C290494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9B7B-F297-495D-802E-29C46568D6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30E9-0039-45B1-8D08-FDF2C290494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9B7B-F297-495D-802E-29C46568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30E9-0039-45B1-8D08-FDF2C290494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9B7B-F297-495D-802E-29C46568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30E9-0039-45B1-8D08-FDF2C290494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9B7B-F297-495D-802E-29C46568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30E9-0039-45B1-8D08-FDF2C290494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9B7B-F297-495D-802E-29C46568D6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30E9-0039-45B1-8D08-FDF2C290494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9B7B-F297-495D-802E-29C46568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30E9-0039-45B1-8D08-FDF2C290494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9B7B-F297-495D-802E-29C46568D6C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30E9-0039-45B1-8D08-FDF2C290494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9B7B-F297-495D-802E-29C46568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30E9-0039-45B1-8D08-FDF2C290494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9B7B-F297-495D-802E-29C46568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30E9-0039-45B1-8D08-FDF2C290494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9B7B-F297-495D-802E-29C46568D6C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30E9-0039-45B1-8D08-FDF2C290494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9B7B-F297-495D-802E-29C46568D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80F30E9-0039-45B1-8D08-FDF2C2904945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4359B7B-F297-495D-802E-29C46568D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4724400" cy="1927225"/>
          </a:xfrm>
        </p:spPr>
        <p:txBody>
          <a:bodyPr/>
          <a:lstStyle/>
          <a:p>
            <a:pPr algn="ctr"/>
            <a:r>
              <a:rPr lang="en-US" sz="4400" dirty="0" smtClean="0"/>
              <a:t>Teaching American History Project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4419600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Saturday Seminar</a:t>
            </a:r>
          </a:p>
          <a:p>
            <a:pPr algn="ctr"/>
            <a:r>
              <a:rPr lang="en-US" dirty="0" smtClean="0"/>
              <a:t>October 5, </a:t>
            </a:r>
            <a:r>
              <a:rPr lang="en-US" dirty="0" smtClean="0"/>
              <a:t>2013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i="1" dirty="0" smtClean="0">
                <a:solidFill>
                  <a:srgbClr val="C00000"/>
                </a:solidFill>
              </a:rPr>
              <a:t>Please pick up a playing card.</a:t>
            </a:r>
            <a:endParaRPr lang="en-US" i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0" y="990600"/>
            <a:ext cx="384048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7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&amp;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is ALWAYS evidence for something!  Reasoning gives us that answer!</a:t>
            </a:r>
          </a:p>
          <a:p>
            <a:endParaRPr lang="en-US" dirty="0"/>
          </a:p>
          <a:p>
            <a:r>
              <a:rPr lang="en-US" dirty="0" smtClean="0"/>
              <a:t>Example Statistic: 74% of high school students read at a minimum of an 8</a:t>
            </a:r>
            <a:r>
              <a:rPr lang="en-US" baseline="30000" dirty="0" smtClean="0"/>
              <a:t>th</a:t>
            </a:r>
            <a:r>
              <a:rPr lang="en-US" dirty="0" smtClean="0"/>
              <a:t> grade level.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3962400"/>
            <a:ext cx="4191000" cy="2743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American schools are failing! According to a new national study, 26%, or, in other words, 1 in every 4 high school students cannot read at a 9</a:t>
            </a:r>
            <a:r>
              <a:rPr lang="en-US" baseline="30000" dirty="0" smtClean="0"/>
              <a:t>th</a:t>
            </a:r>
            <a:r>
              <a:rPr lang="en-US" dirty="0" smtClean="0"/>
              <a:t> grade level.  If 1 in 4 people in the country had a disease, we would call it an epidemic of mass proportions!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0" y="3962400"/>
            <a:ext cx="4191000" cy="2743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a recent study of U.S. students’ reading, the U.S. was given a B average.  74% of high school students reads at or above an 8</a:t>
            </a:r>
            <a:r>
              <a:rPr lang="en-US" baseline="30000" dirty="0" smtClean="0"/>
              <a:t>th</a:t>
            </a:r>
            <a:r>
              <a:rPr lang="en-US" dirty="0" smtClean="0"/>
              <a:t> grade level, the level necessary to read most newspapers and popular fiction texts.  The study factored in the nearly 10% of students who have learning disabilities or are learning a second language to come to the average grade of “B.”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Behind “Ranking Activity”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learning to better find “evidence” in text to support specific questions we ask. But they are still struggling with finding evidence to support their claims in writing.</a:t>
            </a:r>
          </a:p>
          <a:p>
            <a:endParaRPr lang="en-US" dirty="0"/>
          </a:p>
          <a:p>
            <a:r>
              <a:rPr lang="en-US" dirty="0" smtClean="0"/>
              <a:t>Students can find evidence in the text, but the sometimes struggle with finding the MOST APPROPRIATE evidence for their arguments.</a:t>
            </a:r>
          </a:p>
          <a:p>
            <a:endParaRPr lang="en-US" dirty="0"/>
          </a:p>
          <a:p>
            <a:r>
              <a:rPr lang="en-US" dirty="0" smtClean="0"/>
              <a:t>Talking through evidence can help us to a) determine if it is valid, and 2) work through the reasoning that helps make the evidence truly support the claim.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5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&amp;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Open-ended claim:  </a:t>
            </a:r>
            <a:r>
              <a:rPr lang="en-US" i="1" dirty="0" smtClean="0">
                <a:solidFill>
                  <a:srgbClr val="FF0000"/>
                </a:solidFill>
              </a:rPr>
              <a:t>The Union’s emphasis on the immorality of slavery and the slave trade had major international repercussions.</a:t>
            </a:r>
          </a:p>
          <a:p>
            <a:endParaRPr lang="en-US" dirty="0"/>
          </a:p>
          <a:p>
            <a:r>
              <a:rPr lang="en-US" dirty="0" smtClean="0"/>
              <a:t>Possible pieces of evidence:</a:t>
            </a:r>
          </a:p>
          <a:p>
            <a:pPr lvl="1"/>
            <a:r>
              <a:rPr lang="en-US" dirty="0" smtClean="0"/>
              <a:t>Please take five minutes to read these quotes from pages 120-125.  </a:t>
            </a:r>
          </a:p>
          <a:p>
            <a:pPr lvl="1"/>
            <a:r>
              <a:rPr lang="en-US" dirty="0" smtClean="0"/>
              <a:t>If you finish early, begin taking notes in the second column about the meaning of these quotes (in your own words).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20366"/>
              </p:ext>
            </p:extLst>
          </p:nvPr>
        </p:nvGraphicFramePr>
        <p:xfrm>
          <a:off x="304800" y="457200"/>
          <a:ext cx="8610601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471561"/>
                <a:gridCol w="1275645"/>
                <a:gridCol w="2710745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Possible Evidence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What is</a:t>
                      </a:r>
                      <a:r>
                        <a:rPr lang="en-US" sz="1700" baseline="0" dirty="0" smtClean="0"/>
                        <a:t> the text saying in your own words?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Ranking 1-8</a:t>
                      </a:r>
                    </a:p>
                    <a:p>
                      <a:r>
                        <a:rPr lang="en-US" sz="1700" dirty="0" smtClean="0"/>
                        <a:t>(1=best)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Write out the reasoning to demonstrate why this piece of evidence supports the claim.</a:t>
                      </a:r>
                      <a:endParaRPr lang="en-US" sz="1700" dirty="0"/>
                    </a:p>
                  </a:txBody>
                  <a:tcPr/>
                </a:tc>
              </a:tr>
              <a:tr h="3578290">
                <a:tc rowSpan="2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dirty="0" smtClean="0"/>
                        <a:t>You individually read this section of text previously.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dirty="0" smtClean="0"/>
                        <a:t>I chose varying levels of evidence</a:t>
                      </a:r>
                      <a:r>
                        <a:rPr lang="en-US" sz="1700" baseline="0" dirty="0" smtClean="0"/>
                        <a:t> from the section.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baseline="0" dirty="0" smtClean="0"/>
                        <a:t>Some choices are great evidence but don’t necessarily jump out.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baseline="0" dirty="0" smtClean="0"/>
                        <a:t>Another option: students each bring a piece of evidence to their groups for this section.</a:t>
                      </a:r>
                      <a:endParaRPr lang="en-US" sz="17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What are we doing in</a:t>
                      </a:r>
                      <a:r>
                        <a:rPr lang="en-US" sz="1700" baseline="0" dirty="0" smtClean="0">
                          <a:solidFill>
                            <a:srgbClr val="FF0000"/>
                          </a:solidFill>
                        </a:rPr>
                        <a:t> this section?  </a:t>
                      </a:r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7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baseline="0" dirty="0" smtClean="0">
                          <a:solidFill>
                            <a:srgbClr val="FF0000"/>
                          </a:solidFill>
                        </a:rPr>
                        <a:t>Why is this an important step before choosing evidence to use?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7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baseline="0" dirty="0" smtClean="0">
                          <a:solidFill>
                            <a:srgbClr val="FF0000"/>
                          </a:solidFill>
                        </a:rPr>
                        <a:t>For what types of prewriting might this be helpful?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700" dirty="0" smtClean="0">
                          <a:solidFill>
                            <a:srgbClr val="7030A0"/>
                          </a:solidFill>
                        </a:rPr>
                        <a:t>1. Why would you want students</a:t>
                      </a:r>
                      <a:r>
                        <a:rPr lang="en-US" sz="1700" baseline="0" dirty="0" smtClean="0">
                          <a:solidFill>
                            <a:srgbClr val="7030A0"/>
                          </a:solidFill>
                        </a:rPr>
                        <a:t> to rank all of the evidence rather than just choose the top three pieces?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700" dirty="0" smtClean="0">
                          <a:solidFill>
                            <a:srgbClr val="7030A0"/>
                          </a:solidFill>
                        </a:rPr>
                        <a:t>                       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Why</a:t>
                      </a:r>
                      <a:r>
                        <a:rPr lang="en-US" sz="17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is “reasoning” the very last thing to do in this process?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70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7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How might this graphic organizer be used when it’s complete?</a:t>
                      </a:r>
                      <a:endParaRPr lang="en-US" sz="17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56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700" dirty="0" smtClean="0">
                          <a:solidFill>
                            <a:srgbClr val="00B050"/>
                          </a:solidFill>
                        </a:rPr>
                        <a:t>How can the “Questions to Consider” on the final page help students with these final two steps?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0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Think About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Implement Ranking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0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Vocabulary Book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Academic Vocabulary: Essential Practices for Content Classrooms</a:t>
            </a:r>
          </a:p>
          <a:p>
            <a:r>
              <a:rPr lang="en-US" dirty="0"/>
              <a:t>By Jeff </a:t>
            </a:r>
            <a:r>
              <a:rPr lang="en-US" dirty="0" err="1"/>
              <a:t>Zwiers</a:t>
            </a:r>
            <a:endParaRPr lang="en-US" dirty="0"/>
          </a:p>
          <a:p>
            <a:r>
              <a:rPr lang="en-US" dirty="0"/>
              <a:t>ISBN#978-0-7879-8761-9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207</TotalTime>
  <Words>544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Teaching American History Project</vt:lpstr>
      <vt:lpstr>Evidence &amp; Reasoning</vt:lpstr>
      <vt:lpstr>Assumptions Behind “Ranking Activity”</vt:lpstr>
      <vt:lpstr>Claim &amp; Evidence</vt:lpstr>
      <vt:lpstr>PowerPoint Presentation</vt:lpstr>
      <vt:lpstr>Think About</vt:lpstr>
      <vt:lpstr>Ways to Implement Ranking Activity</vt:lpstr>
      <vt:lpstr>Academic Vocabulary Book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American History Project</dc:title>
  <dc:creator>Orr, Angela</dc:creator>
  <cp:lastModifiedBy>Orr, Angela</cp:lastModifiedBy>
  <cp:revision>9</cp:revision>
  <dcterms:created xsi:type="dcterms:W3CDTF">2013-10-02T21:12:15Z</dcterms:created>
  <dcterms:modified xsi:type="dcterms:W3CDTF">2013-10-03T22:13:55Z</dcterms:modified>
</cp:coreProperties>
</file>