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0" r:id="rId3"/>
    <p:sldId id="261" r:id="rId4"/>
    <p:sldId id="262" r:id="rId5"/>
    <p:sldId id="263" r:id="rId6"/>
    <p:sldId id="264" r:id="rId7"/>
    <p:sldId id="275" r:id="rId8"/>
    <p:sldId id="265" r:id="rId9"/>
    <p:sldId id="266" r:id="rId10"/>
    <p:sldId id="267" r:id="rId11"/>
    <p:sldId id="277" r:id="rId12"/>
    <p:sldId id="270" r:id="rId13"/>
    <p:sldId id="268" r:id="rId14"/>
    <p:sldId id="269" r:id="rId15"/>
    <p:sldId id="272" r:id="rId16"/>
    <p:sldId id="273" r:id="rId17"/>
    <p:sldId id="278" r:id="rId18"/>
    <p:sldId id="274" r:id="rId19"/>
    <p:sldId id="279" r:id="rId20"/>
    <p:sldId id="271" r:id="rId21"/>
    <p:sldId id="280" r:id="rId22"/>
    <p:sldId id="276" r:id="rId23"/>
    <p:sldId id="258" r:id="rId24"/>
    <p:sldId id="281" r:id="rId25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06DB12DA-3CED-4933-B17C-F25DB3364C4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A59134BE-6024-42B4-82E5-1FC6FDDA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44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0370E1F-7427-43F5-BAE9-D2CCA0A74E97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0C6E42E2-5631-4B65-BBB9-5E7239068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3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489C4-694E-4827-ABDB-1485E5034A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0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391A-E863-45D6-A331-624C6AD9D2C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9778E46-088A-4C71-88A0-02234C3A7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391A-E863-45D6-A331-624C6AD9D2C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8E46-088A-4C71-88A0-02234C3A7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391A-E863-45D6-A331-624C6AD9D2C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8E46-088A-4C71-88A0-02234C3A7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391A-E863-45D6-A331-624C6AD9D2C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8E46-088A-4C71-88A0-02234C3A7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391A-E863-45D6-A331-624C6AD9D2C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8E46-088A-4C71-88A0-02234C3A77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391A-E863-45D6-A331-624C6AD9D2C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8E46-088A-4C71-88A0-02234C3A7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391A-E863-45D6-A331-624C6AD9D2C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8E46-088A-4C71-88A0-02234C3A7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391A-E863-45D6-A331-624C6AD9D2C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8E46-088A-4C71-88A0-02234C3A7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391A-E863-45D6-A331-624C6AD9D2C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8E46-088A-4C71-88A0-02234C3A7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391A-E863-45D6-A331-624C6AD9D2C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8E46-088A-4C71-88A0-02234C3A77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391A-E863-45D6-A331-624C6AD9D2C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8E46-088A-4C71-88A0-02234C3A77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79391A-E863-45D6-A331-624C6AD9D2C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9778E46-088A-4C71-88A0-02234C3A77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February 23, 2013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Saturday Seminar</a:t>
            </a:r>
            <a:br>
              <a:rPr lang="en-US" dirty="0" smtClean="0"/>
            </a:br>
            <a:r>
              <a:rPr lang="en-US" dirty="0" smtClean="0"/>
              <a:t>Music &amp;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2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B050"/>
                </a:solidFill>
              </a:rPr>
              <a:t>few</a:t>
            </a:r>
            <a:r>
              <a:rPr lang="en-US" dirty="0" smtClean="0"/>
              <a:t> Power sentence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3600" dirty="0" smtClean="0"/>
              <a:t>Opening Activity</a:t>
            </a:r>
          </a:p>
          <a:p>
            <a:pPr marL="114300" indent="0" algn="ctr">
              <a:buNone/>
            </a:pPr>
            <a:r>
              <a:rPr lang="en-US" sz="3600" dirty="0" smtClean="0"/>
              <a:t>Vocabulary Activity</a:t>
            </a:r>
          </a:p>
          <a:p>
            <a:pPr marL="114300" indent="0" algn="ctr">
              <a:buNone/>
            </a:pPr>
            <a:r>
              <a:rPr lang="en-US" sz="3600" dirty="0" smtClean="0"/>
              <a:t>Exit Tickets</a:t>
            </a:r>
          </a:p>
          <a:p>
            <a:pPr marL="114300" indent="0" algn="ctr">
              <a:buNone/>
            </a:pPr>
            <a:r>
              <a:rPr lang="en-US" sz="3600" dirty="0" smtClean="0"/>
              <a:t>Short </a:t>
            </a:r>
            <a:r>
              <a:rPr lang="en-US" sz="3600" dirty="0" smtClean="0"/>
              <a:t>and Sweet </a:t>
            </a:r>
            <a:r>
              <a:rPr lang="en-US" sz="3600" dirty="0" smtClean="0"/>
              <a:t>Quotes</a:t>
            </a:r>
          </a:p>
          <a:p>
            <a:pPr marL="114300" indent="0" algn="ctr">
              <a:buNone/>
            </a:pPr>
            <a:endParaRPr lang="en-US" sz="3600" dirty="0"/>
          </a:p>
          <a:p>
            <a:pPr marL="114300" indent="0" algn="ctr">
              <a:buNone/>
            </a:pPr>
            <a:r>
              <a:rPr lang="en-US" sz="3600" i="1" dirty="0" smtClean="0">
                <a:solidFill>
                  <a:srgbClr val="FF0000"/>
                </a:solidFill>
              </a:rPr>
              <a:t>(more strategies to come)</a:t>
            </a:r>
            <a:endParaRPr lang="en-US" sz="3600" i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Power Sentences aligned with today’s readings/content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8 groups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00B0F0"/>
                </a:solidFill>
              </a:rPr>
              <a:t>4 strategies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7030A0"/>
                </a:solidFill>
              </a:rPr>
              <a:t>2 groups working on each strategy</a:t>
            </a:r>
          </a:p>
          <a:p>
            <a:pPr marL="11430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Compose sentences in pairs and then switch with others in your small group for feedback.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12 minutes at each station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Strategy instructions are in a packet for you and on posters on the wall where your group will travel to work.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4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</a:t>
            </a:r>
            <a:r>
              <a:rPr lang="en-US" dirty="0" smtClean="0"/>
              <a:t>activity: </a:t>
            </a:r>
            <a:br>
              <a:rPr lang="en-US" dirty="0" smtClean="0"/>
            </a:br>
            <a:r>
              <a:rPr lang="en-US" dirty="0" smtClean="0"/>
              <a:t>Power Sentence Paraphrase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Introduce </a:t>
            </a:r>
            <a:r>
              <a:rPr lang="en-US" sz="2200" dirty="0" smtClean="0"/>
              <a:t>or r</a:t>
            </a:r>
            <a:r>
              <a:rPr lang="en-US" sz="2200" dirty="0" smtClean="0"/>
              <a:t>eview </a:t>
            </a:r>
            <a:r>
              <a:rPr lang="en-US" sz="2200" dirty="0" smtClean="0"/>
              <a:t>a topic by projecting a paragraph or short segment from a source under study and have students (or pairs of students) write a Power Sentence Paraphrase.</a:t>
            </a:r>
          </a:p>
          <a:p>
            <a:pPr marL="114300" indent="0">
              <a:buNone/>
            </a:pPr>
            <a:endParaRPr lang="en-US" dirty="0"/>
          </a:p>
          <a:p>
            <a:pPr lvl="0"/>
            <a:r>
              <a:rPr lang="en-US" dirty="0"/>
              <a:t>Answer </a:t>
            </a:r>
            <a:r>
              <a:rPr lang="en-US" dirty="0" smtClean="0"/>
              <a:t>a question </a:t>
            </a:r>
            <a:r>
              <a:rPr lang="en-US" dirty="0"/>
              <a:t>about the passage using a Power Sentence Paraphrase that is:</a:t>
            </a:r>
          </a:p>
          <a:p>
            <a:pPr lvl="1"/>
            <a:r>
              <a:rPr lang="en-US" dirty="0"/>
              <a:t>Clear (it answers the question and does not leave the reader with more questions)</a:t>
            </a:r>
          </a:p>
          <a:p>
            <a:pPr lvl="1"/>
            <a:r>
              <a:rPr lang="en-US" dirty="0"/>
              <a:t>Specific (descriptive enough)</a:t>
            </a:r>
          </a:p>
          <a:p>
            <a:pPr lvl="1"/>
            <a:r>
              <a:rPr lang="en-US" dirty="0"/>
              <a:t>Concise (does not use unnecessary words, phrases, or clauses which do not add to the overall meaning)</a:t>
            </a:r>
          </a:p>
          <a:p>
            <a:pPr lvl="0"/>
            <a:r>
              <a:rPr lang="en-US" dirty="0"/>
              <a:t>Switch sentences with a partner.  The partner will edit your sentence for clarity, specificity, and concision.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Power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vocabulary word, write three power sentences  </a:t>
            </a:r>
            <a:r>
              <a:rPr lang="en-US" dirty="0" smtClean="0"/>
              <a:t>which include </a:t>
            </a:r>
            <a:r>
              <a:rPr lang="en-US" i="1" dirty="0" smtClean="0">
                <a:solidFill>
                  <a:srgbClr val="00B050"/>
                </a:solidFill>
              </a:rPr>
              <a:t>appropriate </a:t>
            </a:r>
            <a:r>
              <a:rPr lang="en-US" i="1" dirty="0" smtClean="0">
                <a:solidFill>
                  <a:srgbClr val="00B050"/>
                </a:solidFill>
              </a:rPr>
              <a:t>context clues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Sentence 1: Statement Sentence</a:t>
            </a:r>
          </a:p>
          <a:p>
            <a:pPr lvl="1"/>
            <a:r>
              <a:rPr lang="en-US" dirty="0" smtClean="0"/>
              <a:t>Sentence 2: Question Sentence</a:t>
            </a:r>
          </a:p>
          <a:p>
            <a:pPr lvl="1"/>
            <a:r>
              <a:rPr lang="en-US" dirty="0" smtClean="0"/>
              <a:t>Sentence 3: Exclamation </a:t>
            </a:r>
            <a:r>
              <a:rPr lang="en-US" dirty="0" smtClean="0"/>
              <a:t>Sentence</a:t>
            </a:r>
            <a:endParaRPr lang="en-US" dirty="0"/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1295400" y="4038600"/>
            <a:ext cx="6477000" cy="2438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What </a:t>
            </a:r>
            <a:r>
              <a:rPr lang="en-US" sz="2400" b="1" dirty="0" smtClean="0"/>
              <a:t>four </a:t>
            </a:r>
            <a:r>
              <a:rPr lang="en-US" sz="2400" b="1" dirty="0" smtClean="0"/>
              <a:t>ideas do students have to understand to complete this work?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2858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Power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Define for your students:</a:t>
            </a:r>
          </a:p>
          <a:p>
            <a:r>
              <a:rPr lang="en-US" i="1" dirty="0" smtClean="0">
                <a:solidFill>
                  <a:srgbClr val="00B050"/>
                </a:solidFill>
              </a:rPr>
              <a:t>appropriate context clues (at least 2)</a:t>
            </a:r>
            <a:endParaRPr lang="en-US" dirty="0" smtClean="0"/>
          </a:p>
          <a:p>
            <a:r>
              <a:rPr lang="en-US" dirty="0" smtClean="0"/>
              <a:t>Statement Sentence</a:t>
            </a:r>
          </a:p>
          <a:p>
            <a:r>
              <a:rPr lang="en-US" dirty="0" smtClean="0"/>
              <a:t>Question Sentence</a:t>
            </a:r>
          </a:p>
          <a:p>
            <a:r>
              <a:rPr lang="en-US" dirty="0" smtClean="0"/>
              <a:t>Exclamation Sentence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19070"/>
            <a:ext cx="4038600" cy="48341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Examples for CORONER</a:t>
            </a:r>
          </a:p>
          <a:p>
            <a:pPr marL="114300" indent="0">
              <a:buNone/>
            </a:pPr>
            <a:r>
              <a:rPr lang="en-US" sz="2400" b="1" u="sng" dirty="0" smtClean="0"/>
              <a:t>Statement: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C00000"/>
                </a:solidFill>
              </a:rPr>
              <a:t>coroner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investigated</a:t>
            </a:r>
            <a:r>
              <a:rPr lang="en-US" sz="2400" dirty="0" smtClean="0"/>
              <a:t> the </a:t>
            </a:r>
            <a:r>
              <a:rPr lang="en-US" sz="2400" dirty="0" smtClean="0">
                <a:solidFill>
                  <a:srgbClr val="00B050"/>
                </a:solidFill>
              </a:rPr>
              <a:t>dead body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B050"/>
                </a:solidFill>
              </a:rPr>
              <a:t>determined the cause of death.</a:t>
            </a:r>
          </a:p>
          <a:p>
            <a:pPr marL="114300" indent="0">
              <a:buNone/>
            </a:pPr>
            <a:r>
              <a:rPr lang="en-US" sz="2400" b="1" u="sng" dirty="0" smtClean="0">
                <a:solidFill>
                  <a:schemeClr val="tx1"/>
                </a:solidFill>
              </a:rPr>
              <a:t>Question: </a:t>
            </a:r>
            <a:r>
              <a:rPr lang="en-US" sz="2400" dirty="0" smtClean="0">
                <a:solidFill>
                  <a:schemeClr val="tx1"/>
                </a:solidFill>
              </a:rPr>
              <a:t>What </a:t>
            </a:r>
            <a:r>
              <a:rPr lang="en-US" sz="2400" dirty="0" smtClean="0">
                <a:solidFill>
                  <a:srgbClr val="00B050"/>
                </a:solidFill>
              </a:rPr>
              <a:t>evidence</a:t>
            </a:r>
            <a:r>
              <a:rPr lang="en-US" sz="2400" dirty="0" smtClean="0">
                <a:solidFill>
                  <a:schemeClr val="tx1"/>
                </a:solidFill>
              </a:rPr>
              <a:t> did the </a:t>
            </a:r>
            <a:r>
              <a:rPr lang="en-US" sz="2400" dirty="0" smtClean="0">
                <a:solidFill>
                  <a:srgbClr val="C00000"/>
                </a:solidFill>
              </a:rPr>
              <a:t>coroner</a:t>
            </a:r>
            <a:r>
              <a:rPr lang="en-US" sz="2400" dirty="0" smtClean="0">
                <a:solidFill>
                  <a:schemeClr val="tx1"/>
                </a:solidFill>
              </a:rPr>
              <a:t> use to </a:t>
            </a:r>
            <a:r>
              <a:rPr lang="en-US" sz="2400" dirty="0" smtClean="0">
                <a:solidFill>
                  <a:srgbClr val="00B050"/>
                </a:solidFill>
              </a:rPr>
              <a:t>confirm this death </a:t>
            </a:r>
            <a:r>
              <a:rPr lang="en-US" sz="2400" dirty="0" smtClean="0">
                <a:solidFill>
                  <a:schemeClr val="tx1"/>
                </a:solidFill>
              </a:rPr>
              <a:t>as a </a:t>
            </a:r>
            <a:r>
              <a:rPr lang="en-US" sz="2400" dirty="0" smtClean="0">
                <a:solidFill>
                  <a:srgbClr val="00B050"/>
                </a:solidFill>
              </a:rPr>
              <a:t>suicide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</a:p>
          <a:p>
            <a:pPr marL="114300" indent="0">
              <a:buNone/>
            </a:pPr>
            <a:r>
              <a:rPr lang="en-US" sz="2400" b="1" u="sng" dirty="0" smtClean="0">
                <a:solidFill>
                  <a:schemeClr val="tx1"/>
                </a:solidFill>
              </a:rPr>
              <a:t>Exclamation: </a:t>
            </a:r>
            <a:r>
              <a:rPr lang="en-US" sz="2400" dirty="0" smtClean="0">
                <a:solidFill>
                  <a:schemeClr val="tx1"/>
                </a:solidFill>
              </a:rPr>
              <a:t>“Holy  </a:t>
            </a:r>
            <a:r>
              <a:rPr lang="en-US" sz="2400" dirty="0" smtClean="0">
                <a:solidFill>
                  <a:srgbClr val="00B050"/>
                </a:solidFill>
              </a:rPr>
              <a:t>etymology,</a:t>
            </a:r>
            <a:r>
              <a:rPr lang="en-US" sz="2400" dirty="0" smtClean="0">
                <a:solidFill>
                  <a:schemeClr val="tx1"/>
                </a:solidFill>
              </a:rPr>
              <a:t>” exclaimed the </a:t>
            </a:r>
            <a:r>
              <a:rPr lang="en-US" sz="2400" dirty="0" smtClean="0">
                <a:solidFill>
                  <a:srgbClr val="C00000"/>
                </a:solidFill>
              </a:rPr>
              <a:t>coroner</a:t>
            </a:r>
            <a:r>
              <a:rPr lang="en-US" sz="2400" dirty="0" smtClean="0">
                <a:solidFill>
                  <a:schemeClr val="tx1"/>
                </a:solidFill>
              </a:rPr>
              <a:t> during the </a:t>
            </a:r>
            <a:r>
              <a:rPr lang="en-US" sz="2400" dirty="0" smtClean="0">
                <a:solidFill>
                  <a:srgbClr val="00B050"/>
                </a:solidFill>
              </a:rPr>
              <a:t>autopsy,</a:t>
            </a:r>
            <a:r>
              <a:rPr lang="en-US" sz="2400" dirty="0" smtClean="0">
                <a:solidFill>
                  <a:schemeClr val="tx1"/>
                </a:solidFill>
              </a:rPr>
              <a:t> as she found hundreds of </a:t>
            </a:r>
            <a:r>
              <a:rPr lang="en-US" sz="2400" dirty="0" smtClean="0">
                <a:solidFill>
                  <a:srgbClr val="00B050"/>
                </a:solidFill>
              </a:rPr>
              <a:t>blowfly larvae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b="1" u="sng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96795" y="4953000"/>
            <a:ext cx="4613189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Make sure to include direct instruction on the types of sentences.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9042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Non-plopped, Short &amp; Sweet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5334000"/>
          </a:xfrm>
        </p:spPr>
        <p:txBody>
          <a:bodyPr>
            <a:normAutofit fontScale="25000" lnSpcReduction="20000"/>
          </a:bodyPr>
          <a:lstStyle/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u="sng" dirty="0" smtClean="0"/>
              <a:t>Teach students how to introduce and provide context for short quotes.</a:t>
            </a:r>
            <a:r>
              <a:rPr lang="en-US" sz="17600" u="sng" dirty="0"/>
              <a:t> </a:t>
            </a:r>
            <a:endParaRPr lang="en-US" sz="17600" u="sng" dirty="0" smtClean="0"/>
          </a:p>
          <a:p>
            <a:pPr marL="114300" indent="0">
              <a:buNone/>
            </a:pPr>
            <a:r>
              <a:rPr lang="en-US" sz="8000" dirty="0" smtClean="0"/>
              <a:t>Sometimes</a:t>
            </a:r>
            <a:r>
              <a:rPr lang="en-US" sz="8000" dirty="0"/>
              <a:t>, you should quote short fragments, rather than whole sentences. Suppose you </a:t>
            </a:r>
            <a:r>
              <a:rPr lang="en-US" sz="8000" dirty="0" smtClean="0"/>
              <a:t>read an interview of </a:t>
            </a:r>
            <a:r>
              <a:rPr lang="en-US" sz="8000" dirty="0"/>
              <a:t>Jane Doe about her reaction to John F. Kennedy’s assassination. </a:t>
            </a:r>
          </a:p>
          <a:p>
            <a:pPr lvl="1"/>
            <a:r>
              <a:rPr lang="en-US" sz="8000" dirty="0">
                <a:solidFill>
                  <a:srgbClr val="C00000"/>
                </a:solidFill>
              </a:rPr>
              <a:t>She commented: “I couldn’t believe it. It was just unreal and so sad. It was just unbelievable. I had never experienced such denial. I don’t know why I felt so strongly. Perhaps it was because JFK was more to me than a president. He represented the hopes of young people everywhere.”</a:t>
            </a:r>
          </a:p>
          <a:p>
            <a:pPr marL="114300" indent="0">
              <a:buNone/>
            </a:pPr>
            <a:r>
              <a:rPr lang="en-US" sz="8000" dirty="0"/>
              <a:t>You could quote all of Jane’s comments, but her first three sentences are fairly redundant. You might instead want to quote the most important aspect of her interview.</a:t>
            </a:r>
          </a:p>
          <a:p>
            <a:pPr lvl="1"/>
            <a:r>
              <a:rPr lang="en-US" sz="8000" dirty="0">
                <a:solidFill>
                  <a:srgbClr val="C00000"/>
                </a:solidFill>
              </a:rPr>
              <a:t>Jane Doe grappled with grief and disbelief. She had viewed JFK, not just as a national figurehead, but as someone who “represented the hopes of young people everywhere.”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Non-plopped, Short &amp; Sweet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953000"/>
          </a:xfrm>
        </p:spPr>
        <p:txBody>
          <a:bodyPr>
            <a:normAutofit lnSpcReduction="10000"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en-US" sz="3000" dirty="0" smtClean="0"/>
              <a:t>Steps:</a:t>
            </a: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rgbClr val="002060"/>
                </a:solidFill>
              </a:rPr>
              <a:t>In your small group, determine what the “meat” of the evidence is. This is the part you will quote. </a:t>
            </a:r>
          </a:p>
          <a:p>
            <a:pPr lvl="1">
              <a:spcBef>
                <a:spcPts val="0"/>
              </a:spcBef>
            </a:pPr>
            <a:r>
              <a:rPr lang="en-US" sz="2600" dirty="0" smtClean="0">
                <a:solidFill>
                  <a:srgbClr val="002060"/>
                </a:solidFill>
              </a:rPr>
              <a:t>What is the best, most delicious piece of this evidence? </a:t>
            </a:r>
          </a:p>
          <a:p>
            <a:pPr lvl="1">
              <a:spcBef>
                <a:spcPts val="0"/>
              </a:spcBef>
            </a:pPr>
            <a:r>
              <a:rPr lang="en-US" sz="2600" dirty="0" smtClean="0">
                <a:solidFill>
                  <a:srgbClr val="002060"/>
                </a:solidFill>
              </a:rPr>
              <a:t>What is said in a way that you could not say better?</a:t>
            </a:r>
          </a:p>
          <a:p>
            <a:pPr lvl="1">
              <a:spcBef>
                <a:spcPts val="0"/>
              </a:spcBef>
            </a:pPr>
            <a:r>
              <a:rPr lang="en-US" sz="2600" dirty="0" smtClean="0">
                <a:solidFill>
                  <a:srgbClr val="002060"/>
                </a:solidFill>
              </a:rPr>
              <a:t>If there are repetitive areas, which is the best aspect of that which is repeated?</a:t>
            </a: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rgbClr val="002060"/>
                </a:solidFill>
              </a:rPr>
              <a:t>Decide how you will attribute the quote (say who said it)?</a:t>
            </a: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rgbClr val="002060"/>
                </a:solidFill>
              </a:rPr>
              <a:t>Decide how you will provide context for the quote.</a:t>
            </a: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rgbClr val="002060"/>
                </a:solidFill>
              </a:rPr>
              <a:t>Write a power sentence that includes the short quote – not more than nine words in length.</a:t>
            </a:r>
            <a:endParaRPr lang="en-US" sz="30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3000" dirty="0" smtClean="0"/>
              <a:t>See handout</a:t>
            </a:r>
          </a:p>
          <a:p>
            <a:pPr lvl="1"/>
            <a:r>
              <a:rPr lang="en-US" sz="2800" dirty="0" smtClean="0"/>
              <a:t>Capitalization</a:t>
            </a:r>
          </a:p>
          <a:p>
            <a:pPr lvl="2"/>
            <a:r>
              <a:rPr lang="en-US" sz="2400" dirty="0" smtClean="0"/>
              <a:t>Mid-sentence quotes</a:t>
            </a:r>
          </a:p>
          <a:p>
            <a:pPr lvl="2"/>
            <a:r>
              <a:rPr lang="en-US" sz="2400" dirty="0" smtClean="0"/>
              <a:t>Fragment quotes</a:t>
            </a:r>
          </a:p>
          <a:p>
            <a:pPr lvl="1"/>
            <a:r>
              <a:rPr lang="en-US" sz="2800" dirty="0" smtClean="0"/>
              <a:t>Long quotes to short</a:t>
            </a:r>
          </a:p>
          <a:p>
            <a:pPr lvl="2"/>
            <a:r>
              <a:rPr lang="en-US" sz="2400" dirty="0" err="1" smtClean="0"/>
              <a:t>Elipses</a:t>
            </a:r>
            <a:endParaRPr lang="en-US" sz="2400" dirty="0" smtClean="0"/>
          </a:p>
          <a:p>
            <a:pPr lvl="1"/>
            <a:r>
              <a:rPr lang="en-US" sz="2800" dirty="0" smtClean="0"/>
              <a:t>Quotes within a quote</a:t>
            </a:r>
          </a:p>
          <a:p>
            <a:pPr lvl="1"/>
            <a:endParaRPr lang="en-US" sz="2800" dirty="0"/>
          </a:p>
          <a:p>
            <a:pPr marL="11430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Handout for you to use with students to practice basic quote punctuation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94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Helpful Words for Quote Attribution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549490"/>
              </p:ext>
            </p:extLst>
          </p:nvPr>
        </p:nvGraphicFramePr>
        <p:xfrm>
          <a:off x="457200" y="1600200"/>
          <a:ext cx="8229600" cy="495300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743200"/>
                <a:gridCol w="2743200"/>
                <a:gridCol w="2743200"/>
              </a:tblGrid>
              <a:tr h="619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added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remarked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exclaimed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619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announced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replied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stated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619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commented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responded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estimated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619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wrote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pointed </a:t>
                      </a:r>
                      <a:r>
                        <a:rPr lang="en-US" sz="3200" b="1" dirty="0">
                          <a:effectLst/>
                        </a:rPr>
                        <a:t>out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predicted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619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argued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suggested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proposed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619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declared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criticized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proclaimed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619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noted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complained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opined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619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observed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thought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</a:rPr>
                        <a:t>noted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5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Exit Ticket: Jeopardy Power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A jeopardy </a:t>
            </a:r>
            <a:r>
              <a:rPr lang="en-US" dirty="0"/>
              <a:t>clue might be </a:t>
            </a:r>
            <a:r>
              <a:rPr lang="en-US" dirty="0">
                <a:solidFill>
                  <a:srgbClr val="7030A0"/>
                </a:solidFill>
              </a:rPr>
              <a:t>“On Sept. 1, 1715 Louis XIV died in this city, site of a fabulous palace he built.”  </a:t>
            </a:r>
            <a:r>
              <a:rPr lang="en-US" dirty="0"/>
              <a:t>The corresponding answer in the form of a question would be, </a:t>
            </a:r>
            <a:r>
              <a:rPr lang="en-US" dirty="0">
                <a:solidFill>
                  <a:srgbClr val="FF0000"/>
                </a:solidFill>
              </a:rPr>
              <a:t>“What is Versailles</a:t>
            </a:r>
            <a:r>
              <a:rPr lang="en-US" dirty="0" smtClean="0">
                <a:solidFill>
                  <a:srgbClr val="FF0000"/>
                </a:solidFill>
              </a:rPr>
              <a:t>?”</a:t>
            </a:r>
          </a:p>
          <a:p>
            <a:pPr marL="11430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Using what you learned about popular music in American culture, write </a:t>
            </a:r>
            <a:r>
              <a:rPr lang="en-US" b="1" i="1" dirty="0"/>
              <a:t>Jeopardy Power Sentence Statements</a:t>
            </a:r>
            <a:r>
              <a:rPr lang="en-US" dirty="0"/>
              <a:t> for the questions provided.  Make sure to use appropriate </a:t>
            </a:r>
            <a:r>
              <a:rPr lang="en-US" b="1" dirty="0"/>
              <a:t>context clues </a:t>
            </a:r>
            <a:r>
              <a:rPr lang="en-US" dirty="0"/>
              <a:t>(at least 2 in each question). Underline your context clues.  Write </a:t>
            </a:r>
            <a:r>
              <a:rPr lang="en-US" b="1" dirty="0"/>
              <a:t>clear, specific, and concise</a:t>
            </a:r>
            <a:r>
              <a:rPr lang="en-US" dirty="0"/>
              <a:t> statements to match the questions below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5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Text &amp; Questions for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The Great Fire by Jim Murphy (excerpt &amp; </a:t>
            </a:r>
            <a:r>
              <a:rPr lang="en-US" sz="2800" dirty="0" err="1" smtClean="0">
                <a:solidFill>
                  <a:srgbClr val="0070C0"/>
                </a:solidFill>
              </a:rPr>
              <a:t>Testlet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Please silently read the excerpt.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Answer questions 1-7.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Discuss your answers with a small group (4 or less).  </a:t>
            </a:r>
            <a:r>
              <a:rPr lang="en-US" sz="2800" i="1" dirty="0" smtClean="0"/>
              <a:t>Although this is 6</a:t>
            </a:r>
            <a:r>
              <a:rPr lang="en-US" sz="2800" i="1" baseline="30000" dirty="0" smtClean="0"/>
              <a:t>th</a:t>
            </a:r>
            <a:r>
              <a:rPr lang="en-US" sz="2800" i="1" dirty="0" smtClean="0"/>
              <a:t> grade level, take the position of students. How is this different from past types of exams? What makes it difficult?  What implications are there for our teaching?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Share out.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62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Exit ticket: </a:t>
            </a:r>
            <a:r>
              <a:rPr lang="en-US" dirty="0" smtClean="0"/>
              <a:t>Jeopardy Power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Using what you learned </a:t>
            </a:r>
            <a:r>
              <a:rPr lang="en-US" dirty="0" smtClean="0"/>
              <a:t>from the readings, </a:t>
            </a:r>
            <a:r>
              <a:rPr lang="en-US" dirty="0" smtClean="0"/>
              <a:t>write </a:t>
            </a:r>
            <a:r>
              <a:rPr lang="en-US" b="1" i="1" dirty="0" smtClean="0"/>
              <a:t>Power Sentence Questions</a:t>
            </a:r>
            <a:r>
              <a:rPr lang="en-US" dirty="0" smtClean="0"/>
              <a:t> for the answers provided.  Make sure to use appropriate </a:t>
            </a:r>
            <a:r>
              <a:rPr lang="en-US" b="1" dirty="0" smtClean="0">
                <a:solidFill>
                  <a:srgbClr val="00B050"/>
                </a:solidFill>
              </a:rPr>
              <a:t>context clues </a:t>
            </a:r>
            <a:r>
              <a:rPr lang="en-US" dirty="0" smtClean="0">
                <a:solidFill>
                  <a:srgbClr val="002060"/>
                </a:solidFill>
              </a:rPr>
              <a:t>(at least 2 in each question). </a:t>
            </a:r>
            <a:r>
              <a:rPr lang="en-US" dirty="0" smtClean="0">
                <a:solidFill>
                  <a:srgbClr val="002060"/>
                </a:solidFill>
              </a:rPr>
              <a:t>Underline your context clues.  Write </a:t>
            </a:r>
            <a:r>
              <a:rPr lang="en-US" dirty="0" smtClean="0">
                <a:solidFill>
                  <a:srgbClr val="002060"/>
                </a:solidFill>
              </a:rPr>
              <a:t>clear, specific, and concise questions.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b="1" dirty="0" smtClean="0"/>
              <a:t>Answer 1: coon songs</a:t>
            </a:r>
          </a:p>
          <a:p>
            <a:r>
              <a:rPr lang="en-US" b="1" dirty="0" smtClean="0"/>
              <a:t>Answer 2: New Orleans</a:t>
            </a:r>
          </a:p>
          <a:p>
            <a:r>
              <a:rPr lang="en-US" b="1" dirty="0" smtClean="0"/>
              <a:t>Answer 3: jazz</a:t>
            </a:r>
          </a:p>
          <a:p>
            <a:r>
              <a:rPr lang="en-US" b="1" dirty="0" smtClean="0"/>
              <a:t>Answer 4: rock ‘n’ roll </a:t>
            </a:r>
          </a:p>
          <a:p>
            <a:r>
              <a:rPr lang="en-US" b="1" dirty="0" smtClean="0"/>
              <a:t>Answer 5: protest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might you employ or modify these strategies?</a:t>
            </a:r>
          </a:p>
          <a:p>
            <a:endParaRPr lang="en-US" dirty="0"/>
          </a:p>
          <a:p>
            <a:r>
              <a:rPr lang="en-US" dirty="0" smtClean="0"/>
              <a:t>How is the skill of creating Power Sentences through these strategies related to:</a:t>
            </a:r>
          </a:p>
          <a:p>
            <a:pPr lvl="1"/>
            <a:r>
              <a:rPr lang="en-US" sz="2400" dirty="0" smtClean="0">
                <a:solidFill>
                  <a:srgbClr val="00B0F0"/>
                </a:solidFill>
              </a:rPr>
              <a:t>reading? </a:t>
            </a:r>
          </a:p>
          <a:p>
            <a:pPr lvl="1"/>
            <a:r>
              <a:rPr lang="en-US" sz="2400" dirty="0" smtClean="0">
                <a:solidFill>
                  <a:srgbClr val="00B0F0"/>
                </a:solidFill>
              </a:rPr>
              <a:t>writing? </a:t>
            </a:r>
          </a:p>
          <a:p>
            <a:pPr lvl="1"/>
            <a:r>
              <a:rPr lang="en-US" sz="2400" dirty="0" smtClean="0">
                <a:solidFill>
                  <a:srgbClr val="00B0F0"/>
                </a:solidFill>
              </a:rPr>
              <a:t>note-taking? </a:t>
            </a:r>
          </a:p>
          <a:p>
            <a:pPr lvl="1"/>
            <a:r>
              <a:rPr lang="en-US" sz="2400" dirty="0" smtClean="0">
                <a:solidFill>
                  <a:srgbClr val="00B0F0"/>
                </a:solidFill>
              </a:rPr>
              <a:t>speaking and listening?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094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Amazing Marcia Motter!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Argumentative Writing Foldable!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3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Argumentative Writing Foldable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pic>
        <p:nvPicPr>
          <p:cNvPr id="9" name="Content Placeholder 8" descr="Screen Clippi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06320"/>
            <a:ext cx="3962400" cy="3901372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pic>
        <p:nvPicPr>
          <p:cNvPr id="10" name="Content Placeholder 9" descr="Screen Clippin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1" y="2438400"/>
            <a:ext cx="4114800" cy="3962400"/>
          </a:xfrm>
        </p:spPr>
      </p:pic>
      <p:sp>
        <p:nvSpPr>
          <p:cNvPr id="7" name="Rectangle 6"/>
          <p:cNvSpPr/>
          <p:nvPr/>
        </p:nvSpPr>
        <p:spPr>
          <a:xfrm>
            <a:off x="2286000" y="6248400"/>
            <a:ext cx="472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Thank you, Marcia!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91671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Evaluations</a:t>
            </a:r>
          </a:p>
          <a:p>
            <a:endParaRPr lang="en-US" dirty="0"/>
          </a:p>
          <a:p>
            <a:r>
              <a:rPr lang="en-US" dirty="0" smtClean="0"/>
              <a:t>George Washington Seminar</a:t>
            </a:r>
          </a:p>
          <a:p>
            <a:pPr lvl="1"/>
            <a:r>
              <a:rPr lang="en-US" dirty="0" smtClean="0"/>
              <a:t>March 1</a:t>
            </a:r>
            <a:r>
              <a:rPr lang="en-US" baseline="30000" dirty="0" smtClean="0"/>
              <a:t>st</a:t>
            </a:r>
            <a:r>
              <a:rPr lang="en-US" dirty="0" smtClean="0"/>
              <a:t> – reception at Historical Society</a:t>
            </a:r>
          </a:p>
          <a:p>
            <a:pPr lvl="1"/>
            <a:r>
              <a:rPr lang="en-US" dirty="0" smtClean="0"/>
              <a:t>March 2</a:t>
            </a:r>
            <a:r>
              <a:rPr lang="en-US" baseline="30000" dirty="0" smtClean="0"/>
              <a:t>nd</a:t>
            </a:r>
            <a:r>
              <a:rPr lang="en-US" dirty="0" smtClean="0"/>
              <a:t> – Seminar at Historical Society</a:t>
            </a:r>
          </a:p>
          <a:p>
            <a:endParaRPr lang="en-US" dirty="0"/>
          </a:p>
          <a:p>
            <a:r>
              <a:rPr lang="en-US" dirty="0" smtClean="0"/>
              <a:t>Next Saturday Seminar:</a:t>
            </a:r>
          </a:p>
          <a:p>
            <a:pPr lvl="1"/>
            <a:r>
              <a:rPr lang="en-US" dirty="0" smtClean="0"/>
              <a:t>March 23 at Nevada Museum of Art</a:t>
            </a:r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85561"/>
            <a:ext cx="3352800" cy="297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5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SBAC type questions (2-part)</a:t>
            </a:r>
            <a:r>
              <a:rPr lang="en-US" i="1" dirty="0"/>
              <a:t>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3100" i="1" dirty="0" smtClean="0"/>
              <a:t>The </a:t>
            </a:r>
            <a:r>
              <a:rPr lang="en-US" sz="2700" i="1" dirty="0"/>
              <a:t>Validation of Continental Drift </a:t>
            </a:r>
            <a:r>
              <a:rPr lang="en-US" sz="2700" dirty="0"/>
              <a:t>by Stephen Jay Gould (11th grade)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828800"/>
            <a:ext cx="4114800" cy="4876800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 1) What is the author’s viewpoint of the scientific method?</a:t>
            </a:r>
          </a:p>
          <a:p>
            <a:pPr marL="457200" indent="-457200">
              <a:buAutoNum type="alphaLcPeriod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scientific method keeps scientists from developing ideas that cannot be true.</a:t>
            </a:r>
          </a:p>
          <a:p>
            <a:pPr marL="457200" indent="-457200">
              <a:buAutoNum type="alphaLcPeriod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scientific method by itself is not likely to lead to new scientific advances. (*)</a:t>
            </a:r>
          </a:p>
          <a:p>
            <a:pPr marL="457200" indent="-457200">
              <a:buAutoNum type="alphaLcPeriod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scientific method helps scientists record data that do not change over time.</a:t>
            </a:r>
          </a:p>
          <a:p>
            <a:pPr marL="457200" indent="-457200">
              <a:buAutoNum type="alphaLcPeriod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scientific method must be supported by careful scientific research.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876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 smtClean="0"/>
              <a:t>Part 2) Which excerpt from the text best supports the answer to Part 1?</a:t>
            </a:r>
          </a:p>
          <a:p>
            <a:pPr marL="514350" indent="-514350">
              <a:buAutoNum type="alphaLcPeriod"/>
            </a:pPr>
            <a:r>
              <a:rPr lang="en-US" sz="1750" dirty="0" smtClean="0">
                <a:latin typeface="+mj-lt"/>
              </a:rPr>
              <a:t>Direct evidence for continental drift – that is, the data gathered from rocks exposed on our continents – was every bit as good as it is today.</a:t>
            </a:r>
          </a:p>
          <a:p>
            <a:pPr marL="514350" indent="-514350">
              <a:buAutoNum type="alphaLcPeriod"/>
            </a:pPr>
            <a:r>
              <a:rPr lang="en-US" sz="1750" dirty="0" smtClean="0">
                <a:latin typeface="+mj-lt"/>
              </a:rPr>
              <a:t>New facts, collected in old ways under the guidance of old theories, rarely lead to any substantial revision of thought. Facts do not “speak for themselves’; they are read in the light of theory. (*)</a:t>
            </a:r>
          </a:p>
          <a:p>
            <a:pPr marL="514350" indent="-514350">
              <a:buAutoNum type="alphaLcPeriod"/>
            </a:pPr>
            <a:r>
              <a:rPr lang="en-US" sz="1750" dirty="0" smtClean="0">
                <a:latin typeface="+mj-lt"/>
              </a:rPr>
              <a:t>“Impossible” is usually defined by our theories, not given by nature.</a:t>
            </a:r>
          </a:p>
          <a:p>
            <a:pPr marL="514350" indent="-514350">
              <a:buAutoNum type="alphaLcPeriod"/>
            </a:pPr>
            <a:r>
              <a:rPr lang="en-US" sz="1750" dirty="0" smtClean="0">
                <a:latin typeface="+mj-lt"/>
              </a:rPr>
              <a:t>The only common property shared by all these land bridges was their utterly hypothetical status; not an iota of direct evidence supported any of them.</a:t>
            </a:r>
            <a:endParaRPr lang="en-US" sz="17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29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Reads &amp; Test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adding one, 2-part SBAC-type question to your close reads and/or creating a question or two like this for a paragraph of reading on your unit tests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Start small…these are hard to write. </a:t>
            </a:r>
            <a:r>
              <a:rPr lang="en-US" i="1" dirty="0" smtClean="0"/>
              <a:t>Maybe we should practice?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876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362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Please silently read the short passage on cowboys from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i="1" dirty="0" smtClean="0">
                <a:solidFill>
                  <a:srgbClr val="FF0000"/>
                </a:solidFill>
              </a:rPr>
              <a:t>“</a:t>
            </a:r>
            <a:r>
              <a:rPr lang="en-US" sz="3600" i="1" dirty="0" smtClean="0">
                <a:solidFill>
                  <a:srgbClr val="FF0000"/>
                </a:solidFill>
              </a:rPr>
              <a:t>Wild West Shows: The Gladiatorial Contest Revived”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342900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When you have completed the reading, write down the main idea of the </a:t>
            </a:r>
            <a:r>
              <a:rPr lang="en-US" sz="2400" dirty="0" smtClean="0"/>
              <a:t>passage in your own words.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25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2-part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Part 1) The main idea of this passage is…</a:t>
            </a:r>
          </a:p>
          <a:p>
            <a:pPr lvl="1"/>
            <a:r>
              <a:rPr lang="en-US" sz="2800" dirty="0" smtClean="0"/>
              <a:t>Come up with an answer the group agrees on.</a:t>
            </a:r>
          </a:p>
          <a:p>
            <a:pPr lvl="2"/>
            <a:r>
              <a:rPr lang="en-US" sz="2400" dirty="0" smtClean="0"/>
              <a:t>Student friendly language based entirely on the text.</a:t>
            </a:r>
          </a:p>
          <a:p>
            <a:pPr lvl="1"/>
            <a:r>
              <a:rPr lang="en-US" sz="2800" dirty="0" smtClean="0"/>
              <a:t>Then, come up with three-four other plausible but incorrect answers.</a:t>
            </a:r>
          </a:p>
          <a:p>
            <a:pPr marL="0" indent="0">
              <a:buNone/>
            </a:pPr>
            <a:r>
              <a:rPr lang="en-US" sz="3200" dirty="0" smtClean="0"/>
              <a:t>Part 2) Which excerpt from the test best supports your answer to Part 1?</a:t>
            </a:r>
          </a:p>
          <a:p>
            <a:pPr lvl="1"/>
            <a:r>
              <a:rPr lang="en-US" sz="2800" dirty="0" smtClean="0"/>
              <a:t>Find four-five </a:t>
            </a:r>
            <a:r>
              <a:rPr lang="en-US" sz="2800" dirty="0" smtClean="0">
                <a:solidFill>
                  <a:srgbClr val="FF0000"/>
                </a:solidFill>
              </a:rPr>
              <a:t>direct quotes </a:t>
            </a:r>
            <a:r>
              <a:rPr lang="en-US" sz="2800" dirty="0" smtClean="0"/>
              <a:t>from the text to act as an answer and appropriate distractors. </a:t>
            </a:r>
            <a:r>
              <a:rPr lang="en-US" sz="2800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0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Coffee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minutes and 20 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48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Power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Power Sentences are </a:t>
            </a:r>
            <a:r>
              <a:rPr lang="en-US" dirty="0" smtClean="0">
                <a:solidFill>
                  <a:srgbClr val="0070C0"/>
                </a:solidFill>
              </a:rPr>
              <a:t>clear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concise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specific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Clarity:</a:t>
            </a:r>
            <a:r>
              <a:rPr lang="en-US" dirty="0" smtClean="0"/>
              <a:t> there is no question about the meaning of your words; you clearly address the question, topic, claim, etc.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Concision: </a:t>
            </a:r>
            <a:r>
              <a:rPr lang="en-US" dirty="0" smtClean="0"/>
              <a:t>all “unnecessary” words and phrases are removed; long sentences are fine as long as written with concision.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Specificity: </a:t>
            </a:r>
            <a:r>
              <a:rPr lang="en-US" dirty="0" smtClean="0"/>
              <a:t>when appropriate, all words are definable (or have a clear antecedent) – e.g. not “thing,” “they,” “some people,” “in history,” “over time,” etc.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Every job has a sentence.</a:t>
            </a:r>
          </a:p>
          <a:p>
            <a:r>
              <a:rPr lang="en-US" sz="3200" b="1" dirty="0" smtClean="0"/>
              <a:t>A sentence’s job should be clear.</a:t>
            </a:r>
          </a:p>
          <a:p>
            <a:r>
              <a:rPr lang="en-US" sz="3200" b="1" dirty="0" smtClean="0"/>
              <a:t>If a sentence isn’t doing it’s job, it needs to be fired.</a:t>
            </a:r>
          </a:p>
          <a:p>
            <a:endParaRPr lang="en-US" dirty="0"/>
          </a:p>
          <a:p>
            <a:r>
              <a:rPr lang="en-US" dirty="0" smtClean="0"/>
              <a:t>In this case, when you fire a sentence, you also have to rehire another. If firing seems like too harsh a punishment, just provide ideas for improvement.</a:t>
            </a:r>
          </a:p>
        </p:txBody>
      </p:sp>
    </p:spTree>
    <p:extLst>
      <p:ext uri="{BB962C8B-B14F-4D97-AF65-F5344CB8AC3E}">
        <p14:creationId xmlns:p14="http://schemas.microsoft.com/office/powerpoint/2010/main" val="182084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594</TotalTime>
  <Words>1553</Words>
  <Application>Microsoft Office PowerPoint</Application>
  <PresentationFormat>On-screen Show (4:3)</PresentationFormat>
  <Paragraphs>176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Apothecary</vt:lpstr>
      <vt:lpstr>Saturday Seminar Music &amp; Culture</vt:lpstr>
      <vt:lpstr>Possible Text &amp; Questions for 6th </vt:lpstr>
      <vt:lpstr>More SBAC type questions (2-part)  The Validation of Continental Drift by Stephen Jay Gould (11th grade) </vt:lpstr>
      <vt:lpstr>Close Reads &amp; Test Questions</vt:lpstr>
      <vt:lpstr>Please silently read the short passage on cowboys from  “Wild West Shows: The Gladiatorial Contest Revived”</vt:lpstr>
      <vt:lpstr>Create 2-part question</vt:lpstr>
      <vt:lpstr>Quick Coffee Break</vt:lpstr>
      <vt:lpstr>Power Sentences</vt:lpstr>
      <vt:lpstr>Occupational hazards</vt:lpstr>
      <vt:lpstr>A few Power sentence options</vt:lpstr>
      <vt:lpstr>Practicing Strategies</vt:lpstr>
      <vt:lpstr>Opening activity:  Power Sentence Paraphrase</vt:lpstr>
      <vt:lpstr>Vocabulary Power Sentences</vt:lpstr>
      <vt:lpstr>Vocabulary Power sentences</vt:lpstr>
      <vt:lpstr>Non-plopped, Short &amp; Sweet Quotes</vt:lpstr>
      <vt:lpstr>Non-plopped, Short &amp; Sweet Quotes</vt:lpstr>
      <vt:lpstr>Rules for quotes</vt:lpstr>
      <vt:lpstr>Helpful Words for Quote Attribution</vt:lpstr>
      <vt:lpstr>Exit Ticket: Jeopardy Power statements</vt:lpstr>
      <vt:lpstr>Exit ticket: Jeopardy Power Questions</vt:lpstr>
      <vt:lpstr>Reflection</vt:lpstr>
      <vt:lpstr>The Amazing Marcia Motter!</vt:lpstr>
      <vt:lpstr>Argumentative Writing Foldable</vt:lpstr>
      <vt:lpstr>Reminders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Saturday Seminar Music &amp; Culture</dc:title>
  <dc:creator>Orr, Angela</dc:creator>
  <cp:lastModifiedBy>Orr, Angela</cp:lastModifiedBy>
  <cp:revision>20</cp:revision>
  <dcterms:created xsi:type="dcterms:W3CDTF">2013-02-12T18:05:36Z</dcterms:created>
  <dcterms:modified xsi:type="dcterms:W3CDTF">2013-02-20T22:04:47Z</dcterms:modified>
</cp:coreProperties>
</file>