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</p:sldMasterIdLst>
  <p:sldIdLst>
    <p:sldId id="256" r:id="rId4"/>
    <p:sldId id="258" r:id="rId5"/>
    <p:sldId id="262" r:id="rId6"/>
    <p:sldId id="259" r:id="rId7"/>
    <p:sldId id="261" r:id="rId8"/>
    <p:sldId id="273" r:id="rId9"/>
    <p:sldId id="274" r:id="rId10"/>
    <p:sldId id="27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58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74C0-2E23-4BBF-A9D6-64382FDC8EFB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AF30-3CB6-46A1-A8FC-C55061C1DF2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74C0-2E23-4BBF-A9D6-64382FDC8EFB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AF30-3CB6-46A1-A8FC-C55061C1D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74C0-2E23-4BBF-A9D6-64382FDC8EFB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AF30-3CB6-46A1-A8FC-C55061C1D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74C0-2E23-4BBF-A9D6-64382FDC8EFB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AF30-3CB6-46A1-A8FC-C55061C1D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74C0-2E23-4BBF-A9D6-64382FDC8EFB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AF30-3CB6-46A1-A8FC-C55061C1D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74C0-2E23-4BBF-A9D6-64382FDC8EFB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AF30-3CB6-46A1-A8FC-C55061C1D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74C0-2E23-4BBF-A9D6-64382FDC8EFB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AF30-3CB6-46A1-A8FC-C55061C1D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74C0-2E23-4BBF-A9D6-64382FDC8EFB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AF30-3CB6-46A1-A8FC-C55061C1D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74C0-2E23-4BBF-A9D6-64382FDC8EFB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AF30-3CB6-46A1-A8FC-C55061C1D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74C0-2E23-4BBF-A9D6-64382FDC8EFB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AF30-3CB6-46A1-A8FC-C55061C1D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74C0-2E23-4BBF-A9D6-64382FDC8EFB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AF30-3CB6-46A1-A8FC-C55061C1DF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74C0-2E23-4BBF-A9D6-64382FDC8EFB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AF30-3CB6-46A1-A8FC-C55061C1D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74C0-2E23-4BBF-A9D6-64382FDC8EFB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0AF30-3CB6-46A1-A8FC-C55061C1DF2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74C0-2E23-4BBF-A9D6-64382FDC8EFB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AF30-3CB6-46A1-A8FC-C55061C1D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74C0-2E23-4BBF-A9D6-64382FDC8EFB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AF30-3CB6-46A1-A8FC-C55061C1D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63DD-6B99-4E0B-8FDF-93CDF69440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370B-9A30-4CAA-B634-A4CDA345C37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2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63DD-6B99-4E0B-8FDF-93CDF69440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370B-9A30-4CAA-B634-A4CDA345C37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053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63DD-6B99-4E0B-8FDF-93CDF69440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370B-9A30-4CAA-B634-A4CDA345C37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57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63DD-6B99-4E0B-8FDF-93CDF69440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370B-9A30-4CAA-B634-A4CDA345C37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41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63DD-6B99-4E0B-8FDF-93CDF69440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370B-9A30-4CAA-B634-A4CDA345C37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11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63DD-6B99-4E0B-8FDF-93CDF69440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370B-9A30-4CAA-B634-A4CDA345C37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239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63DD-6B99-4E0B-8FDF-93CDF69440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370B-9A30-4CAA-B634-A4CDA345C37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74C0-2E23-4BBF-A9D6-64382FDC8EFB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AF30-3CB6-46A1-A8FC-C55061C1DF2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63DD-6B99-4E0B-8FDF-93CDF69440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370B-9A30-4CAA-B634-A4CDA345C37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91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63DD-6B99-4E0B-8FDF-93CDF69440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370B-9A30-4CAA-B634-A4CDA345C37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25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63DD-6B99-4E0B-8FDF-93CDF69440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370B-9A30-4CAA-B634-A4CDA345C37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13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63DD-6B99-4E0B-8FDF-93CDF69440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370B-9A30-4CAA-B634-A4CDA345C37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3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74C0-2E23-4BBF-A9D6-64382FDC8EFB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AF30-3CB6-46A1-A8FC-C55061C1D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74C0-2E23-4BBF-A9D6-64382FDC8EFB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AF30-3CB6-46A1-A8FC-C55061C1DF2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74C0-2E23-4BBF-A9D6-64382FDC8EFB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AF30-3CB6-46A1-A8FC-C55061C1D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74C0-2E23-4BBF-A9D6-64382FDC8EFB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AF30-3CB6-46A1-A8FC-C55061C1D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74C0-2E23-4BBF-A9D6-64382FDC8EFB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AF30-3CB6-46A1-A8FC-C55061C1DF2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74C0-2E23-4BBF-A9D6-64382FDC8EFB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AF30-3CB6-46A1-A8FC-C55061C1D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F5274C0-2E23-4BBF-A9D6-64382FDC8EFB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2A0AF30-3CB6-46A1-A8FC-C55061C1DF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2A0AF30-3CB6-46A1-A8FC-C55061C1DF2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F5274C0-2E23-4BBF-A9D6-64382FDC8EFB}" type="datetimeFigureOut">
              <a:rPr lang="en-US" smtClean="0"/>
              <a:t>2/6/2014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463DD-6B99-4E0B-8FDF-93CDF69440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2/5/2014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F370B-9A30-4CAA-B634-A4CDA345C3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7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Teaching American History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Saturday Seminar</a:t>
            </a:r>
          </a:p>
          <a:p>
            <a:r>
              <a:rPr lang="en-US" sz="2800" b="1" dirty="0" smtClean="0"/>
              <a:t>February 8, 2014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97692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6400"/>
            <a:ext cx="6705600" cy="495508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The County Election, 1852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sz="2200" dirty="0" smtClean="0">
                <a:solidFill>
                  <a:schemeClr val="bg2"/>
                </a:solidFill>
              </a:rPr>
              <a:t>George Caleb Bingham   (picturingamerica.neh.gov)</a:t>
            </a:r>
            <a:endParaRPr lang="en-US" sz="2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1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 smtClean="0">
                <a:solidFill>
                  <a:schemeClr val="bg2"/>
                </a:solidFill>
              </a:rPr>
              <a:t>Looking Backward</a:t>
            </a:r>
            <a:r>
              <a:rPr lang="en-US" dirty="0" smtClean="0">
                <a:solidFill>
                  <a:schemeClr val="bg2"/>
                </a:solidFill>
              </a:rPr>
              <a:t/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sz="2700" dirty="0" smtClean="0">
                <a:solidFill>
                  <a:schemeClr val="bg2"/>
                </a:solidFill>
              </a:rPr>
              <a:t>Joseph Keppler, 1893 (picturehistory.com)</a:t>
            </a:r>
            <a:endParaRPr lang="en-US" sz="3600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23901"/>
            <a:ext cx="728651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90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“You Peaceniks Burn Me Up!”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100" dirty="0" smtClean="0">
                <a:solidFill>
                  <a:schemeClr val="bg1"/>
                </a:solidFill>
              </a:rPr>
              <a:t>sharepdfoneline.com</a:t>
            </a: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010400" cy="497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9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Well, I hardly know which to take first!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1898  (loc.gov)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kmanderson\AppData\Local\Microsoft\Windows\Temporary Internet Files\Content.Outlook\X55L8U71\imperialism menu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33633"/>
            <a:ext cx="6705600" cy="522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5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7" y="1524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Blood Money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Michael d’Antuono April 17,2013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artandresponse.com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04" y="1981200"/>
            <a:ext cx="843330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5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22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Nazi Propaganda Poster </a:t>
            </a:r>
            <a:r>
              <a:rPr lang="en-US" sz="3600" dirty="0" smtClean="0">
                <a:solidFill>
                  <a:schemeClr val="bg1"/>
                </a:solidFill>
              </a:rPr>
              <a:t>(infothread.org)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0"/>
            <a:ext cx="4038600" cy="55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664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Share and Reflect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Share a your Evidence, the Claim you arrived at and your sentence using reasoning.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What do you like about this method?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What makes it challenging?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How will you use this in your classroom? 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4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&amp;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 sources can provide a great visual entrée to writing and substantiating claims.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Appeals to visual learners</a:t>
            </a:r>
          </a:p>
          <a:p>
            <a:endParaRPr lang="en-US" dirty="0" smtClean="0"/>
          </a:p>
          <a:p>
            <a:r>
              <a:rPr lang="en-US" dirty="0" smtClean="0"/>
              <a:t>Forces students to think as writers without the intimidation of complex text </a:t>
            </a:r>
          </a:p>
          <a:p>
            <a:endParaRPr lang="en-US" dirty="0" smtClean="0"/>
          </a:p>
          <a:p>
            <a:r>
              <a:rPr lang="en-US" dirty="0" smtClean="0"/>
              <a:t>Great way to practice as using art can take less time than reading a traditional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approach to helping students to focus in on certain areas of a visual source to find evidence</a:t>
            </a:r>
          </a:p>
          <a:p>
            <a:endParaRPr lang="en-US" dirty="0"/>
          </a:p>
          <a:p>
            <a:r>
              <a:rPr lang="en-US" dirty="0" smtClean="0"/>
              <a:t>Great to use for a “great reveal” or for a visual with lots of detail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will provide you with directions.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128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2590800" cy="3429000"/>
          </a:xfrm>
        </p:spPr>
        <p:txBody>
          <a:bodyPr>
            <a:noAutofit/>
          </a:bodyPr>
          <a:lstStyle/>
          <a:p>
            <a:r>
              <a:rPr lang="en-US" dirty="0" smtClean="0"/>
              <a:t>What claim can you substantiate with at least three pieces of evidence from the text? Use reasoning to explain how the evidence supports the claim.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99" y="1600200"/>
            <a:ext cx="5566653" cy="41529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04800" y="3630561"/>
            <a:ext cx="2209800" cy="3200400"/>
          </a:xfrm>
        </p:spPr>
        <p:txBody>
          <a:bodyPr>
            <a:noAutofit/>
          </a:bodyPr>
          <a:lstStyle/>
          <a:p>
            <a:r>
              <a:rPr lang="en-US" sz="1600" dirty="0" smtClean="0"/>
              <a:t>Step 1: Make a list of all evidence.</a:t>
            </a:r>
          </a:p>
          <a:p>
            <a:r>
              <a:rPr lang="en-US" sz="1600" dirty="0" smtClean="0"/>
              <a:t>Step 2: Write a claim based upon that evidence (at least three pieces of evidence used together).</a:t>
            </a:r>
          </a:p>
          <a:p>
            <a:r>
              <a:rPr lang="en-US" sz="1600" dirty="0" smtClean="0"/>
              <a:t>Step 3: Use reasoning to make sure that your evidence clearly supports the claim.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8966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88781"/>
            <a:ext cx="6803984" cy="507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American Progress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John </a:t>
            </a:r>
            <a:r>
              <a:rPr lang="en-US" sz="2400" dirty="0" err="1" smtClean="0">
                <a:solidFill>
                  <a:schemeClr val="bg1"/>
                </a:solidFill>
              </a:rPr>
              <a:t>Gast</a:t>
            </a:r>
            <a:r>
              <a:rPr lang="en-US" sz="2400" dirty="0" smtClean="0">
                <a:solidFill>
                  <a:schemeClr val="bg1"/>
                </a:solidFill>
              </a:rPr>
              <a:t>, 1872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9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Example: Evidence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fontAlgn="t">
              <a:spcBef>
                <a:spcPts val="0"/>
              </a:spcBef>
              <a:buNone/>
            </a:pPr>
            <a:r>
              <a:rPr lang="en-US" sz="3600" b="1" dirty="0" err="1" smtClean="0">
                <a:solidFill>
                  <a:srgbClr val="FFFFFF"/>
                </a:solidFill>
              </a:rPr>
              <a:t>ce</a:t>
            </a:r>
            <a:endParaRPr lang="en-US" sz="3600" dirty="0"/>
          </a:p>
          <a:p>
            <a:pPr marL="0" indent="0" algn="ctr" fontAlgn="t">
              <a:spcBef>
                <a:spcPts val="0"/>
              </a:spcBef>
              <a:buNone/>
            </a:pPr>
            <a:r>
              <a:rPr lang="en-US" sz="3600" b="1" dirty="0">
                <a:solidFill>
                  <a:srgbClr val="FFFFFF"/>
                </a:solidFill>
              </a:rPr>
              <a:t>“What I see”</a:t>
            </a:r>
            <a:endParaRPr lang="en-US" sz="3600" dirty="0"/>
          </a:p>
          <a:p>
            <a:pPr marL="457200" indent="-457200" fontAlgn="t">
              <a:spcBef>
                <a:spcPts val="0"/>
              </a:spcBef>
              <a:buAutoNum type="arabicPeriod" startAt="8"/>
            </a:pPr>
            <a:r>
              <a:rPr lang="en-US" dirty="0" smtClean="0">
                <a:solidFill>
                  <a:srgbClr val="292934"/>
                </a:solidFill>
              </a:rPr>
              <a:t>Native </a:t>
            </a:r>
            <a:r>
              <a:rPr lang="en-US" dirty="0">
                <a:solidFill>
                  <a:srgbClr val="292934"/>
                </a:solidFill>
              </a:rPr>
              <a:t>Americans are dressed in traditional clothing, animal </a:t>
            </a:r>
            <a:r>
              <a:rPr lang="en-US" dirty="0" smtClean="0">
                <a:solidFill>
                  <a:srgbClr val="292934"/>
                </a:solidFill>
              </a:rPr>
              <a:t>skins</a:t>
            </a:r>
          </a:p>
          <a:p>
            <a:pPr marL="457200" indent="-457200" fontAlgn="t">
              <a:spcBef>
                <a:spcPts val="0"/>
              </a:spcBef>
              <a:buAutoNum type="arabicPeriod" startAt="8"/>
            </a:pPr>
            <a:r>
              <a:rPr lang="en-US" dirty="0" smtClean="0">
                <a:solidFill>
                  <a:srgbClr val="292934"/>
                </a:solidFill>
              </a:rPr>
              <a:t>NA </a:t>
            </a:r>
            <a:r>
              <a:rPr lang="en-US" dirty="0">
                <a:solidFill>
                  <a:srgbClr val="292934"/>
                </a:solidFill>
              </a:rPr>
              <a:t>travelling by horse and on foot with some </a:t>
            </a:r>
            <a:r>
              <a:rPr lang="en-US" dirty="0" smtClean="0">
                <a:solidFill>
                  <a:srgbClr val="292934"/>
                </a:solidFill>
              </a:rPr>
              <a:t>belongings.</a:t>
            </a:r>
          </a:p>
          <a:p>
            <a:pPr marL="457200" indent="-457200" fontAlgn="t">
              <a:spcBef>
                <a:spcPts val="0"/>
              </a:spcBef>
              <a:buAutoNum type="arabicPeriod" startAt="8"/>
            </a:pPr>
            <a:r>
              <a:rPr lang="en-US" dirty="0" smtClean="0">
                <a:solidFill>
                  <a:srgbClr val="292934"/>
                </a:solidFill>
              </a:rPr>
              <a:t>They </a:t>
            </a:r>
            <a:r>
              <a:rPr lang="en-US" dirty="0">
                <a:solidFill>
                  <a:srgbClr val="292934"/>
                </a:solidFill>
              </a:rPr>
              <a:t>are moving away from the woman and all that follows </a:t>
            </a:r>
            <a:r>
              <a:rPr lang="en-US" dirty="0" smtClean="0">
                <a:solidFill>
                  <a:srgbClr val="292934"/>
                </a:solidFill>
              </a:rPr>
              <a:t>her.</a:t>
            </a:r>
          </a:p>
          <a:p>
            <a:pPr marL="457200" indent="-457200" fontAlgn="t">
              <a:spcBef>
                <a:spcPts val="0"/>
              </a:spcBef>
              <a:buAutoNum type="arabicPeriod" startAt="8"/>
            </a:pPr>
            <a:r>
              <a:rPr lang="en-US" dirty="0" smtClean="0">
                <a:solidFill>
                  <a:srgbClr val="292934"/>
                </a:solidFill>
              </a:rPr>
              <a:t>Buffalo</a:t>
            </a:r>
            <a:r>
              <a:rPr lang="en-US" dirty="0">
                <a:solidFill>
                  <a:srgbClr val="292934"/>
                </a:solidFill>
              </a:rPr>
              <a:t>, bears, deer and other wildlife are also moving away from the woman.  There is no wildlife behind her.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65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Example: Constructing a Claim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3600" dirty="0" smtClean="0">
                <a:solidFill>
                  <a:srgbClr val="292934"/>
                </a:solidFill>
              </a:rPr>
              <a:t>	As </a:t>
            </a:r>
            <a:r>
              <a:rPr lang="en-US" sz="3600" dirty="0">
                <a:solidFill>
                  <a:srgbClr val="292934"/>
                </a:solidFill>
              </a:rPr>
              <a:t>settlers move west, Native Americans and wild animals are being forced from their homes.  They are fearful of her and what follows. 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3600" dirty="0">
                <a:solidFill>
                  <a:srgbClr val="292934"/>
                </a:solidFill>
              </a:rPr>
              <a:t>(8,9,10,11)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77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An Example: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666363"/>
              </p:ext>
            </p:extLst>
          </p:nvPr>
        </p:nvGraphicFramePr>
        <p:xfrm>
          <a:off x="152400" y="1524000"/>
          <a:ext cx="8686801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812"/>
                <a:gridCol w="2783150"/>
                <a:gridCol w="3204839"/>
              </a:tblGrid>
              <a:tr h="8304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Evidence</a:t>
                      </a:r>
                    </a:p>
                    <a:p>
                      <a:pPr algn="ctr"/>
                      <a:r>
                        <a:rPr lang="en-US" dirty="0" smtClean="0"/>
                        <a:t>“What</a:t>
                      </a:r>
                      <a:r>
                        <a:rPr lang="en-US" baseline="0" dirty="0" smtClean="0"/>
                        <a:t> I see”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Claims</a:t>
                      </a:r>
                    </a:p>
                    <a:p>
                      <a:pPr algn="ctr"/>
                      <a:r>
                        <a:rPr lang="en-US" dirty="0" smtClean="0"/>
                        <a:t>“What I think”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Reasoning</a:t>
                      </a:r>
                    </a:p>
                    <a:p>
                      <a:pPr algn="ctr"/>
                      <a:r>
                        <a:rPr lang="en-US" dirty="0" smtClean="0"/>
                        <a:t>“How I know”</a:t>
                      </a:r>
                      <a:endParaRPr lang="en-US" dirty="0"/>
                    </a:p>
                  </a:txBody>
                  <a:tcPr/>
                </a:tc>
              </a:tr>
              <a:tr h="4046385">
                <a:tc>
                  <a:txBody>
                    <a:bodyPr/>
                    <a:lstStyle/>
                    <a:p>
                      <a:pPr marL="228600" lvl="0" indent="-228600">
                        <a:buAutoNum type="arabicPeriod" startAt="8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Native Americans are dressed in traditional clothing, animal skins</a:t>
                      </a:r>
                    </a:p>
                    <a:p>
                      <a:pPr marL="0" lvl="0" indent="0">
                        <a:buNone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lvl="0" indent="-228600">
                        <a:buAutoNum type="arabicPeriod" startAt="9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travelling by horse and on foot with some belongings.</a:t>
                      </a:r>
                    </a:p>
                    <a:p>
                      <a:pPr marL="228600" lvl="0" indent="-228600">
                        <a:buAutoNum type="arabicPeriod" startAt="9"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lvl="0" indent="-228600">
                        <a:buAutoNum type="arabicPeriod" startAt="9"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lvl="0" indent="-228600">
                        <a:buAutoNum type="arabicPeriod" startAt="10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are moving away from the woman and all that follows her.</a:t>
                      </a:r>
                    </a:p>
                    <a:p>
                      <a:pPr marL="0" lvl="0" indent="0">
                        <a:buNone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lvl="0" indent="-228600">
                        <a:buAutoNum type="arabicPeriod" startAt="11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Buffalo, bears, deer and other wildlife are also moving away from the woman.  There is no wildlife behind her.</a:t>
                      </a:r>
                    </a:p>
                    <a:p>
                      <a:pPr marL="0" lvl="0" indent="0">
                        <a:buNone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 settlers</a:t>
                      </a:r>
                      <a:r>
                        <a:rPr lang="en-US" sz="1400" baseline="0" dirty="0" smtClean="0"/>
                        <a:t> move west, Native Americans and wild animals are being forced from their homes.  They are fearful of her and what follows.  </a:t>
                      </a:r>
                    </a:p>
                    <a:p>
                      <a:r>
                        <a:rPr lang="en-US" sz="1400" baseline="0" dirty="0" smtClean="0"/>
                        <a:t>(8,9,10,11)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painting shows Native Americans travelling by horse and foot, carrying their belongings and looking backwards as though they are fearful of the woman’s presence. 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 the painting, buffalo, deer, and a bear are shown running away from the woman and everything that follows her.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Finally, there are no Native Americans or wild animals behind her.  They have already been removed from the developed part of the landscape. 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33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799"/>
            <a:ext cx="7772714" cy="595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3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509</Words>
  <Application>Microsoft Office PowerPoint</Application>
  <PresentationFormat>On-screen Show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Clarity</vt:lpstr>
      <vt:lpstr>Adjacency</vt:lpstr>
      <vt:lpstr>Office Theme</vt:lpstr>
      <vt:lpstr>Teaching American History Project</vt:lpstr>
      <vt:lpstr>Art &amp; Argument</vt:lpstr>
      <vt:lpstr>Zoom-In</vt:lpstr>
      <vt:lpstr>What claim can you substantiate with at least three pieces of evidence from the text? Use reasoning to explain how the evidence supports the claim.</vt:lpstr>
      <vt:lpstr>American Progress  John Gast, 1872</vt:lpstr>
      <vt:lpstr>An Example: Evidence</vt:lpstr>
      <vt:lpstr>An Example: Constructing a Claim</vt:lpstr>
      <vt:lpstr> An Example:  </vt:lpstr>
      <vt:lpstr>PowerPoint Presentation</vt:lpstr>
      <vt:lpstr>The County Election, 1852 George Caleb Bingham   (picturingamerica.neh.gov)</vt:lpstr>
      <vt:lpstr>Looking Backward Joseph Keppler, 1893 (picturehistory.com)</vt:lpstr>
      <vt:lpstr>“You Peaceniks Burn Me Up!” sharepdfoneline.com</vt:lpstr>
      <vt:lpstr>Well, I hardly know which to take first!  1898  (loc.gov) </vt:lpstr>
      <vt:lpstr>Blood Money Michael d’Antuono April 17,2013 artandresponse.com </vt:lpstr>
      <vt:lpstr>Nazi Propaganda Poster (infothread.org)</vt:lpstr>
      <vt:lpstr> Share and Reflect</vt:lpstr>
    </vt:vector>
  </TitlesOfParts>
  <Company>WCSD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American History Project</dc:title>
  <dc:creator>Orr, Angela</dc:creator>
  <cp:lastModifiedBy>Anderson, Katie</cp:lastModifiedBy>
  <cp:revision>12</cp:revision>
  <cp:lastPrinted>2014-02-06T20:37:29Z</cp:lastPrinted>
  <dcterms:created xsi:type="dcterms:W3CDTF">2014-02-05T22:20:10Z</dcterms:created>
  <dcterms:modified xsi:type="dcterms:W3CDTF">2014-02-06T21:29:12Z</dcterms:modified>
</cp:coreProperties>
</file>