
<file path=[Content_Types].xml><?xml version="1.0" encoding="utf-8"?>
<Types xmlns="http://schemas.openxmlformats.org/package/2006/content-types">
  <Default Extension="png" ContentType="image/png"/>
  <Default Extension="bmp" ContentType="image/bmp"/>
  <Default Extension="mpg" ContentType="video/mpeg"/>
  <Default Extension="jpeg" ContentType="image/jpeg"/>
  <Default Extension="wmf" ContentType="image/x-wmf"/>
  <Default Extension="rels" ContentType="application/vnd.openxmlformats-package.relationships+xml"/>
  <Default Extension="xml" ContentType="application/xml"/>
  <Default Extension="jpg" ContentType="image/jpeg"/>
  <Default Extension="partial"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2.bmp" ContentType="video/unknown"/>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handoutMasterIdLst>
    <p:handoutMasterId r:id="rId35"/>
  </p:handoutMasterIdLst>
  <p:sldIdLst>
    <p:sldId id="256" r:id="rId2"/>
    <p:sldId id="258" r:id="rId3"/>
    <p:sldId id="257" r:id="rId4"/>
    <p:sldId id="260" r:id="rId5"/>
    <p:sldId id="259" r:id="rId6"/>
    <p:sldId id="288" r:id="rId7"/>
    <p:sldId id="262" r:id="rId8"/>
    <p:sldId id="264" r:id="rId9"/>
    <p:sldId id="265" r:id="rId10"/>
    <p:sldId id="268" r:id="rId11"/>
    <p:sldId id="266" r:id="rId12"/>
    <p:sldId id="269" r:id="rId13"/>
    <p:sldId id="270" r:id="rId14"/>
    <p:sldId id="277" r:id="rId15"/>
    <p:sldId id="283" r:id="rId16"/>
    <p:sldId id="276" r:id="rId17"/>
    <p:sldId id="278" r:id="rId18"/>
    <p:sldId id="281" r:id="rId19"/>
    <p:sldId id="279" r:id="rId20"/>
    <p:sldId id="280" r:id="rId21"/>
    <p:sldId id="289" r:id="rId22"/>
    <p:sldId id="285" r:id="rId23"/>
    <p:sldId id="291" r:id="rId24"/>
    <p:sldId id="295" r:id="rId25"/>
    <p:sldId id="286" r:id="rId26"/>
    <p:sldId id="287" r:id="rId27"/>
    <p:sldId id="293" r:id="rId28"/>
    <p:sldId id="294" r:id="rId29"/>
    <p:sldId id="296" r:id="rId30"/>
    <p:sldId id="298" r:id="rId31"/>
    <p:sldId id="299" r:id="rId32"/>
    <p:sldId id="297"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p:cViewPr varScale="1">
        <p:scale>
          <a:sx n="78" d="100"/>
          <a:sy n="78" d="100"/>
        </p:scale>
        <p:origin x="-2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B888C-38CA-435D-ABAD-F673D30BD2D7}" type="doc">
      <dgm:prSet loTypeId="urn:microsoft.com/office/officeart/2009/layout/CircleArrowProcess" loCatId="cycle" qsTypeId="urn:microsoft.com/office/officeart/2009/2/quickstyle/3d8" qsCatId="3D" csTypeId="urn:microsoft.com/office/officeart/2005/8/colors/accent1_2" csCatId="accent1" phldr="1"/>
      <dgm:spPr/>
      <dgm:t>
        <a:bodyPr/>
        <a:lstStyle/>
        <a:p>
          <a:endParaRPr lang="en-US"/>
        </a:p>
      </dgm:t>
    </dgm:pt>
    <dgm:pt modelId="{75A1578E-91B1-41BA-AC72-A133FC29894C}">
      <dgm:prSet phldrT="[Text]"/>
      <dgm:spPr>
        <a:xfrm>
          <a:off x="1258142" y="154949"/>
          <a:ext cx="238454" cy="119198"/>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Scaffold</a:t>
          </a:r>
        </a:p>
      </dgm:t>
    </dgm:pt>
    <dgm:pt modelId="{4A6F05B0-A7DE-43FD-8F46-F0F3DDEDC615}" type="parTrans" cxnId="{AF845F68-D8B4-449C-ABB5-94A161808EDA}">
      <dgm:prSet/>
      <dgm:spPr/>
      <dgm:t>
        <a:bodyPr/>
        <a:lstStyle/>
        <a:p>
          <a:endParaRPr lang="en-US"/>
        </a:p>
      </dgm:t>
    </dgm:pt>
    <dgm:pt modelId="{914CDDCB-224F-4C67-AA95-BABAB63A237F}" type="sibTrans" cxnId="{AF845F68-D8B4-449C-ABB5-94A161808EDA}">
      <dgm:prSet/>
      <dgm:spPr/>
      <dgm:t>
        <a:bodyPr/>
        <a:lstStyle/>
        <a:p>
          <a:endParaRPr lang="en-US"/>
        </a:p>
      </dgm:t>
    </dgm:pt>
    <dgm:pt modelId="{DC53B372-D062-4782-9F42-6296299AFD79}">
      <dgm:prSet phldrT="[Text]"/>
      <dgm:spPr>
        <a:xfrm>
          <a:off x="1139438" y="402976"/>
          <a:ext cx="238454" cy="119198"/>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Model</a:t>
          </a:r>
        </a:p>
      </dgm:t>
    </dgm:pt>
    <dgm:pt modelId="{6A0E72D5-488A-448E-B864-DDB3FB3FAAA0}" type="parTrans" cxnId="{6551AA9F-66DE-4D88-BBE4-D363FA733943}">
      <dgm:prSet/>
      <dgm:spPr/>
      <dgm:t>
        <a:bodyPr/>
        <a:lstStyle/>
        <a:p>
          <a:endParaRPr lang="en-US"/>
        </a:p>
      </dgm:t>
    </dgm:pt>
    <dgm:pt modelId="{62C7EF47-27B6-4127-853C-7BDE63AE6298}" type="sibTrans" cxnId="{6551AA9F-66DE-4D88-BBE4-D363FA733943}">
      <dgm:prSet/>
      <dgm:spPr/>
      <dgm:t>
        <a:bodyPr/>
        <a:lstStyle/>
        <a:p>
          <a:endParaRPr lang="en-US"/>
        </a:p>
      </dgm:t>
    </dgm:pt>
    <dgm:pt modelId="{4B01C353-A135-4945-9388-8AD34569C1DF}">
      <dgm:prSet phldrT="[Text]"/>
      <dgm:spPr>
        <a:xfrm>
          <a:off x="1258706" y="651359"/>
          <a:ext cx="238454" cy="119198"/>
        </a:xfrm>
        <a:noFill/>
        <a:ln>
          <a:noFill/>
        </a:ln>
        <a:effectLst/>
      </dgm:spPr>
      <dgm:t>
        <a:bodyPr/>
        <a:lstStyle/>
        <a:p>
          <a:r>
            <a:rPr lang="en-US" dirty="0">
              <a:solidFill>
                <a:sysClr val="windowText" lastClr="000000">
                  <a:hueOff val="0"/>
                  <a:satOff val="0"/>
                  <a:lumOff val="0"/>
                  <a:alphaOff val="0"/>
                </a:sysClr>
              </a:solidFill>
              <a:latin typeface="Calibri"/>
              <a:ea typeface="+mn-ea"/>
              <a:cs typeface="+mn-cs"/>
            </a:rPr>
            <a:t>Engage</a:t>
          </a:r>
        </a:p>
      </dgm:t>
    </dgm:pt>
    <dgm:pt modelId="{8BEEA068-84C2-4098-87D9-EBA672D99A41}" type="parTrans" cxnId="{FDB46AF9-8209-4EB9-A703-881793170590}">
      <dgm:prSet/>
      <dgm:spPr/>
      <dgm:t>
        <a:bodyPr/>
        <a:lstStyle/>
        <a:p>
          <a:endParaRPr lang="en-US"/>
        </a:p>
      </dgm:t>
    </dgm:pt>
    <dgm:pt modelId="{A11D2DC9-3F23-432D-A934-8699A6935DB8}" type="sibTrans" cxnId="{FDB46AF9-8209-4EB9-A703-881793170590}">
      <dgm:prSet/>
      <dgm:spPr/>
      <dgm:t>
        <a:bodyPr/>
        <a:lstStyle/>
        <a:p>
          <a:endParaRPr lang="en-US"/>
        </a:p>
      </dgm:t>
    </dgm:pt>
    <dgm:pt modelId="{0236E1D5-BA04-426E-80E3-E9793453B5E2}" type="pres">
      <dgm:prSet presAssocID="{891B888C-38CA-435D-ABAD-F673D30BD2D7}" presName="Name0" presStyleCnt="0">
        <dgm:presLayoutVars>
          <dgm:chMax val="7"/>
          <dgm:chPref val="7"/>
          <dgm:dir/>
          <dgm:animLvl val="lvl"/>
        </dgm:presLayoutVars>
      </dgm:prSet>
      <dgm:spPr/>
      <dgm:t>
        <a:bodyPr/>
        <a:lstStyle/>
        <a:p>
          <a:endParaRPr lang="en-US"/>
        </a:p>
      </dgm:t>
    </dgm:pt>
    <dgm:pt modelId="{D35D38EB-16EB-46C1-83AC-C437892236DF}" type="pres">
      <dgm:prSet presAssocID="{75A1578E-91B1-41BA-AC72-A133FC29894C}" presName="Accent1" presStyleCnt="0"/>
      <dgm:spPr/>
    </dgm:pt>
    <dgm:pt modelId="{6D5E85DD-CE50-4755-9E80-5A8542294A1C}" type="pres">
      <dgm:prSet presAssocID="{75A1578E-91B1-41BA-AC72-A133FC29894C}" presName="Accent" presStyleLbl="node1" presStyleIdx="0" presStyleCnt="3"/>
      <dgm:spPr>
        <a:xfrm>
          <a:off x="1163292" y="0"/>
          <a:ext cx="429122" cy="42918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endParaRPr lang="en-US"/>
        </a:p>
      </dgm:t>
    </dgm:pt>
    <dgm:pt modelId="{06B53FC3-729B-48DB-A377-E7458ABF58DA}" type="pres">
      <dgm:prSet presAssocID="{75A1578E-91B1-41BA-AC72-A133FC29894C}" presName="Parent1" presStyleLbl="revTx" presStyleIdx="0" presStyleCnt="3">
        <dgm:presLayoutVars>
          <dgm:chMax val="1"/>
          <dgm:chPref val="1"/>
          <dgm:bulletEnabled val="1"/>
        </dgm:presLayoutVars>
      </dgm:prSet>
      <dgm:spPr>
        <a:prstGeom prst="rect">
          <a:avLst/>
        </a:prstGeom>
      </dgm:spPr>
      <dgm:t>
        <a:bodyPr/>
        <a:lstStyle/>
        <a:p>
          <a:endParaRPr lang="en-US"/>
        </a:p>
      </dgm:t>
    </dgm:pt>
    <dgm:pt modelId="{3C39A6B3-B1CA-4640-B64B-8C600E4522E9}" type="pres">
      <dgm:prSet presAssocID="{DC53B372-D062-4782-9F42-6296299AFD79}" presName="Accent2" presStyleCnt="0"/>
      <dgm:spPr/>
    </dgm:pt>
    <dgm:pt modelId="{73999066-BD05-4404-9A5D-E88AF078CF80}" type="pres">
      <dgm:prSet presAssocID="{DC53B372-D062-4782-9F42-6296299AFD79}" presName="Accent" presStyleLbl="node1" presStyleIdx="1" presStyleCnt="3"/>
      <dgm:spPr>
        <a:xfrm>
          <a:off x="1044105" y="246599"/>
          <a:ext cx="429122" cy="42918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endParaRPr lang="en-US"/>
        </a:p>
      </dgm:t>
    </dgm:pt>
    <dgm:pt modelId="{3DA98A11-9504-4163-BA7A-4873C375E4B7}" type="pres">
      <dgm:prSet presAssocID="{DC53B372-D062-4782-9F42-6296299AFD79}" presName="Parent2" presStyleLbl="revTx" presStyleIdx="1" presStyleCnt="3">
        <dgm:presLayoutVars>
          <dgm:chMax val="1"/>
          <dgm:chPref val="1"/>
          <dgm:bulletEnabled val="1"/>
        </dgm:presLayoutVars>
      </dgm:prSet>
      <dgm:spPr>
        <a:prstGeom prst="rect">
          <a:avLst/>
        </a:prstGeom>
      </dgm:spPr>
      <dgm:t>
        <a:bodyPr/>
        <a:lstStyle/>
        <a:p>
          <a:endParaRPr lang="en-US"/>
        </a:p>
      </dgm:t>
    </dgm:pt>
    <dgm:pt modelId="{3F9FF3B0-3FC9-43CC-8A05-459264F7CFB8}" type="pres">
      <dgm:prSet presAssocID="{4B01C353-A135-4945-9388-8AD34569C1DF}" presName="Accent3" presStyleCnt="0"/>
      <dgm:spPr/>
    </dgm:pt>
    <dgm:pt modelId="{D988BEF9-F6F7-4292-A986-1B97B625C952}" type="pres">
      <dgm:prSet presAssocID="{4B01C353-A135-4945-9388-8AD34569C1DF}" presName="Accent" presStyleLbl="node1" presStyleIdx="2" presStyleCnt="3"/>
      <dgm:spPr>
        <a:xfrm>
          <a:off x="1193834" y="522709"/>
          <a:ext cx="368682" cy="368830"/>
        </a:xfrm>
        <a:prstGeom prst="blockArc">
          <a:avLst>
            <a:gd name="adj1" fmla="val 13500000"/>
            <a:gd name="adj2" fmla="val 10800000"/>
            <a:gd name="adj3" fmla="val 12740"/>
          </a:avLst>
        </a:prstGeom>
        <a:solidFill>
          <a:srgbClr val="4F81B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endParaRPr lang="en-US"/>
        </a:p>
      </dgm:t>
    </dgm:pt>
    <dgm:pt modelId="{0722C49C-6BE7-4AD9-B4B8-E30B2FFCEB15}" type="pres">
      <dgm:prSet presAssocID="{4B01C353-A135-4945-9388-8AD34569C1DF}" presName="Parent3" presStyleLbl="revTx" presStyleIdx="2" presStyleCnt="3">
        <dgm:presLayoutVars>
          <dgm:chMax val="1"/>
          <dgm:chPref val="1"/>
          <dgm:bulletEnabled val="1"/>
        </dgm:presLayoutVars>
      </dgm:prSet>
      <dgm:spPr>
        <a:prstGeom prst="rect">
          <a:avLst/>
        </a:prstGeom>
      </dgm:spPr>
      <dgm:t>
        <a:bodyPr/>
        <a:lstStyle/>
        <a:p>
          <a:endParaRPr lang="en-US"/>
        </a:p>
      </dgm:t>
    </dgm:pt>
  </dgm:ptLst>
  <dgm:cxnLst>
    <dgm:cxn modelId="{E1A7F8A8-1E6E-4CE0-AFD5-F1D7DD9C31A8}" type="presOf" srcId="{4B01C353-A135-4945-9388-8AD34569C1DF}" destId="{0722C49C-6BE7-4AD9-B4B8-E30B2FFCEB15}" srcOrd="0" destOrd="0" presId="urn:microsoft.com/office/officeart/2009/layout/CircleArrowProcess"/>
    <dgm:cxn modelId="{D227562F-DA12-45BA-AC74-F19EDA8FA2EF}" type="presOf" srcId="{75A1578E-91B1-41BA-AC72-A133FC29894C}" destId="{06B53FC3-729B-48DB-A377-E7458ABF58DA}" srcOrd="0" destOrd="0" presId="urn:microsoft.com/office/officeart/2009/layout/CircleArrowProcess"/>
    <dgm:cxn modelId="{9D585CCB-38C1-4AEB-A1E9-96A2016EFB70}" type="presOf" srcId="{DC53B372-D062-4782-9F42-6296299AFD79}" destId="{3DA98A11-9504-4163-BA7A-4873C375E4B7}" srcOrd="0" destOrd="0" presId="urn:microsoft.com/office/officeart/2009/layout/CircleArrowProcess"/>
    <dgm:cxn modelId="{C53628C9-6DDF-4E2E-84BF-BC665328D559}" type="presOf" srcId="{891B888C-38CA-435D-ABAD-F673D30BD2D7}" destId="{0236E1D5-BA04-426E-80E3-E9793453B5E2}" srcOrd="0" destOrd="0" presId="urn:microsoft.com/office/officeart/2009/layout/CircleArrowProcess"/>
    <dgm:cxn modelId="{6551AA9F-66DE-4D88-BBE4-D363FA733943}" srcId="{891B888C-38CA-435D-ABAD-F673D30BD2D7}" destId="{DC53B372-D062-4782-9F42-6296299AFD79}" srcOrd="1" destOrd="0" parTransId="{6A0E72D5-488A-448E-B864-DDB3FB3FAAA0}" sibTransId="{62C7EF47-27B6-4127-853C-7BDE63AE6298}"/>
    <dgm:cxn modelId="{AF845F68-D8B4-449C-ABB5-94A161808EDA}" srcId="{891B888C-38CA-435D-ABAD-F673D30BD2D7}" destId="{75A1578E-91B1-41BA-AC72-A133FC29894C}" srcOrd="0" destOrd="0" parTransId="{4A6F05B0-A7DE-43FD-8F46-F0F3DDEDC615}" sibTransId="{914CDDCB-224F-4C67-AA95-BABAB63A237F}"/>
    <dgm:cxn modelId="{FDB46AF9-8209-4EB9-A703-881793170590}" srcId="{891B888C-38CA-435D-ABAD-F673D30BD2D7}" destId="{4B01C353-A135-4945-9388-8AD34569C1DF}" srcOrd="2" destOrd="0" parTransId="{8BEEA068-84C2-4098-87D9-EBA672D99A41}" sibTransId="{A11D2DC9-3F23-432D-A934-8699A6935DB8}"/>
    <dgm:cxn modelId="{089509B8-67EE-4FA5-9FA5-D0029F60029B}" type="presParOf" srcId="{0236E1D5-BA04-426E-80E3-E9793453B5E2}" destId="{D35D38EB-16EB-46C1-83AC-C437892236DF}" srcOrd="0" destOrd="0" presId="urn:microsoft.com/office/officeart/2009/layout/CircleArrowProcess"/>
    <dgm:cxn modelId="{7F1021AC-C6AD-464E-B256-32FBEB67FBF9}" type="presParOf" srcId="{D35D38EB-16EB-46C1-83AC-C437892236DF}" destId="{6D5E85DD-CE50-4755-9E80-5A8542294A1C}" srcOrd="0" destOrd="0" presId="urn:microsoft.com/office/officeart/2009/layout/CircleArrowProcess"/>
    <dgm:cxn modelId="{D9E75628-6F29-4583-8EC7-7C3C407D473E}" type="presParOf" srcId="{0236E1D5-BA04-426E-80E3-E9793453B5E2}" destId="{06B53FC3-729B-48DB-A377-E7458ABF58DA}" srcOrd="1" destOrd="0" presId="urn:microsoft.com/office/officeart/2009/layout/CircleArrowProcess"/>
    <dgm:cxn modelId="{AA5A7C3C-9EB1-4596-954C-AAB68605C9C3}" type="presParOf" srcId="{0236E1D5-BA04-426E-80E3-E9793453B5E2}" destId="{3C39A6B3-B1CA-4640-B64B-8C600E4522E9}" srcOrd="2" destOrd="0" presId="urn:microsoft.com/office/officeart/2009/layout/CircleArrowProcess"/>
    <dgm:cxn modelId="{1ED04EB4-11DB-4911-BC36-A0A0D9B2157E}" type="presParOf" srcId="{3C39A6B3-B1CA-4640-B64B-8C600E4522E9}" destId="{73999066-BD05-4404-9A5D-E88AF078CF80}" srcOrd="0" destOrd="0" presId="urn:microsoft.com/office/officeart/2009/layout/CircleArrowProcess"/>
    <dgm:cxn modelId="{917CED15-B08F-4ABE-8B77-4B77282205F2}" type="presParOf" srcId="{0236E1D5-BA04-426E-80E3-E9793453B5E2}" destId="{3DA98A11-9504-4163-BA7A-4873C375E4B7}" srcOrd="3" destOrd="0" presId="urn:microsoft.com/office/officeart/2009/layout/CircleArrowProcess"/>
    <dgm:cxn modelId="{A62ACF5D-26E6-4B1B-ACF1-3620204DD55B}" type="presParOf" srcId="{0236E1D5-BA04-426E-80E3-E9793453B5E2}" destId="{3F9FF3B0-3FC9-43CC-8A05-459264F7CFB8}" srcOrd="4" destOrd="0" presId="urn:microsoft.com/office/officeart/2009/layout/CircleArrowProcess"/>
    <dgm:cxn modelId="{E0C99201-09FE-40ED-93D6-44D902153543}" type="presParOf" srcId="{3F9FF3B0-3FC9-43CC-8A05-459264F7CFB8}" destId="{D988BEF9-F6F7-4292-A986-1B97B625C952}" srcOrd="0" destOrd="0" presId="urn:microsoft.com/office/officeart/2009/layout/CircleArrowProcess"/>
    <dgm:cxn modelId="{E3203086-5414-4AFC-9A11-9C7A0069FB3E}" type="presParOf" srcId="{0236E1D5-BA04-426E-80E3-E9793453B5E2}" destId="{0722C49C-6BE7-4AD9-B4B8-E30B2FFCEB1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85DD-CE50-4755-9E80-5A8542294A1C}">
      <dsp:nvSpPr>
        <dsp:cNvPr id="0" name=""/>
        <dsp:cNvSpPr/>
      </dsp:nvSpPr>
      <dsp:spPr>
        <a:xfrm>
          <a:off x="797189" y="14676"/>
          <a:ext cx="1379600" cy="1379810"/>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sp>
    <dsp:sp modelId="{06B53FC3-729B-48DB-A377-E7458ABF58DA}">
      <dsp:nvSpPr>
        <dsp:cNvPr id="0" name=""/>
        <dsp:cNvSpPr/>
      </dsp:nvSpPr>
      <dsp:spPr>
        <a:xfrm>
          <a:off x="1102126" y="512830"/>
          <a:ext cx="766617" cy="383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hueOff val="0"/>
                  <a:satOff val="0"/>
                  <a:lumOff val="0"/>
                  <a:alphaOff val="0"/>
                </a:sysClr>
              </a:solidFill>
              <a:latin typeface="Calibri"/>
              <a:ea typeface="+mn-ea"/>
              <a:cs typeface="+mn-cs"/>
            </a:rPr>
            <a:t>Scaffold</a:t>
          </a:r>
        </a:p>
      </dsp:txBody>
      <dsp:txXfrm>
        <a:off x="1102126" y="512830"/>
        <a:ext cx="766617" cy="383217"/>
      </dsp:txXfrm>
    </dsp:sp>
    <dsp:sp modelId="{73999066-BD05-4404-9A5D-E88AF078CF80}">
      <dsp:nvSpPr>
        <dsp:cNvPr id="0" name=""/>
        <dsp:cNvSpPr/>
      </dsp:nvSpPr>
      <dsp:spPr>
        <a:xfrm>
          <a:off x="414009" y="807480"/>
          <a:ext cx="1379600" cy="1379810"/>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sp>
    <dsp:sp modelId="{3DA98A11-9504-4163-BA7A-4873C375E4B7}">
      <dsp:nvSpPr>
        <dsp:cNvPr id="0" name=""/>
        <dsp:cNvSpPr/>
      </dsp:nvSpPr>
      <dsp:spPr>
        <a:xfrm>
          <a:off x="720501" y="1310220"/>
          <a:ext cx="766617" cy="383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hueOff val="0"/>
                  <a:satOff val="0"/>
                  <a:lumOff val="0"/>
                  <a:alphaOff val="0"/>
                </a:sysClr>
              </a:solidFill>
              <a:latin typeface="Calibri"/>
              <a:ea typeface="+mn-ea"/>
              <a:cs typeface="+mn-cs"/>
            </a:rPr>
            <a:t>Model</a:t>
          </a:r>
        </a:p>
      </dsp:txBody>
      <dsp:txXfrm>
        <a:off x="720501" y="1310220"/>
        <a:ext cx="766617" cy="383217"/>
      </dsp:txXfrm>
    </dsp:sp>
    <dsp:sp modelId="{D988BEF9-F6F7-4292-A986-1B97B625C952}">
      <dsp:nvSpPr>
        <dsp:cNvPr id="0" name=""/>
        <dsp:cNvSpPr/>
      </dsp:nvSpPr>
      <dsp:spPr>
        <a:xfrm>
          <a:off x="895380" y="1695157"/>
          <a:ext cx="1185291" cy="1185766"/>
        </a:xfrm>
        <a:prstGeom prst="blockArc">
          <a:avLst>
            <a:gd name="adj1" fmla="val 13500000"/>
            <a:gd name="adj2" fmla="val 10800000"/>
            <a:gd name="adj3" fmla="val 12740"/>
          </a:avLst>
        </a:prstGeom>
        <a:solidFill>
          <a:srgbClr val="4F81BD">
            <a:hueOff val="0"/>
            <a:satOff val="0"/>
            <a:lumOff val="0"/>
            <a:alphaOff val="0"/>
          </a:srgbClr>
        </a:solidFill>
        <a:ln>
          <a:noFill/>
        </a:ln>
        <a:effectLst>
          <a:outerShdw blurRad="40000" dist="23000" dir="5400000" rotWithShape="0">
            <a:srgbClr val="000000">
              <a:alpha val="35000"/>
            </a:srgbClr>
          </a:outerShdw>
        </a:effectLst>
        <a:scene3d>
          <a:camera prst="orthographicFront" fov="0">
            <a:rot lat="0" lon="0" rev="0"/>
          </a:camera>
          <a:lightRig rig="balanced" dir="t">
            <a:rot lat="0" lon="0" rev="0"/>
          </a:lightRig>
        </a:scene3d>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sp>
    <dsp:sp modelId="{0722C49C-6BE7-4AD9-B4B8-E30B2FFCEB15}">
      <dsp:nvSpPr>
        <dsp:cNvPr id="0" name=""/>
        <dsp:cNvSpPr/>
      </dsp:nvSpPr>
      <dsp:spPr>
        <a:xfrm>
          <a:off x="1103939" y="2108756"/>
          <a:ext cx="766617" cy="383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hueOff val="0"/>
                  <a:satOff val="0"/>
                  <a:lumOff val="0"/>
                  <a:alphaOff val="0"/>
                </a:sysClr>
              </a:solidFill>
              <a:latin typeface="Calibri"/>
              <a:ea typeface="+mn-ea"/>
              <a:cs typeface="+mn-cs"/>
            </a:rPr>
            <a:t>Engage</a:t>
          </a:r>
        </a:p>
      </dsp:txBody>
      <dsp:txXfrm>
        <a:off x="1103939" y="2108756"/>
        <a:ext cx="766617" cy="38321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AB94272-BE53-4A59-AF3F-140F5B2058BC}" type="datetimeFigureOut">
              <a:rPr lang="en-US" smtClean="0"/>
              <a:t>9/14/2011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B47705D-6704-4377-A9D7-19B095A85D9B}" type="slidenum">
              <a:rPr lang="en-US" smtClean="0"/>
              <a:t>‹#›</a:t>
            </a:fld>
            <a:endParaRPr lang="en-US" dirty="0"/>
          </a:p>
        </p:txBody>
      </p:sp>
    </p:spTree>
    <p:extLst>
      <p:ext uri="{BB962C8B-B14F-4D97-AF65-F5344CB8AC3E}">
        <p14:creationId xmlns:p14="http://schemas.microsoft.com/office/powerpoint/2010/main" val="1287126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E88B63A-08B9-4E0A-ADD0-150A3B9352AA}" type="datetimeFigureOut">
              <a:rPr lang="en-US" smtClean="0"/>
              <a:t>9/14/2011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1C8A4DD-3ECA-427E-8F74-EB076940C754}" type="slidenum">
              <a:rPr lang="en-US" smtClean="0"/>
              <a:t>‹#›</a:t>
            </a:fld>
            <a:endParaRPr lang="en-US" dirty="0"/>
          </a:p>
        </p:txBody>
      </p:sp>
    </p:spTree>
    <p:extLst>
      <p:ext uri="{BB962C8B-B14F-4D97-AF65-F5344CB8AC3E}">
        <p14:creationId xmlns:p14="http://schemas.microsoft.com/office/powerpoint/2010/main" val="350180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2</a:t>
            </a:fld>
            <a:endParaRPr lang="en-US" dirty="0"/>
          </a:p>
        </p:txBody>
      </p:sp>
    </p:spTree>
    <p:extLst>
      <p:ext uri="{BB962C8B-B14F-4D97-AF65-F5344CB8AC3E}">
        <p14:creationId xmlns:p14="http://schemas.microsoft.com/office/powerpoint/2010/main" val="166227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11</a:t>
            </a:fld>
            <a:endParaRPr lang="en-US" dirty="0"/>
          </a:p>
        </p:txBody>
      </p:sp>
    </p:spTree>
    <p:extLst>
      <p:ext uri="{BB962C8B-B14F-4D97-AF65-F5344CB8AC3E}">
        <p14:creationId xmlns:p14="http://schemas.microsoft.com/office/powerpoint/2010/main" val="21550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12</a:t>
            </a:fld>
            <a:endParaRPr lang="en-US" dirty="0"/>
          </a:p>
        </p:txBody>
      </p:sp>
    </p:spTree>
    <p:extLst>
      <p:ext uri="{BB962C8B-B14F-4D97-AF65-F5344CB8AC3E}">
        <p14:creationId xmlns:p14="http://schemas.microsoft.com/office/powerpoint/2010/main" val="36669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mins </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13</a:t>
            </a:fld>
            <a:endParaRPr lang="en-US" dirty="0"/>
          </a:p>
        </p:txBody>
      </p:sp>
    </p:spTree>
    <p:extLst>
      <p:ext uri="{BB962C8B-B14F-4D97-AF65-F5344CB8AC3E}">
        <p14:creationId xmlns:p14="http://schemas.microsoft.com/office/powerpoint/2010/main" val="73835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14</a:t>
            </a:fld>
            <a:endParaRPr lang="en-US" dirty="0"/>
          </a:p>
        </p:txBody>
      </p:sp>
    </p:spTree>
    <p:extLst>
      <p:ext uri="{BB962C8B-B14F-4D97-AF65-F5344CB8AC3E}">
        <p14:creationId xmlns:p14="http://schemas.microsoft.com/office/powerpoint/2010/main" val="284894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15</a:t>
            </a:fld>
            <a:endParaRPr lang="en-US" dirty="0"/>
          </a:p>
        </p:txBody>
      </p:sp>
    </p:spTree>
    <p:extLst>
      <p:ext uri="{BB962C8B-B14F-4D97-AF65-F5344CB8AC3E}">
        <p14:creationId xmlns:p14="http://schemas.microsoft.com/office/powerpoint/2010/main" val="26687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 (end at 1:00)</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16</a:t>
            </a:fld>
            <a:endParaRPr lang="en-US" dirty="0"/>
          </a:p>
        </p:txBody>
      </p:sp>
    </p:spTree>
    <p:extLst>
      <p:ext uri="{BB962C8B-B14F-4D97-AF65-F5344CB8AC3E}">
        <p14:creationId xmlns:p14="http://schemas.microsoft.com/office/powerpoint/2010/main" val="180222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17</a:t>
            </a:fld>
            <a:endParaRPr lang="en-US" dirty="0"/>
          </a:p>
        </p:txBody>
      </p:sp>
    </p:spTree>
    <p:extLst>
      <p:ext uri="{BB962C8B-B14F-4D97-AF65-F5344CB8AC3E}">
        <p14:creationId xmlns:p14="http://schemas.microsoft.com/office/powerpoint/2010/main" val="358428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18</a:t>
            </a:fld>
            <a:endParaRPr lang="en-US" dirty="0"/>
          </a:p>
        </p:txBody>
      </p:sp>
    </p:spTree>
    <p:extLst>
      <p:ext uri="{BB962C8B-B14F-4D97-AF65-F5344CB8AC3E}">
        <p14:creationId xmlns:p14="http://schemas.microsoft.com/office/powerpoint/2010/main" val="1501914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19</a:t>
            </a:fld>
            <a:endParaRPr lang="en-US" dirty="0"/>
          </a:p>
        </p:txBody>
      </p:sp>
    </p:spTree>
    <p:extLst>
      <p:ext uri="{BB962C8B-B14F-4D97-AF65-F5344CB8AC3E}">
        <p14:creationId xmlns:p14="http://schemas.microsoft.com/office/powerpoint/2010/main" val="111459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20</a:t>
            </a:fld>
            <a:endParaRPr lang="en-US" dirty="0"/>
          </a:p>
        </p:txBody>
      </p:sp>
    </p:spTree>
    <p:extLst>
      <p:ext uri="{BB962C8B-B14F-4D97-AF65-F5344CB8AC3E}">
        <p14:creationId xmlns:p14="http://schemas.microsoft.com/office/powerpoint/2010/main" val="163567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3</a:t>
            </a:fld>
            <a:endParaRPr lang="en-US" dirty="0"/>
          </a:p>
        </p:txBody>
      </p:sp>
    </p:spTree>
    <p:extLst>
      <p:ext uri="{BB962C8B-B14F-4D97-AF65-F5344CB8AC3E}">
        <p14:creationId xmlns:p14="http://schemas.microsoft.com/office/powerpoint/2010/main" val="3855274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people in groups b</a:t>
            </a:r>
            <a:r>
              <a:rPr lang="en-US" baseline="0" dirty="0" smtClean="0"/>
              <a:t>y 1:15  </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22</a:t>
            </a:fld>
            <a:endParaRPr lang="en-US" dirty="0"/>
          </a:p>
        </p:txBody>
      </p:sp>
    </p:spTree>
    <p:extLst>
      <p:ext uri="{BB962C8B-B14F-4D97-AF65-F5344CB8AC3E}">
        <p14:creationId xmlns:p14="http://schemas.microsoft.com/office/powerpoint/2010/main" val="1400795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30</a:t>
            </a:fld>
            <a:endParaRPr lang="en-US" dirty="0"/>
          </a:p>
        </p:txBody>
      </p:sp>
    </p:spTree>
    <p:extLst>
      <p:ext uri="{BB962C8B-B14F-4D97-AF65-F5344CB8AC3E}">
        <p14:creationId xmlns:p14="http://schemas.microsoft.com/office/powerpoint/2010/main" val="128416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4</a:t>
            </a:fld>
            <a:endParaRPr lang="en-US" dirty="0"/>
          </a:p>
        </p:txBody>
      </p:sp>
    </p:spTree>
    <p:extLst>
      <p:ext uri="{BB962C8B-B14F-4D97-AF65-F5344CB8AC3E}">
        <p14:creationId xmlns:p14="http://schemas.microsoft.com/office/powerpoint/2010/main" val="248539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5</a:t>
            </a:fld>
            <a:endParaRPr lang="en-US" dirty="0"/>
          </a:p>
        </p:txBody>
      </p:sp>
    </p:spTree>
    <p:extLst>
      <p:ext uri="{BB962C8B-B14F-4D97-AF65-F5344CB8AC3E}">
        <p14:creationId xmlns:p14="http://schemas.microsoft.com/office/powerpoint/2010/main" val="385315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0" dirty="0" smtClean="0"/>
              <a:t>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6</a:t>
            </a:fld>
            <a:endParaRPr lang="en-US" dirty="0"/>
          </a:p>
        </p:txBody>
      </p:sp>
    </p:spTree>
    <p:extLst>
      <p:ext uri="{BB962C8B-B14F-4D97-AF65-F5344CB8AC3E}">
        <p14:creationId xmlns:p14="http://schemas.microsoft.com/office/powerpoint/2010/main" val="39995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mins</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7</a:t>
            </a:fld>
            <a:endParaRPr lang="en-US" dirty="0"/>
          </a:p>
        </p:txBody>
      </p:sp>
    </p:spTree>
    <p:extLst>
      <p:ext uri="{BB962C8B-B14F-4D97-AF65-F5344CB8AC3E}">
        <p14:creationId xmlns:p14="http://schemas.microsoft.com/office/powerpoint/2010/main" val="86204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9:30-12:00 &amp; 12:30-1:00</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8</a:t>
            </a:fld>
            <a:endParaRPr lang="en-US" dirty="0"/>
          </a:p>
        </p:txBody>
      </p:sp>
    </p:spTree>
    <p:extLst>
      <p:ext uri="{BB962C8B-B14F-4D97-AF65-F5344CB8AC3E}">
        <p14:creationId xmlns:p14="http://schemas.microsoft.com/office/powerpoint/2010/main" val="396921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0" dirty="0" smtClean="0"/>
              <a:t> mins (12:35 end)</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9</a:t>
            </a:fld>
            <a:endParaRPr lang="en-US" dirty="0"/>
          </a:p>
        </p:txBody>
      </p:sp>
    </p:spTree>
    <p:extLst>
      <p:ext uri="{BB962C8B-B14F-4D97-AF65-F5344CB8AC3E}">
        <p14:creationId xmlns:p14="http://schemas.microsoft.com/office/powerpoint/2010/main" val="268464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a:t>
            </a:r>
            <a:r>
              <a:rPr lang="en-US" baseline="0" dirty="0" smtClean="0"/>
              <a:t> (12:40 end)</a:t>
            </a:r>
            <a:endParaRPr lang="en-US" dirty="0"/>
          </a:p>
        </p:txBody>
      </p:sp>
      <p:sp>
        <p:nvSpPr>
          <p:cNvPr id="4" name="Slide Number Placeholder 3"/>
          <p:cNvSpPr>
            <a:spLocks noGrp="1"/>
          </p:cNvSpPr>
          <p:nvPr>
            <p:ph type="sldNum" sz="quarter" idx="10"/>
          </p:nvPr>
        </p:nvSpPr>
        <p:spPr/>
        <p:txBody>
          <a:bodyPr/>
          <a:lstStyle/>
          <a:p>
            <a:fld id="{61C8A4DD-3ECA-427E-8F74-EB076940C754}" type="slidenum">
              <a:rPr lang="en-US" smtClean="0"/>
              <a:t>10</a:t>
            </a:fld>
            <a:endParaRPr lang="en-US" dirty="0"/>
          </a:p>
        </p:txBody>
      </p:sp>
    </p:spTree>
    <p:extLst>
      <p:ext uri="{BB962C8B-B14F-4D97-AF65-F5344CB8AC3E}">
        <p14:creationId xmlns:p14="http://schemas.microsoft.com/office/powerpoint/2010/main" val="3024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5AD61334-7FEF-4C90-9FB9-F148387BF574}" type="datetimeFigureOut">
              <a:rPr lang="en-US" smtClean="0"/>
              <a:t>9/14/2011</a:t>
            </a:fld>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69A1937C-7F58-4DE5-B971-BEF3126041DC}" type="slidenum">
              <a:rPr lang="en-US" smtClean="0"/>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1937C-7F58-4DE5-B971-BEF3126041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1937C-7F58-4DE5-B971-BEF3126041DC}" type="slidenum">
              <a:rPr lang="en-US" smtClean="0"/>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1937C-7F58-4DE5-B971-BEF3126041DC}" type="slidenum">
              <a:rPr lang="en-US" smtClean="0"/>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5AD61334-7FEF-4C90-9FB9-F148387BF574}" type="datetimeFigureOut">
              <a:rPr lang="en-US" smtClean="0"/>
              <a:t>9/14/2011</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69A1937C-7F58-4DE5-B971-BEF3126041DC}" type="slidenum">
              <a:rPr lang="en-US" smtClean="0"/>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1937C-7F58-4DE5-B971-BEF3126041DC}"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A1937C-7F58-4DE5-B971-BEF3126041DC}" type="slidenum">
              <a:rPr lang="en-US" smtClean="0"/>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A1937C-7F58-4DE5-B971-BEF3126041DC}" type="slidenum">
              <a:rPr lang="en-US" smtClean="0"/>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A1937C-7F58-4DE5-B971-BEF3126041DC}" type="slidenum">
              <a:rPr lang="en-US" smtClean="0"/>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1937C-7F58-4DE5-B971-BEF3126041DC}"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AD61334-7FEF-4C90-9FB9-F148387BF574}" type="datetimeFigureOut">
              <a:rPr lang="en-US" smtClean="0"/>
              <a:t>9/14/2011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1937C-7F58-4DE5-B971-BEF3126041DC}"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AD61334-7FEF-4C90-9FB9-F148387BF574}" type="datetimeFigureOut">
              <a:rPr lang="en-US" smtClean="0"/>
              <a:t>9/14/2011</a:t>
            </a:fld>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9A1937C-7F58-4DE5-B971-BEF3126041DC}" type="slidenum">
              <a:rPr lang="en-US" smtClean="0"/>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b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bmp"/><Relationship Id="rId1" Type="http://schemas.microsoft.com/office/2007/relationships/media" Target="../media/media2.bmp"/><Relationship Id="rId5" Type="http://schemas.openxmlformats.org/officeDocument/2006/relationships/image" Target="../media/image19.png"/><Relationship Id="rId4" Type="http://schemas.openxmlformats.org/officeDocument/2006/relationships/hyperlink" Target="http://diigo.com/0jjhu"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procon.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22.png"/><Relationship Id="rId4" Type="http://schemas.openxmlformats.org/officeDocument/2006/relationships/hyperlink" Target="http://www.teachingamericanhistory.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partial"/><Relationship Id="rId1" Type="http://schemas.microsoft.com/office/2007/relationships/media" Target="../media/media1.parti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733800"/>
            <a:ext cx="7010400" cy="1143000"/>
          </a:xfrm>
        </p:spPr>
        <p:txBody>
          <a:bodyPr>
            <a:noAutofit/>
          </a:bodyPr>
          <a:lstStyle/>
          <a:p>
            <a:pPr algn="ctr"/>
            <a:r>
              <a:rPr lang="en-US" sz="2200" b="1" dirty="0" smtClean="0"/>
              <a:t>WELCOME TO</a:t>
            </a:r>
            <a:br>
              <a:rPr lang="en-US" sz="2200" b="1" dirty="0" smtClean="0"/>
            </a:br>
            <a:r>
              <a:rPr lang="en-US" sz="2800" b="1" dirty="0" smtClean="0">
                <a:latin typeface="Bodoni MT" pitchFamily="18" charset="0"/>
              </a:rPr>
              <a:t>The Constitution: </a:t>
            </a:r>
            <a:br>
              <a:rPr lang="en-US" sz="2800" b="1" dirty="0" smtClean="0">
                <a:latin typeface="Bodoni MT" pitchFamily="18" charset="0"/>
              </a:rPr>
            </a:br>
            <a:r>
              <a:rPr lang="en-US" sz="2800" b="1" dirty="0" smtClean="0">
                <a:latin typeface="Bodoni MT" pitchFamily="18" charset="0"/>
              </a:rPr>
              <a:t>Controversies &amp; Conversations</a:t>
            </a:r>
            <a:endParaRPr lang="en-US" sz="2800" b="1" dirty="0">
              <a:latin typeface="Bodoni MT" pitchFamily="18" charset="0"/>
            </a:endParaRPr>
          </a:p>
        </p:txBody>
      </p:sp>
      <p:sp>
        <p:nvSpPr>
          <p:cNvPr id="3" name="Subtitle 2"/>
          <p:cNvSpPr>
            <a:spLocks noGrp="1"/>
          </p:cNvSpPr>
          <p:nvPr>
            <p:ph type="subTitle" idx="1"/>
          </p:nvPr>
        </p:nvSpPr>
        <p:spPr>
          <a:solidFill>
            <a:schemeClr val="accent2"/>
          </a:solidFill>
        </p:spPr>
        <p:txBody>
          <a:bodyPr>
            <a:normAutofit/>
          </a:bodyPr>
          <a:lstStyle/>
          <a:p>
            <a:pPr algn="ctr"/>
            <a:r>
              <a:rPr lang="en-US" sz="2800" dirty="0" smtClean="0">
                <a:latin typeface="Ravie" pitchFamily="82" charset="0"/>
              </a:rPr>
              <a:t>Now let’s play ball!</a:t>
            </a:r>
            <a:endParaRPr lang="en-US" sz="2800" dirty="0">
              <a:latin typeface="Ravie" pitchFamily="82" charset="0"/>
            </a:endParaRPr>
          </a:p>
        </p:txBody>
      </p:sp>
      <p:pic>
        <p:nvPicPr>
          <p:cNvPr id="1026" name="Picture 2" descr="http://www.amerheritage.com/merchimages/collectables/bergino-balls/Constit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9629"/>
            <a:ext cx="3580469" cy="3661029"/>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4152434" y="57912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5048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Definitions of Classroom Discussion</a:t>
            </a:r>
            <a:endParaRPr lang="en-US" sz="3000" dirty="0"/>
          </a:p>
        </p:txBody>
      </p:sp>
      <p:sp>
        <p:nvSpPr>
          <p:cNvPr id="3" name="Content Placeholder 2"/>
          <p:cNvSpPr>
            <a:spLocks noGrp="1"/>
          </p:cNvSpPr>
          <p:nvPr>
            <p:ph idx="1"/>
          </p:nvPr>
        </p:nvSpPr>
        <p:spPr>
          <a:xfrm>
            <a:off x="533400" y="1371600"/>
            <a:ext cx="8229600" cy="5257800"/>
          </a:xfrm>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US" b="1" u="sng" dirty="0" smtClean="0"/>
              <a:t>Definitions</a:t>
            </a:r>
          </a:p>
          <a:p>
            <a:r>
              <a:rPr lang="en-US" dirty="0" smtClean="0"/>
              <a:t>“competent and focused exchange                                 of ideas and view rooted in knowledge”                                      (Hess, 2004)</a:t>
            </a:r>
          </a:p>
          <a:p>
            <a:r>
              <a:rPr lang="en-US" dirty="0" smtClean="0"/>
              <a:t>“a kind of shared inquiry, the desired outcomes of which rely on the expression and consideration of diverse view points” (Parker, 2003, p. 129)</a:t>
            </a:r>
          </a:p>
          <a:p>
            <a:pPr marL="0" indent="0">
              <a:buNone/>
            </a:pPr>
            <a:endParaRPr lang="en-US" i="1" dirty="0" smtClean="0">
              <a:solidFill>
                <a:srgbClr val="00B0F0"/>
              </a:solidFill>
            </a:endParaRPr>
          </a:p>
        </p:txBody>
      </p:sp>
      <p:sp>
        <p:nvSpPr>
          <p:cNvPr id="5" name="Oval 4"/>
          <p:cNvSpPr/>
          <p:nvPr/>
        </p:nvSpPr>
        <p:spPr>
          <a:xfrm>
            <a:off x="2092712" y="4572000"/>
            <a:ext cx="5029200" cy="2286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r>
              <a:rPr lang="en-US" i="1" dirty="0">
                <a:solidFill>
                  <a:srgbClr val="00B0F0"/>
                </a:solidFill>
              </a:rPr>
              <a:t>“Instead of seeing discussion as a stumbling block in the way of action, we think it an indispensable preliminary to any wise action at all.” </a:t>
            </a:r>
            <a:endParaRPr lang="en-US" i="1" dirty="0" smtClean="0">
              <a:solidFill>
                <a:srgbClr val="00B0F0"/>
              </a:solidFill>
            </a:endParaRPr>
          </a:p>
          <a:p>
            <a:r>
              <a:rPr lang="en-US" i="1" dirty="0" smtClean="0">
                <a:solidFill>
                  <a:srgbClr val="00B0F0"/>
                </a:solidFill>
              </a:rPr>
              <a:t>(</a:t>
            </a:r>
            <a:r>
              <a:rPr lang="en-US" i="1" dirty="0">
                <a:solidFill>
                  <a:srgbClr val="00B0F0"/>
                </a:solidFill>
              </a:rPr>
              <a:t>Pericles, Ancient Athenian Leader)</a:t>
            </a:r>
          </a:p>
        </p:txBody>
      </p:sp>
      <p:sp>
        <p:nvSpPr>
          <p:cNvPr id="4" name="Cloud Callout 3"/>
          <p:cNvSpPr/>
          <p:nvPr/>
        </p:nvSpPr>
        <p:spPr>
          <a:xfrm>
            <a:off x="6248400" y="838200"/>
            <a:ext cx="2895600" cy="2209800"/>
          </a:xfrm>
          <a:prstGeom prst="cloudCallout">
            <a:avLst>
              <a:gd name="adj1" fmla="val -64422"/>
              <a:gd name="adj2" fmla="val 4592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dirty="0" smtClean="0"/>
              <a:t>Hmmm…                    it looks like students must have to have the same background knowledge and this must include diverse points of view!</a:t>
            </a:r>
            <a:endParaRPr lang="en-US" sz="1400" dirty="0"/>
          </a:p>
        </p:txBody>
      </p:sp>
    </p:spTree>
    <p:extLst>
      <p:ext uri="{BB962C8B-B14F-4D97-AF65-F5344CB8AC3E}">
        <p14:creationId xmlns:p14="http://schemas.microsoft.com/office/powerpoint/2010/main" val="3361927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Historical Controversy &amp; Discussion</a:t>
            </a:r>
            <a:endParaRPr lang="en-US" dirty="0"/>
          </a:p>
        </p:txBody>
      </p:sp>
      <p:sp>
        <p:nvSpPr>
          <p:cNvPr id="3" name="Content Placeholder 2"/>
          <p:cNvSpPr>
            <a:spLocks noGrp="1"/>
          </p:cNvSpPr>
          <p:nvPr>
            <p:ph sz="quarter" idx="1"/>
          </p:nvPr>
        </p:nvSpPr>
        <p:spPr>
          <a:xfrm>
            <a:off x="457200" y="1219200"/>
            <a:ext cx="5410200" cy="4937760"/>
          </a:xfrm>
        </p:spPr>
        <p:txBody>
          <a:bodyPr/>
          <a:lstStyle/>
          <a:p>
            <a:r>
              <a:rPr lang="en-US" dirty="0" smtClean="0"/>
              <a:t>How can we get our students to engage in meaningful discussions about the past?</a:t>
            </a:r>
          </a:p>
          <a:p>
            <a:pPr lvl="1"/>
            <a:r>
              <a:rPr lang="en-US" dirty="0" smtClean="0"/>
              <a:t>Strategies we will discuss today:</a:t>
            </a:r>
          </a:p>
          <a:p>
            <a:pPr marL="594360" lvl="2" indent="0">
              <a:buNone/>
            </a:pPr>
            <a:r>
              <a:rPr lang="en-US" dirty="0" smtClean="0">
                <a:solidFill>
                  <a:srgbClr val="0070C0"/>
                </a:solidFill>
              </a:rPr>
              <a:t>STEP 1: Using </a:t>
            </a:r>
            <a:r>
              <a:rPr lang="en-US" dirty="0">
                <a:solidFill>
                  <a:srgbClr val="0070C0"/>
                </a:solidFill>
              </a:rPr>
              <a:t>a student friendly question</a:t>
            </a:r>
          </a:p>
          <a:p>
            <a:pPr marL="594360" lvl="2" indent="0">
              <a:buNone/>
            </a:pPr>
            <a:r>
              <a:rPr lang="en-US" dirty="0" smtClean="0">
                <a:solidFill>
                  <a:srgbClr val="0070C0"/>
                </a:solidFill>
              </a:rPr>
              <a:t>STEP 2: Building background and context</a:t>
            </a:r>
          </a:p>
          <a:p>
            <a:pPr marL="594360" lvl="2" indent="0">
              <a:buNone/>
            </a:pPr>
            <a:r>
              <a:rPr lang="en-US" dirty="0" smtClean="0">
                <a:solidFill>
                  <a:srgbClr val="0070C0"/>
                </a:solidFill>
              </a:rPr>
              <a:t>STEP 3: Group annotating as a preparation strategy – “The Huddle”</a:t>
            </a:r>
          </a:p>
          <a:p>
            <a:pPr lvl="2"/>
            <a:endParaRPr lang="en-US" dirty="0">
              <a:solidFill>
                <a:srgbClr val="0070C0"/>
              </a:solidFill>
            </a:endParaRPr>
          </a:p>
          <a:p>
            <a:pPr lvl="2"/>
            <a:endParaRPr lang="en-US" dirty="0">
              <a:solidFill>
                <a:srgbClr val="0070C0"/>
              </a:solidFill>
            </a:endParaRPr>
          </a:p>
        </p:txBody>
      </p:sp>
      <p:pic>
        <p:nvPicPr>
          <p:cNvPr id="1026" name="Picture 2" descr="http://covers.openlibrary.org/b/id/5951291-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98776"/>
            <a:ext cx="3200400" cy="50639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1676400" y="5188105"/>
            <a:ext cx="2743200" cy="1069848"/>
          </a:xfrm>
          <a:prstGeom prst="wedgeRectCallout">
            <a:avLst>
              <a:gd name="adj1" fmla="val -48960"/>
              <a:gd name="adj2" fmla="val -100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will move quickly today but will go through all of these steps again later.</a:t>
            </a:r>
            <a:endParaRPr lang="en-US" dirty="0"/>
          </a:p>
        </p:txBody>
      </p:sp>
    </p:spTree>
    <p:extLst>
      <p:ext uri="{BB962C8B-B14F-4D97-AF65-F5344CB8AC3E}">
        <p14:creationId xmlns:p14="http://schemas.microsoft.com/office/powerpoint/2010/main" val="89530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1: </a:t>
            </a:r>
            <a:br>
              <a:rPr lang="en-US" dirty="0" smtClean="0"/>
            </a:br>
            <a:r>
              <a:rPr lang="en-US" dirty="0" smtClean="0"/>
              <a:t>Formulating a Student Friendly Question</a:t>
            </a:r>
            <a:endParaRPr lang="en-US" dirty="0"/>
          </a:p>
        </p:txBody>
      </p:sp>
      <p:sp>
        <p:nvSpPr>
          <p:cNvPr id="3" name="Content Placeholder 2"/>
          <p:cNvSpPr>
            <a:spLocks noGrp="1"/>
          </p:cNvSpPr>
          <p:nvPr>
            <p:ph sz="quarter" idx="1"/>
          </p:nvPr>
        </p:nvSpPr>
        <p:spPr/>
        <p:txBody>
          <a:bodyPr/>
          <a:lstStyle/>
          <a:p>
            <a:r>
              <a:rPr lang="en-US" dirty="0" smtClean="0"/>
              <a:t>Student friendly means:</a:t>
            </a:r>
          </a:p>
          <a:p>
            <a:pPr lvl="1"/>
            <a:r>
              <a:rPr lang="en-US" dirty="0" smtClean="0"/>
              <a:t>No unknown vocabulary words</a:t>
            </a:r>
          </a:p>
          <a:p>
            <a:pPr lvl="1"/>
            <a:r>
              <a:rPr lang="en-US" dirty="0" smtClean="0"/>
              <a:t>Not convoluted (direct and to the point)</a:t>
            </a:r>
          </a:p>
          <a:p>
            <a:pPr lvl="1"/>
            <a:r>
              <a:rPr lang="en-US" dirty="0" smtClean="0"/>
              <a:t>Multiple perspectives and ways to answer</a:t>
            </a:r>
          </a:p>
          <a:p>
            <a:pPr lvl="1"/>
            <a:r>
              <a:rPr lang="en-US" dirty="0" smtClean="0"/>
              <a:t>Make sure its answerable and requires evidence</a:t>
            </a:r>
          </a:p>
          <a:p>
            <a:pPr lvl="2"/>
            <a:r>
              <a:rPr lang="en-US" dirty="0" smtClean="0"/>
              <a:t>Should gay marriage be allowed?</a:t>
            </a:r>
          </a:p>
          <a:p>
            <a:pPr lvl="2"/>
            <a:r>
              <a:rPr lang="en-US" dirty="0" smtClean="0"/>
              <a:t>Should the Supreme Court use the 14</a:t>
            </a:r>
            <a:r>
              <a:rPr lang="en-US" baseline="30000" dirty="0" smtClean="0"/>
              <a:t>th</a:t>
            </a:r>
            <a:r>
              <a:rPr lang="en-US" dirty="0" smtClean="0"/>
              <a:t> Amendment to find the Defense of Marriage Act unconstitutional?</a:t>
            </a:r>
          </a:p>
          <a:p>
            <a:pPr lvl="2"/>
            <a:r>
              <a:rPr lang="en-US" dirty="0" smtClean="0"/>
              <a:t>Should the states or the national government legislate the issue of gay marriage?</a:t>
            </a:r>
          </a:p>
          <a:p>
            <a:pPr lvl="1"/>
            <a:r>
              <a:rPr lang="en-US" dirty="0" smtClean="0"/>
              <a:t>Keep it simple!</a:t>
            </a:r>
          </a:p>
          <a:p>
            <a:pPr lvl="2"/>
            <a:r>
              <a:rPr lang="en-US" dirty="0" smtClean="0"/>
              <a:t>You can add sub-questions later if need be.</a:t>
            </a:r>
            <a:endParaRPr lang="en-US" dirty="0"/>
          </a:p>
        </p:txBody>
      </p:sp>
      <p:sp>
        <p:nvSpPr>
          <p:cNvPr id="4" name="Left Arrow 3"/>
          <p:cNvSpPr/>
          <p:nvPr/>
        </p:nvSpPr>
        <p:spPr>
          <a:xfrm>
            <a:off x="5943600" y="3315629"/>
            <a:ext cx="316230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 is this a bad question?</a:t>
            </a:r>
            <a:endParaRPr lang="en-US" dirty="0"/>
          </a:p>
        </p:txBody>
      </p:sp>
      <p:sp>
        <p:nvSpPr>
          <p:cNvPr id="5" name="Left Arrow 4"/>
          <p:cNvSpPr/>
          <p:nvPr/>
        </p:nvSpPr>
        <p:spPr>
          <a:xfrm>
            <a:off x="5943600" y="4038600"/>
            <a:ext cx="3162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 is this question better?</a:t>
            </a:r>
            <a:endParaRPr lang="en-US" dirty="0"/>
          </a:p>
        </p:txBody>
      </p:sp>
      <p:sp>
        <p:nvSpPr>
          <p:cNvPr id="6" name="Left Arrow 5"/>
          <p:cNvSpPr/>
          <p:nvPr/>
        </p:nvSpPr>
        <p:spPr>
          <a:xfrm>
            <a:off x="5983321" y="4724400"/>
            <a:ext cx="3162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 is this question better?</a:t>
            </a:r>
            <a:endParaRPr lang="en-US" dirty="0"/>
          </a:p>
        </p:txBody>
      </p:sp>
    </p:spTree>
    <p:extLst>
      <p:ext uri="{BB962C8B-B14F-4D97-AF65-F5344CB8AC3E}">
        <p14:creationId xmlns:p14="http://schemas.microsoft.com/office/powerpoint/2010/main" val="3395734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2: Providing Background</a:t>
            </a:r>
            <a:endParaRPr lang="en-US" dirty="0"/>
          </a:p>
        </p:txBody>
      </p:sp>
      <p:sp>
        <p:nvSpPr>
          <p:cNvPr id="3" name="Content Placeholder 2"/>
          <p:cNvSpPr>
            <a:spLocks noGrp="1"/>
          </p:cNvSpPr>
          <p:nvPr>
            <p:ph sz="quarter" idx="1"/>
          </p:nvPr>
        </p:nvSpPr>
        <p:spPr/>
        <p:txBody>
          <a:bodyPr>
            <a:normAutofit fontScale="92500"/>
          </a:bodyPr>
          <a:lstStyle/>
          <a:p>
            <a:pPr marL="0" indent="0" algn="ctr">
              <a:buNone/>
            </a:pPr>
            <a:r>
              <a:rPr lang="en-US" b="1" i="1" dirty="0">
                <a:solidFill>
                  <a:srgbClr val="0070C0"/>
                </a:solidFill>
              </a:rPr>
              <a:t>Was the Constitution a proslavery document</a:t>
            </a:r>
            <a:r>
              <a:rPr lang="en-US" b="1" i="1" dirty="0" smtClean="0">
                <a:solidFill>
                  <a:srgbClr val="0070C0"/>
                </a:solidFill>
              </a:rPr>
              <a:t>?</a:t>
            </a:r>
          </a:p>
          <a:p>
            <a:pPr marL="0" indent="0" algn="ctr">
              <a:buNone/>
            </a:pPr>
            <a:endParaRPr lang="en-US" b="1" i="1" dirty="0">
              <a:solidFill>
                <a:srgbClr val="0070C0"/>
              </a:solidFill>
            </a:endParaRPr>
          </a:p>
          <a:p>
            <a:r>
              <a:rPr lang="en-US" dirty="0" smtClean="0"/>
              <a:t>What do we already know from this morning’s background building lecture?</a:t>
            </a:r>
          </a:p>
          <a:p>
            <a:pPr lvl="1"/>
            <a:r>
              <a:rPr lang="en-US" dirty="0" smtClean="0"/>
              <a:t>Why did the Constitution provide protections for slavery?</a:t>
            </a:r>
          </a:p>
          <a:p>
            <a:pPr lvl="1"/>
            <a:r>
              <a:rPr lang="en-US" dirty="0"/>
              <a:t>Why didn’t the Constitution ever use the word “</a:t>
            </a:r>
            <a:r>
              <a:rPr lang="en-US" dirty="0" smtClean="0"/>
              <a:t>slave?”</a:t>
            </a:r>
            <a:endParaRPr lang="en-US" dirty="0"/>
          </a:p>
          <a:p>
            <a:pPr lvl="1"/>
            <a:r>
              <a:rPr lang="en-US" dirty="0" smtClean="0"/>
              <a:t>What </a:t>
            </a:r>
            <a:r>
              <a:rPr lang="en-US" dirty="0"/>
              <a:t>if the North had refused to include the slavery protections</a:t>
            </a:r>
            <a:r>
              <a:rPr lang="en-US" dirty="0" smtClean="0"/>
              <a:t>?</a:t>
            </a:r>
          </a:p>
          <a:p>
            <a:r>
              <a:rPr lang="en-US" dirty="0" smtClean="0"/>
              <a:t>What other context would we need to provide for students?  </a:t>
            </a:r>
          </a:p>
          <a:p>
            <a:r>
              <a:rPr lang="en-US" dirty="0" smtClean="0"/>
              <a:t>What vocabulary would be essential for them to understand before preparing for a discussion?</a:t>
            </a:r>
          </a:p>
          <a:p>
            <a:r>
              <a:rPr lang="en-US" dirty="0" smtClean="0"/>
              <a:t>How are you preparing students to understand             multiple perspectives?</a:t>
            </a:r>
            <a:endParaRPr lang="en-US" dirty="0"/>
          </a:p>
        </p:txBody>
      </p:sp>
      <p:sp>
        <p:nvSpPr>
          <p:cNvPr id="4" name="Flowchart: Punched Tape 3"/>
          <p:cNvSpPr/>
          <p:nvPr/>
        </p:nvSpPr>
        <p:spPr>
          <a:xfrm>
            <a:off x="7391400" y="4572000"/>
            <a:ext cx="1828800" cy="21336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Make sure all students are privy to a lot of background information.</a:t>
            </a:r>
            <a:endParaRPr lang="en-US" dirty="0"/>
          </a:p>
        </p:txBody>
      </p:sp>
    </p:spTree>
    <p:extLst>
      <p:ext uri="{BB962C8B-B14F-4D97-AF65-F5344CB8AC3E}">
        <p14:creationId xmlns:p14="http://schemas.microsoft.com/office/powerpoint/2010/main" val="1695664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a Great Resource!</a:t>
            </a:r>
            <a:endParaRPr lang="en-US" dirty="0"/>
          </a:p>
        </p:txBody>
      </p:sp>
      <p:sp>
        <p:nvSpPr>
          <p:cNvPr id="3" name="Content Placeholder 2"/>
          <p:cNvSpPr>
            <a:spLocks noGrp="1"/>
          </p:cNvSpPr>
          <p:nvPr>
            <p:ph sz="quarter" idx="1"/>
          </p:nvPr>
        </p:nvSpPr>
        <p:spPr/>
        <p:txBody>
          <a:bodyPr/>
          <a:lstStyle/>
          <a:p>
            <a:r>
              <a:rPr lang="en-US" i="1" dirty="0" smtClean="0"/>
              <a:t>The Historian’s Apprentice:  The Constitution &amp; Slavery</a:t>
            </a:r>
          </a:p>
          <a:p>
            <a:pPr lvl="1"/>
            <a:r>
              <a:rPr lang="en-US" dirty="0" smtClean="0"/>
              <a:t>Resource for our discussion question</a:t>
            </a:r>
          </a:p>
          <a:p>
            <a:pPr lvl="2"/>
            <a:r>
              <a:rPr lang="en-US" dirty="0" smtClean="0"/>
              <a:t>Student friendly vocabulary (p. 7)</a:t>
            </a:r>
          </a:p>
          <a:p>
            <a:pPr lvl="2"/>
            <a:r>
              <a:rPr lang="en-US" dirty="0" smtClean="0"/>
              <a:t>Building Background Essay (p. 11)</a:t>
            </a:r>
          </a:p>
          <a:p>
            <a:pPr lvl="2"/>
            <a:r>
              <a:rPr lang="en-US" dirty="0" smtClean="0"/>
              <a:t>Background PowerPoint (on cd in front cover)</a:t>
            </a:r>
          </a:p>
          <a:p>
            <a:pPr lvl="2"/>
            <a:r>
              <a:rPr lang="en-US" dirty="0" smtClean="0"/>
              <a:t>Primary Sources (p. 15-18) with some analysis questions (p. 19-28)</a:t>
            </a:r>
          </a:p>
          <a:p>
            <a:pPr lvl="2"/>
            <a:r>
              <a:rPr lang="en-US" dirty="0" smtClean="0"/>
              <a:t>Secondary Sources (p. 30-31)</a:t>
            </a:r>
          </a:p>
          <a:p>
            <a:pPr lvl="2"/>
            <a:endParaRPr lang="en-US" dirty="0"/>
          </a:p>
          <a:p>
            <a:pPr lvl="1"/>
            <a:r>
              <a:rPr lang="en-US" dirty="0" smtClean="0"/>
              <a:t>Take one per school!</a:t>
            </a:r>
            <a:endParaRPr lang="en-US" dirty="0"/>
          </a:p>
        </p:txBody>
      </p:sp>
      <p:pic>
        <p:nvPicPr>
          <p:cNvPr id="1026" name="Picture 2" descr="http://www.sonofthesouth.net/slavery/pictures/southern-slave-town-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25421"/>
            <a:ext cx="3209925" cy="304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27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You May Want to Cover</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54760427"/>
              </p:ext>
            </p:extLst>
          </p:nvPr>
        </p:nvGraphicFramePr>
        <p:xfrm>
          <a:off x="228600" y="1219200"/>
          <a:ext cx="8610600" cy="5486400"/>
        </p:xfrm>
        <a:graphic>
          <a:graphicData uri="http://schemas.openxmlformats.org/drawingml/2006/table">
            <a:tbl>
              <a:tblPr firstRow="1" bandRow="1">
                <a:tableStyleId>{2D5ABB26-0587-4C30-8999-92F81FD0307C}</a:tableStyleId>
              </a:tblPr>
              <a:tblGrid>
                <a:gridCol w="4305300"/>
                <a:gridCol w="4305300"/>
              </a:tblGrid>
              <a:tr h="2714625">
                <a:tc>
                  <a:txBody>
                    <a:bodyPr/>
                    <a:lstStyle/>
                    <a:p>
                      <a:endParaRPr lang="en-US" dirty="0"/>
                    </a:p>
                  </a:txBody>
                  <a:tcPr/>
                </a:tc>
                <a:tc>
                  <a:txBody>
                    <a:bodyPr/>
                    <a:lstStyle/>
                    <a:p>
                      <a:endParaRPr lang="en-US" dirty="0"/>
                    </a:p>
                  </a:txBody>
                  <a:tcPr/>
                </a:tc>
              </a:tr>
              <a:tr h="2771775">
                <a:tc>
                  <a:txBody>
                    <a:bodyPr/>
                    <a:lstStyle/>
                    <a:p>
                      <a:endParaRPr lang="en-US" dirty="0"/>
                    </a:p>
                  </a:txBody>
                  <a:tcPr/>
                </a:tc>
                <a:tc>
                  <a:txBody>
                    <a:bodyPr/>
                    <a:lstStyle/>
                    <a:p>
                      <a:endParaRPr lang="en-US" dirty="0"/>
                    </a:p>
                  </a:txBody>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9200"/>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62400"/>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964488"/>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24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3: Provide Reading/Viewing Strategies</a:t>
            </a:r>
            <a:endParaRPr lang="en-US" dirty="0"/>
          </a:p>
        </p:txBody>
      </p:sp>
      <p:sp>
        <p:nvSpPr>
          <p:cNvPr id="3" name="Content Placeholder 2"/>
          <p:cNvSpPr>
            <a:spLocks noGrp="1"/>
          </p:cNvSpPr>
          <p:nvPr>
            <p:ph sz="quarter" idx="1"/>
          </p:nvPr>
        </p:nvSpPr>
        <p:spPr/>
        <p:txBody>
          <a:bodyPr>
            <a:normAutofit/>
          </a:bodyPr>
          <a:lstStyle/>
          <a:p>
            <a:r>
              <a:rPr lang="en-US" dirty="0" smtClean="0"/>
              <a:t>High level discussion preparation should ALWAYS include reading and/or viewing which incorporates multiple perspectives. </a:t>
            </a:r>
            <a:endParaRPr lang="en-US" dirty="0"/>
          </a:p>
          <a:p>
            <a:r>
              <a:rPr lang="en-US" dirty="0" smtClean="0"/>
              <a:t>You should provide guidance, support, and explicit scaffolding.  Have students follow a specific strategy for reading or viewing.</a:t>
            </a:r>
          </a:p>
          <a:p>
            <a:r>
              <a:rPr lang="en-US" dirty="0" smtClean="0"/>
              <a:t>Review readings with students to make sure everyone is on the same page.</a:t>
            </a:r>
          </a:p>
          <a:p>
            <a:r>
              <a:rPr lang="en-US" dirty="0" smtClean="0"/>
              <a:t>MODEL THE STRATEGY WITH STUDENTS!</a:t>
            </a:r>
          </a:p>
          <a:p>
            <a:endParaRPr lang="en-US" dirty="0"/>
          </a:p>
          <a:p>
            <a:endParaRPr lang="en-US" dirty="0"/>
          </a:p>
        </p:txBody>
      </p:sp>
      <p:sp>
        <p:nvSpPr>
          <p:cNvPr id="4" name="7-Point Star 3"/>
          <p:cNvSpPr/>
          <p:nvPr/>
        </p:nvSpPr>
        <p:spPr>
          <a:xfrm>
            <a:off x="6074229" y="4800600"/>
            <a:ext cx="3048000" cy="181791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 for some ideas in your discussion reader.</a:t>
            </a:r>
            <a:endParaRPr lang="en-US" dirty="0"/>
          </a:p>
        </p:txBody>
      </p:sp>
    </p:spTree>
    <p:extLst>
      <p:ext uri="{BB962C8B-B14F-4D97-AF65-F5344CB8AC3E}">
        <p14:creationId xmlns:p14="http://schemas.microsoft.com/office/powerpoint/2010/main" val="14311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Today’s Reading Strategy: </a:t>
            </a:r>
            <a:br>
              <a:rPr lang="en-US" dirty="0" smtClean="0"/>
            </a:br>
            <a:r>
              <a:rPr lang="en-US" dirty="0" smtClean="0"/>
              <a:t>Annotation</a:t>
            </a:r>
            <a:endParaRPr lang="en-US" dirty="0"/>
          </a:p>
        </p:txBody>
      </p:sp>
      <p:sp>
        <p:nvSpPr>
          <p:cNvPr id="3" name="Content Placeholder 2"/>
          <p:cNvSpPr>
            <a:spLocks noGrp="1"/>
          </p:cNvSpPr>
          <p:nvPr>
            <p:ph sz="quarter" idx="1"/>
          </p:nvPr>
        </p:nvSpPr>
        <p:spPr/>
        <p:txBody>
          <a:bodyPr>
            <a:normAutofit/>
          </a:bodyPr>
          <a:lstStyle/>
          <a:p>
            <a:r>
              <a:rPr lang="en-US" dirty="0" smtClean="0"/>
              <a:t>Why annotate?</a:t>
            </a:r>
          </a:p>
          <a:p>
            <a:pPr lvl="1"/>
            <a:r>
              <a:rPr lang="en-US" sz="2500" dirty="0"/>
              <a:t>When annotating a text, the reader:</a:t>
            </a:r>
          </a:p>
          <a:p>
            <a:pPr lvl="2"/>
            <a:r>
              <a:rPr lang="en-US" sz="2100" dirty="0"/>
              <a:t>Formulates questions in response to what he is reading</a:t>
            </a:r>
            <a:endParaRPr lang="en-US" sz="2500" dirty="0"/>
          </a:p>
          <a:p>
            <a:pPr lvl="2"/>
            <a:r>
              <a:rPr lang="en-US" sz="2100" dirty="0"/>
              <a:t>Analyzes and interprets elements of the text (e.g. argument, persuasion, evidence)</a:t>
            </a:r>
            <a:endParaRPr lang="en-US" sz="2500" dirty="0"/>
          </a:p>
          <a:p>
            <a:pPr lvl="2"/>
            <a:r>
              <a:rPr lang="en-US" sz="2100" dirty="0"/>
              <a:t>Draws conclusions and makes inferences based on explicit and implicit meaning</a:t>
            </a:r>
            <a:endParaRPr lang="en-US" sz="2500" dirty="0"/>
          </a:p>
          <a:p>
            <a:pPr lvl="1"/>
            <a:r>
              <a:rPr lang="en-US" dirty="0" smtClean="0"/>
              <a:t>We have to make sure that students are prepared for a discussion.  Assume no knowledge or inaccurate knowledge!</a:t>
            </a:r>
          </a:p>
          <a:p>
            <a:pPr lvl="1"/>
            <a:r>
              <a:rPr lang="en-US" dirty="0" smtClean="0"/>
              <a:t>Scaffold, Model, Engage</a:t>
            </a:r>
          </a:p>
          <a:p>
            <a:pPr lvl="1"/>
            <a:r>
              <a:rPr lang="en-US" b="1" i="1" dirty="0" smtClean="0">
                <a:solidFill>
                  <a:srgbClr val="0070C0"/>
                </a:solidFill>
              </a:rPr>
              <a:t>Let’s look at the handout for Text Annotation.  Highlight one idea that stands out to you. </a:t>
            </a:r>
            <a:endParaRPr lang="en-US" b="1" i="1" dirty="0">
              <a:solidFill>
                <a:srgbClr val="0070C0"/>
              </a:solidFill>
            </a:endParaRPr>
          </a:p>
        </p:txBody>
      </p:sp>
      <p:graphicFrame>
        <p:nvGraphicFramePr>
          <p:cNvPr id="5" name="Diagram 4"/>
          <p:cNvGraphicFramePr/>
          <p:nvPr>
            <p:extLst>
              <p:ext uri="{D42A27DB-BD31-4B8C-83A1-F6EECF244321}">
                <p14:modId xmlns:p14="http://schemas.microsoft.com/office/powerpoint/2010/main" val="582853771"/>
              </p:ext>
            </p:extLst>
          </p:nvPr>
        </p:nvGraphicFramePr>
        <p:xfrm>
          <a:off x="6705600" y="-34447"/>
          <a:ext cx="25908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1992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Core State Standards (CCSS) for </a:t>
            </a:r>
            <a:r>
              <a:rPr lang="en-US" b="1" dirty="0" smtClean="0"/>
              <a:t>Reading</a:t>
            </a:r>
            <a:r>
              <a:rPr lang="en-US" dirty="0" smtClean="0"/>
              <a:t> in the Content Area</a:t>
            </a:r>
            <a:endParaRPr lang="en-US" dirty="0"/>
          </a:p>
        </p:txBody>
      </p:sp>
      <p:sp>
        <p:nvSpPr>
          <p:cNvPr id="3" name="Content Placeholder 2"/>
          <p:cNvSpPr>
            <a:spLocks noGrp="1"/>
          </p:cNvSpPr>
          <p:nvPr>
            <p:ph sz="quarter" idx="1"/>
          </p:nvPr>
        </p:nvSpPr>
        <p:spPr>
          <a:xfrm>
            <a:off x="457200" y="1219200"/>
            <a:ext cx="7513529" cy="5105400"/>
          </a:xfrm>
        </p:spPr>
        <p:txBody>
          <a:bodyPr>
            <a:normAutofit fontScale="77500" lnSpcReduction="20000"/>
          </a:bodyPr>
          <a:lstStyle/>
          <a:p>
            <a:r>
              <a:rPr lang="en-US" dirty="0"/>
              <a:t>Read closely to determine what the text says explicitly and to make logical inferences from it; </a:t>
            </a:r>
            <a:endParaRPr lang="en-US" dirty="0" smtClean="0"/>
          </a:p>
          <a:p>
            <a:r>
              <a:rPr lang="en-US" dirty="0" smtClean="0"/>
              <a:t>Cite specific textual </a:t>
            </a:r>
            <a:r>
              <a:rPr lang="en-US" dirty="0"/>
              <a:t>evidence when writing or speaking to support conclusions drawn from the text.</a:t>
            </a:r>
          </a:p>
          <a:p>
            <a:r>
              <a:rPr lang="en-US" dirty="0" smtClean="0"/>
              <a:t>Determine </a:t>
            </a:r>
            <a:r>
              <a:rPr lang="en-US" dirty="0"/>
              <a:t>central ideas or themes of a text and analyze their development; summarize the key </a:t>
            </a:r>
            <a:r>
              <a:rPr lang="en-US" dirty="0" smtClean="0"/>
              <a:t>supporting details </a:t>
            </a:r>
            <a:r>
              <a:rPr lang="en-US" dirty="0"/>
              <a:t>and ideas</a:t>
            </a:r>
            <a:r>
              <a:rPr lang="en-US" dirty="0" smtClean="0"/>
              <a:t>.</a:t>
            </a:r>
            <a:r>
              <a:rPr lang="en-US" dirty="0"/>
              <a:t> </a:t>
            </a:r>
            <a:endParaRPr lang="en-US" dirty="0" smtClean="0"/>
          </a:p>
          <a:p>
            <a:r>
              <a:rPr lang="en-US" dirty="0" smtClean="0"/>
              <a:t>Assess </a:t>
            </a:r>
            <a:r>
              <a:rPr lang="en-US" dirty="0"/>
              <a:t>how point of view or purpose shapes the content and style of a text</a:t>
            </a:r>
            <a:r>
              <a:rPr lang="en-US" dirty="0" smtClean="0"/>
              <a:t>.</a:t>
            </a:r>
            <a:r>
              <a:rPr lang="en-US" dirty="0"/>
              <a:t> </a:t>
            </a:r>
            <a:endParaRPr lang="en-US" dirty="0" smtClean="0"/>
          </a:p>
          <a:p>
            <a:r>
              <a:rPr lang="en-US" dirty="0" smtClean="0"/>
              <a:t>Integrate </a:t>
            </a:r>
            <a:r>
              <a:rPr lang="en-US" dirty="0"/>
              <a:t>and evaluate content presented in diverse media and formats, including visually and quantitatively, </a:t>
            </a:r>
            <a:r>
              <a:rPr lang="en-US" dirty="0" smtClean="0"/>
              <a:t>as well </a:t>
            </a:r>
            <a:r>
              <a:rPr lang="en-US" dirty="0"/>
              <a:t>as in words</a:t>
            </a:r>
            <a:r>
              <a:rPr lang="en-US" dirty="0" smtClean="0"/>
              <a:t>.</a:t>
            </a:r>
            <a:endParaRPr lang="en-US" dirty="0"/>
          </a:p>
          <a:p>
            <a:r>
              <a:rPr lang="en-US" dirty="0" smtClean="0"/>
              <a:t>Delineate </a:t>
            </a:r>
            <a:r>
              <a:rPr lang="en-US" dirty="0"/>
              <a:t>and evaluate the argument and specific claims in a text, including the validity of the reasoning as </a:t>
            </a:r>
            <a:r>
              <a:rPr lang="en-US" dirty="0" smtClean="0"/>
              <a:t>well as </a:t>
            </a:r>
            <a:r>
              <a:rPr lang="en-US" dirty="0"/>
              <a:t>the relevance and sufficiency of the evidence.</a:t>
            </a:r>
          </a:p>
          <a:p>
            <a:r>
              <a:rPr lang="en-US" dirty="0" smtClean="0"/>
              <a:t>Analyze </a:t>
            </a:r>
            <a:r>
              <a:rPr lang="en-US" dirty="0"/>
              <a:t>how two or more texts address similar themes or topics in order to build knowledge or to compare </a:t>
            </a:r>
            <a:r>
              <a:rPr lang="en-US" dirty="0" smtClean="0"/>
              <a:t>the approaches </a:t>
            </a:r>
            <a:r>
              <a:rPr lang="en-US" dirty="0"/>
              <a:t>the authors take.</a:t>
            </a:r>
          </a:p>
        </p:txBody>
      </p:sp>
      <p:sp>
        <p:nvSpPr>
          <p:cNvPr id="4" name="Line Callout 3 3"/>
          <p:cNvSpPr/>
          <p:nvPr/>
        </p:nvSpPr>
        <p:spPr>
          <a:xfrm>
            <a:off x="8046929" y="2494767"/>
            <a:ext cx="1097071" cy="3279648"/>
          </a:xfrm>
          <a:prstGeom prst="borderCallout3">
            <a:avLst>
              <a:gd name="adj1" fmla="val 18750"/>
              <a:gd name="adj2" fmla="val -8333"/>
              <a:gd name="adj3" fmla="val 107157"/>
              <a:gd name="adj4" fmla="val -32187"/>
              <a:gd name="adj5" fmla="val 127881"/>
              <a:gd name="adj6" fmla="val 25799"/>
              <a:gd name="adj7" fmla="val 100359"/>
              <a:gd name="adj8" fmla="val 1026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 This is social studies teaching and learning!</a:t>
            </a:r>
          </a:p>
          <a:p>
            <a:pPr algn="ctr"/>
            <a:r>
              <a:rPr lang="en-US" dirty="0" smtClean="0"/>
              <a:t>COOL BEANS!</a:t>
            </a:r>
            <a:endParaRPr lang="en-US" dirty="0"/>
          </a:p>
        </p:txBody>
      </p:sp>
      <p:sp>
        <p:nvSpPr>
          <p:cNvPr id="5" name="Cloud Callout 4"/>
          <p:cNvSpPr/>
          <p:nvPr/>
        </p:nvSpPr>
        <p:spPr>
          <a:xfrm>
            <a:off x="2057400" y="5539091"/>
            <a:ext cx="2819400" cy="1295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 what area do you students struggle the most?</a:t>
            </a:r>
            <a:endParaRPr lang="en-US" dirty="0"/>
          </a:p>
        </p:txBody>
      </p:sp>
    </p:spTree>
    <p:extLst>
      <p:ext uri="{BB962C8B-B14F-4D97-AF65-F5344CB8AC3E}">
        <p14:creationId xmlns:p14="http://schemas.microsoft.com/office/powerpoint/2010/main" val="276793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Annotation &amp; The Huddle</a:t>
            </a:r>
            <a:endParaRPr lang="en-US" dirty="0"/>
          </a:p>
        </p:txBody>
      </p:sp>
      <p:sp>
        <p:nvSpPr>
          <p:cNvPr id="5" name="Content Placeholder 4"/>
          <p:cNvSpPr>
            <a:spLocks noGrp="1"/>
          </p:cNvSpPr>
          <p:nvPr>
            <p:ph sz="quarter" idx="2"/>
          </p:nvPr>
        </p:nvSpPr>
        <p:spPr>
          <a:xfrm>
            <a:off x="3505200" y="1216152"/>
            <a:ext cx="5168646" cy="4937760"/>
          </a:xfrm>
        </p:spPr>
        <p:txBody>
          <a:bodyPr>
            <a:normAutofit fontScale="92500"/>
          </a:bodyPr>
          <a:lstStyle/>
          <a:p>
            <a:r>
              <a:rPr lang="en-US" dirty="0" smtClean="0"/>
              <a:t>In small groups, complete the following:</a:t>
            </a:r>
          </a:p>
          <a:p>
            <a:pPr marL="514350" indent="-514350">
              <a:buFont typeface="+mj-lt"/>
              <a:buAutoNum type="arabicPeriod"/>
            </a:pPr>
            <a:r>
              <a:rPr lang="en-US" dirty="0" smtClean="0"/>
              <a:t>The teacher reads through the document.</a:t>
            </a:r>
          </a:p>
          <a:p>
            <a:pPr marL="514350" indent="-514350">
              <a:buFont typeface="+mj-lt"/>
              <a:buAutoNum type="arabicPeriod"/>
            </a:pPr>
            <a:r>
              <a:rPr lang="en-US" dirty="0" smtClean="0"/>
              <a:t>As a group, circle all vocabulary on which you need clarification.  (smart board or overhead) Discuss what you believe the definitions are and/or look them up.</a:t>
            </a:r>
          </a:p>
          <a:p>
            <a:pPr marL="514350" indent="-514350">
              <a:buFont typeface="+mj-lt"/>
              <a:buAutoNum type="arabicPeriod"/>
            </a:pPr>
            <a:r>
              <a:rPr lang="en-US" dirty="0" smtClean="0"/>
              <a:t>Individually annotate. (We will skip this step for time’s sake.)</a:t>
            </a:r>
          </a:p>
          <a:p>
            <a:pPr marL="514350" indent="-514350">
              <a:buFont typeface="+mj-lt"/>
              <a:buAutoNum type="arabicPeriod"/>
            </a:pPr>
            <a:r>
              <a:rPr lang="en-US" dirty="0" smtClean="0"/>
              <a:t>Huddle, discuss, super annotate.</a:t>
            </a:r>
          </a:p>
        </p:txBody>
      </p:sp>
      <p:pic>
        <p:nvPicPr>
          <p:cNvPr id="6" name="Picture 2" descr="C:\Users\Administrator\AppData\Local\Microsoft\Windows\Temporary Internet Files\Content.IE5\OU5TZHG9\MP90017901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46844" y="2007658"/>
            <a:ext cx="3205956" cy="213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7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Business of Ball</a:t>
            </a:r>
            <a:endParaRPr lang="en-US" dirty="0"/>
          </a:p>
        </p:txBody>
      </p:sp>
      <p:sp>
        <p:nvSpPr>
          <p:cNvPr id="3" name="Content Placeholder 2"/>
          <p:cNvSpPr>
            <a:spLocks noGrp="1"/>
          </p:cNvSpPr>
          <p:nvPr>
            <p:ph sz="quarter" idx="1"/>
          </p:nvPr>
        </p:nvSpPr>
        <p:spPr/>
        <p:txBody>
          <a:bodyPr/>
          <a:lstStyle/>
          <a:p>
            <a:pPr marL="0" indent="0">
              <a:buNone/>
            </a:pPr>
            <a:r>
              <a:rPr lang="en-US" dirty="0" smtClean="0"/>
              <a:t>Welcome VHT!</a:t>
            </a:r>
          </a:p>
          <a:p>
            <a:r>
              <a:rPr lang="en-US" dirty="0" smtClean="0"/>
              <a:t>Equal play time on a big team</a:t>
            </a:r>
            <a:endParaRPr lang="en-US" dirty="0"/>
          </a:p>
          <a:p>
            <a:r>
              <a:rPr lang="en-US" dirty="0" smtClean="0"/>
              <a:t>Sign-in sheets</a:t>
            </a:r>
          </a:p>
          <a:p>
            <a:r>
              <a:rPr lang="en-US" dirty="0" smtClean="0"/>
              <a:t>Binders</a:t>
            </a:r>
          </a:p>
          <a:p>
            <a:r>
              <a:rPr lang="en-US" dirty="0" smtClean="0"/>
              <a:t>Books</a:t>
            </a:r>
          </a:p>
          <a:p>
            <a:r>
              <a:rPr lang="en-US" dirty="0" smtClean="0"/>
              <a:t>Discussion Readings </a:t>
            </a:r>
          </a:p>
          <a:p>
            <a:r>
              <a:rPr lang="en-US" dirty="0" smtClean="0"/>
              <a:t>Materials</a:t>
            </a:r>
          </a:p>
          <a:p>
            <a:r>
              <a:rPr lang="en-US" dirty="0" smtClean="0"/>
              <a:t>Leave forms</a:t>
            </a:r>
          </a:p>
          <a:p>
            <a:r>
              <a:rPr lang="en-US" dirty="0" smtClean="0"/>
              <a:t>PLC norms and contacts</a:t>
            </a:r>
          </a:p>
          <a:p>
            <a:r>
              <a:rPr lang="en-US" dirty="0" smtClean="0"/>
              <a:t>Graduate Credit</a:t>
            </a:r>
          </a:p>
          <a:p>
            <a:endParaRPr lang="en-US" dirty="0"/>
          </a:p>
        </p:txBody>
      </p:sp>
      <p:pic>
        <p:nvPicPr>
          <p:cNvPr id="4" name="Picture 2" descr="http://www.amerheritage.com/merchimages/collectables/bergino-balls/Constit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67000"/>
            <a:ext cx="3580469" cy="366102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5333999" y="868081"/>
            <a:ext cx="3504269" cy="15703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Sue says, “Look through your “equipment bag” to see all of your super cool goodies. “</a:t>
            </a:r>
            <a:endParaRPr lang="en-US" dirty="0"/>
          </a:p>
        </p:txBody>
      </p:sp>
    </p:spTree>
    <p:extLst>
      <p:ext uri="{BB962C8B-B14F-4D97-AF65-F5344CB8AC3E}">
        <p14:creationId xmlns:p14="http://schemas.microsoft.com/office/powerpoint/2010/main" val="2433141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rlv.zcache.com/superhero_girl_postcard-p2399404832027149577mpi_325.jpg"/>
          <p:cNvPicPr/>
          <p:nvPr/>
        </p:nvPicPr>
        <p:blipFill>
          <a:blip r:embed="rId3">
            <a:extLst>
              <a:ext uri="{28A0092B-C50C-407E-A947-70E740481C1C}">
                <a14:useLocalDpi xmlns:a14="http://schemas.microsoft.com/office/drawing/2010/main" val="0"/>
              </a:ext>
            </a:extLst>
          </a:blip>
          <a:srcRect/>
          <a:stretch>
            <a:fillRect/>
          </a:stretch>
        </p:blipFill>
        <p:spPr bwMode="auto">
          <a:xfrm>
            <a:off x="7423759" y="0"/>
            <a:ext cx="1752600" cy="1981200"/>
          </a:xfrm>
          <a:prstGeom prst="rect">
            <a:avLst/>
          </a:prstGeom>
          <a:noFill/>
          <a:ln>
            <a:noFill/>
          </a:ln>
        </p:spPr>
      </p:pic>
      <p:sp>
        <p:nvSpPr>
          <p:cNvPr id="2" name="Title 1"/>
          <p:cNvSpPr>
            <a:spLocks noGrp="1"/>
          </p:cNvSpPr>
          <p:nvPr>
            <p:ph type="title"/>
          </p:nvPr>
        </p:nvSpPr>
        <p:spPr/>
        <p:txBody>
          <a:bodyPr>
            <a:normAutofit fontScale="90000"/>
          </a:bodyPr>
          <a:lstStyle/>
          <a:p>
            <a:r>
              <a:rPr lang="en-US" dirty="0" smtClean="0"/>
              <a:t>The Huddle: </a:t>
            </a:r>
            <a:br>
              <a:rPr lang="en-US" dirty="0" smtClean="0"/>
            </a:br>
            <a:r>
              <a:rPr lang="en-US" dirty="0" smtClean="0"/>
              <a:t>Group Expertise for Super Annotation</a:t>
            </a:r>
            <a:endParaRPr lang="en-US" dirty="0"/>
          </a:p>
        </p:txBody>
      </p:sp>
      <p:sp>
        <p:nvSpPr>
          <p:cNvPr id="3" name="Content Placeholder 2"/>
          <p:cNvSpPr>
            <a:spLocks noGrp="1"/>
          </p:cNvSpPr>
          <p:nvPr>
            <p:ph sz="quarter" idx="1"/>
          </p:nvPr>
        </p:nvSpPr>
        <p:spPr>
          <a:xfrm>
            <a:off x="457200" y="1219200"/>
            <a:ext cx="8229600" cy="5257800"/>
          </a:xfrm>
        </p:spPr>
        <p:txBody>
          <a:bodyPr>
            <a:normAutofit fontScale="70000" lnSpcReduction="20000"/>
          </a:bodyPr>
          <a:lstStyle/>
          <a:p>
            <a:pPr marL="0" indent="0">
              <a:buNone/>
            </a:pPr>
            <a:r>
              <a:rPr lang="en-US" b="1" dirty="0" smtClean="0"/>
              <a:t>Pedagogical </a:t>
            </a:r>
            <a:r>
              <a:rPr lang="en-US" b="1" dirty="0"/>
              <a:t>goals:</a:t>
            </a:r>
            <a:endParaRPr lang="en-US" dirty="0"/>
          </a:p>
          <a:p>
            <a:r>
              <a:rPr lang="en-US" dirty="0"/>
              <a:t>Learn to write scholarly annotations on a primary source text</a:t>
            </a:r>
          </a:p>
          <a:p>
            <a:r>
              <a:rPr lang="en-US" dirty="0"/>
              <a:t>Work collaboratively to annotate a text</a:t>
            </a:r>
          </a:p>
          <a:p>
            <a:r>
              <a:rPr lang="en-US" dirty="0"/>
              <a:t>Work collaboratively to decide on a rationale for </a:t>
            </a:r>
            <a:r>
              <a:rPr lang="en-US" dirty="0" smtClean="0"/>
              <a:t>annotation</a:t>
            </a:r>
          </a:p>
          <a:p>
            <a:r>
              <a:rPr lang="en-US" dirty="0" smtClean="0"/>
              <a:t>Focus on the skills in the Common Core State Standards</a:t>
            </a:r>
            <a:endParaRPr lang="en-US" dirty="0"/>
          </a:p>
          <a:p>
            <a:pPr marL="0" indent="0">
              <a:buNone/>
            </a:pPr>
            <a:r>
              <a:rPr lang="en-US" b="1" dirty="0" smtClean="0"/>
              <a:t>After </a:t>
            </a:r>
            <a:r>
              <a:rPr lang="en-US" b="1" dirty="0"/>
              <a:t>reading the text through carefully, have each group discuss the following questions in preparation for the annotation process: </a:t>
            </a:r>
          </a:p>
          <a:p>
            <a:r>
              <a:rPr lang="en-US" dirty="0"/>
              <a:t>What aspects of the text most need explanation for </a:t>
            </a:r>
            <a:r>
              <a:rPr lang="en-US" dirty="0" smtClean="0"/>
              <a:t>an audience</a:t>
            </a:r>
            <a:r>
              <a:rPr lang="en-US" dirty="0"/>
              <a:t>? (For instance, unfamiliar names, references to places and events, unfamiliar words, historical and political background, information about the author’s life, etc.) </a:t>
            </a:r>
            <a:endParaRPr lang="en-US" dirty="0" smtClean="0"/>
          </a:p>
          <a:p>
            <a:r>
              <a:rPr lang="en-US" dirty="0" smtClean="0"/>
              <a:t>What historical background needs to be highlighted to make sense of the text?</a:t>
            </a:r>
            <a:endParaRPr lang="en-US" dirty="0"/>
          </a:p>
          <a:p>
            <a:r>
              <a:rPr lang="en-US" dirty="0" smtClean="0"/>
              <a:t>What </a:t>
            </a:r>
            <a:r>
              <a:rPr lang="en-US" dirty="0"/>
              <a:t>would be the most important things to explain for a novice reader? What would most contribute to a productive reading of the text? What do you </a:t>
            </a:r>
            <a:r>
              <a:rPr lang="en-US" b="1" dirty="0"/>
              <a:t>not</a:t>
            </a:r>
            <a:r>
              <a:rPr lang="en-US" dirty="0"/>
              <a:t> need to explain? </a:t>
            </a:r>
          </a:p>
          <a:p>
            <a:r>
              <a:rPr lang="en-US" dirty="0"/>
              <a:t>Identify the specific details you plan to comment on in the annotation process, and describe why you chose to focus on these. For instance, if your group decided to identify individuals and events named in the text, explain the rationale for your decision. </a:t>
            </a:r>
            <a:endParaRPr lang="en-US" dirty="0" smtClean="0"/>
          </a:p>
        </p:txBody>
      </p:sp>
    </p:spTree>
    <p:extLst>
      <p:ext uri="{BB962C8B-B14F-4D97-AF65-F5344CB8AC3E}">
        <p14:creationId xmlns:p14="http://schemas.microsoft.com/office/powerpoint/2010/main" val="299488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 for Annotation</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97598"/>
            <a:ext cx="8794047" cy="5260402"/>
          </a:xfrm>
        </p:spPr>
      </p:pic>
    </p:spTree>
    <p:extLst>
      <p:ext uri="{BB962C8B-B14F-4D97-AF65-F5344CB8AC3E}">
        <p14:creationId xmlns:p14="http://schemas.microsoft.com/office/powerpoint/2010/main" val="349566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Super(hero) Annotation Groups</a:t>
            </a:r>
            <a:endParaRPr lang="en-US" dirty="0"/>
          </a:p>
        </p:txBody>
      </p:sp>
      <p:sp>
        <p:nvSpPr>
          <p:cNvPr id="3" name="Text Placeholder 2"/>
          <p:cNvSpPr>
            <a:spLocks noGrp="1"/>
          </p:cNvSpPr>
          <p:nvPr>
            <p:ph type="body" idx="2"/>
          </p:nvPr>
        </p:nvSpPr>
        <p:spPr>
          <a:xfrm>
            <a:off x="6172200" y="1219200"/>
            <a:ext cx="2895600" cy="5105400"/>
          </a:xfrm>
        </p:spPr>
        <p:txBody>
          <a:bodyPr/>
          <a:lstStyle/>
          <a:p>
            <a:pPr marL="342900" indent="-342900">
              <a:buAutoNum type="arabicPeriod"/>
            </a:pPr>
            <a:r>
              <a:rPr lang="en-US" dirty="0" smtClean="0"/>
              <a:t>Pick a reading leader to read the secondary source aloud.</a:t>
            </a:r>
          </a:p>
          <a:p>
            <a:pPr marL="342900" indent="-342900">
              <a:buAutoNum type="arabicPeriod"/>
            </a:pPr>
            <a:r>
              <a:rPr lang="en-US" dirty="0" smtClean="0"/>
              <a:t>Another leader will keep the group on track as you annotate collaboratively.</a:t>
            </a:r>
          </a:p>
          <a:p>
            <a:pPr marL="342900" indent="-342900">
              <a:buAutoNum type="arabicPeriod"/>
            </a:pPr>
            <a:r>
              <a:rPr lang="en-US" dirty="0" smtClean="0"/>
              <a:t>Pick another reading leader to read the primary source aloud.</a:t>
            </a:r>
          </a:p>
          <a:p>
            <a:pPr marL="342900" indent="-342900">
              <a:buAutoNum type="arabicPeriod"/>
            </a:pPr>
            <a:r>
              <a:rPr lang="en-US" dirty="0" smtClean="0"/>
              <a:t>A final leader will keep the group on track as you annotate collaboratively.</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041953536"/>
              </p:ext>
            </p:extLst>
          </p:nvPr>
        </p:nvGraphicFramePr>
        <p:xfrm>
          <a:off x="304800" y="152399"/>
          <a:ext cx="4572000" cy="5111621"/>
        </p:xfrm>
        <a:graphic>
          <a:graphicData uri="http://schemas.openxmlformats.org/drawingml/2006/table">
            <a:tbl>
              <a:tblPr firstRow="1" bandRow="1">
                <a:tableStyleId>{5C22544A-7EE6-4342-B048-85BDC9FD1C3A}</a:tableStyleId>
              </a:tblPr>
              <a:tblGrid>
                <a:gridCol w="1143000"/>
                <a:gridCol w="1143000"/>
                <a:gridCol w="1143000"/>
                <a:gridCol w="1143000"/>
              </a:tblGrid>
              <a:tr h="393362">
                <a:tc>
                  <a:txBody>
                    <a:bodyPr/>
                    <a:lstStyle/>
                    <a:p>
                      <a:r>
                        <a:rPr lang="en-US" dirty="0" smtClean="0"/>
                        <a:t>Group 1</a:t>
                      </a:r>
                      <a:endParaRPr lang="en-US" dirty="0"/>
                    </a:p>
                  </a:txBody>
                  <a:tcPr/>
                </a:tc>
                <a:tc>
                  <a:txBody>
                    <a:bodyPr/>
                    <a:lstStyle/>
                    <a:p>
                      <a:r>
                        <a:rPr lang="en-US" dirty="0" smtClean="0"/>
                        <a:t>Group 2</a:t>
                      </a:r>
                      <a:endParaRPr lang="en-US" dirty="0"/>
                    </a:p>
                  </a:txBody>
                  <a:tcPr/>
                </a:tc>
                <a:tc>
                  <a:txBody>
                    <a:bodyPr/>
                    <a:lstStyle/>
                    <a:p>
                      <a:r>
                        <a:rPr lang="en-US" dirty="0" smtClean="0"/>
                        <a:t>Group 3</a:t>
                      </a:r>
                      <a:endParaRPr lang="en-US" dirty="0"/>
                    </a:p>
                  </a:txBody>
                  <a:tcPr/>
                </a:tc>
                <a:tc>
                  <a:txBody>
                    <a:bodyPr/>
                    <a:lstStyle/>
                    <a:p>
                      <a:r>
                        <a:rPr lang="en-US" dirty="0" smtClean="0"/>
                        <a:t>Group 4</a:t>
                      </a:r>
                      <a:endParaRPr lang="en-US" dirty="0"/>
                    </a:p>
                  </a:txBody>
                  <a:tcPr/>
                </a:tc>
              </a:tr>
              <a:tr h="1953350">
                <a:tc>
                  <a:txBody>
                    <a:bodyPr/>
                    <a:lstStyle/>
                    <a:p>
                      <a:r>
                        <a:rPr lang="en-US" dirty="0" smtClean="0"/>
                        <a:t>Read</a:t>
                      </a:r>
                      <a:r>
                        <a:rPr lang="en-US" baseline="0" dirty="0" smtClean="0"/>
                        <a:t> &amp; Annotate</a:t>
                      </a:r>
                    </a:p>
                    <a:p>
                      <a:endParaRPr lang="en-US" baseline="0" dirty="0" smtClean="0"/>
                    </a:p>
                    <a:p>
                      <a:r>
                        <a:rPr lang="en-US" baseline="0" dirty="0" smtClean="0"/>
                        <a:t>P. Doc 2</a:t>
                      </a:r>
                    </a:p>
                    <a:p>
                      <a:r>
                        <a:rPr lang="en-US" baseline="0" dirty="0" smtClean="0"/>
                        <a:t>&amp;</a:t>
                      </a:r>
                    </a:p>
                    <a:p>
                      <a:r>
                        <a:rPr lang="en-US" baseline="0" dirty="0" smtClean="0"/>
                        <a:t>Finkelman</a:t>
                      </a:r>
                    </a:p>
                    <a:p>
                      <a:endParaRPr lang="en-US"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&amp; Annotate</a:t>
                      </a:r>
                      <a:endParaRPr lang="en-US" dirty="0" smtClean="0"/>
                    </a:p>
                    <a:p>
                      <a:endParaRPr lang="en-US" dirty="0" smtClean="0"/>
                    </a:p>
                    <a:p>
                      <a:r>
                        <a:rPr lang="en-US" dirty="0" smtClean="0"/>
                        <a:t>P. Doc 3</a:t>
                      </a:r>
                    </a:p>
                    <a:p>
                      <a:r>
                        <a:rPr lang="en-US" dirty="0" smtClean="0"/>
                        <a:t>&amp;</a:t>
                      </a:r>
                    </a:p>
                    <a:p>
                      <a:r>
                        <a:rPr lang="en-US" dirty="0" smtClean="0"/>
                        <a:t>Ellis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&amp; Annotate</a:t>
                      </a:r>
                      <a:endParaRPr lang="en-US" dirty="0" smtClean="0"/>
                    </a:p>
                    <a:p>
                      <a:endParaRPr lang="en-US" dirty="0" smtClean="0"/>
                    </a:p>
                    <a:p>
                      <a:r>
                        <a:rPr lang="en-US" baseline="0" dirty="0" smtClean="0"/>
                        <a:t>P. Doc 4</a:t>
                      </a:r>
                    </a:p>
                    <a:p>
                      <a:r>
                        <a:rPr lang="en-US" baseline="0" dirty="0" smtClean="0"/>
                        <a:t>&amp;</a:t>
                      </a:r>
                    </a:p>
                    <a:p>
                      <a:r>
                        <a:rPr lang="en-US" baseline="0" dirty="0" smtClean="0"/>
                        <a:t>Finkelman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&amp; Annotate</a:t>
                      </a:r>
                      <a:endParaRPr lang="en-US" dirty="0" smtClean="0"/>
                    </a:p>
                    <a:p>
                      <a:endParaRPr lang="en-US" dirty="0" smtClean="0"/>
                    </a:p>
                    <a:p>
                      <a:r>
                        <a:rPr lang="en-US" dirty="0" smtClean="0"/>
                        <a:t>P. Doc 5</a:t>
                      </a:r>
                    </a:p>
                    <a:p>
                      <a:r>
                        <a:rPr lang="en-US" dirty="0" smtClean="0"/>
                        <a:t>&amp; </a:t>
                      </a:r>
                    </a:p>
                    <a:p>
                      <a:r>
                        <a:rPr lang="en-US" dirty="0" smtClean="0"/>
                        <a:t>Ellis</a:t>
                      </a:r>
                      <a:endParaRPr lang="en-US" dirty="0"/>
                    </a:p>
                  </a:txBody>
                  <a:tcPr/>
                </a:tc>
              </a:tr>
              <a:tr h="694899">
                <a:tc>
                  <a:txBody>
                    <a:bodyPr/>
                    <a:lstStyle/>
                    <a:p>
                      <a:r>
                        <a:rPr lang="en-US" b="1" dirty="0" smtClean="0">
                          <a:solidFill>
                            <a:schemeClr val="bg1"/>
                          </a:solidFill>
                        </a:rPr>
                        <a:t>Group 5</a:t>
                      </a:r>
                      <a:endParaRPr lang="en-US" b="1" dirty="0">
                        <a:solidFill>
                          <a:schemeClr val="bg1"/>
                        </a:solidFill>
                      </a:endParaRPr>
                    </a:p>
                  </a:txBody>
                  <a:tcPr>
                    <a:solidFill>
                      <a:schemeClr val="accent1"/>
                    </a:solidFill>
                  </a:tcPr>
                </a:tc>
                <a:tc>
                  <a:txBody>
                    <a:bodyPr/>
                    <a:lstStyle/>
                    <a:p>
                      <a:r>
                        <a:rPr lang="en-US" b="1" dirty="0" smtClean="0">
                          <a:solidFill>
                            <a:schemeClr val="bg1"/>
                          </a:solidFill>
                        </a:rPr>
                        <a:t>Group 6</a:t>
                      </a:r>
                      <a:endParaRPr lang="en-US" b="1" dirty="0">
                        <a:solidFill>
                          <a:schemeClr val="bg1"/>
                        </a:solidFill>
                      </a:endParaRPr>
                    </a:p>
                  </a:txBody>
                  <a:tcPr>
                    <a:solidFill>
                      <a:schemeClr val="accent1"/>
                    </a:solidFill>
                  </a:tcPr>
                </a:tc>
                <a:tc>
                  <a:txBody>
                    <a:bodyPr/>
                    <a:lstStyle/>
                    <a:p>
                      <a:r>
                        <a:rPr lang="en-US" b="1" dirty="0" smtClean="0">
                          <a:solidFill>
                            <a:schemeClr val="bg1"/>
                          </a:solidFill>
                        </a:rPr>
                        <a:t>Group 7</a:t>
                      </a:r>
                      <a:endParaRPr lang="en-US" b="1" dirty="0">
                        <a:solidFill>
                          <a:schemeClr val="bg1"/>
                        </a:solidFill>
                      </a:endParaRPr>
                    </a:p>
                  </a:txBody>
                  <a:tcPr>
                    <a:solidFill>
                      <a:schemeClr val="accent1"/>
                    </a:solidFill>
                  </a:tcPr>
                </a:tc>
                <a:tc>
                  <a:txBody>
                    <a:bodyPr/>
                    <a:lstStyle/>
                    <a:p>
                      <a:r>
                        <a:rPr lang="en-US" b="1" dirty="0" smtClean="0">
                          <a:solidFill>
                            <a:schemeClr val="bg1"/>
                          </a:solidFill>
                        </a:rPr>
                        <a:t>Group 8</a:t>
                      </a:r>
                      <a:endParaRPr lang="en-US" b="1" dirty="0">
                        <a:solidFill>
                          <a:schemeClr val="bg1"/>
                        </a:solidFill>
                      </a:endParaRPr>
                    </a:p>
                  </a:txBody>
                  <a:tcPr>
                    <a:solidFill>
                      <a:schemeClr val="accent1"/>
                    </a:solidFill>
                  </a:tcPr>
                </a:tc>
              </a:tr>
              <a:tr h="1953350">
                <a:tc>
                  <a:txBody>
                    <a:bodyPr/>
                    <a:lstStyle/>
                    <a:p>
                      <a:r>
                        <a:rPr lang="en-US" baseline="0" dirty="0" smtClean="0"/>
                        <a:t>Read &amp; Annotate</a:t>
                      </a:r>
                    </a:p>
                    <a:p>
                      <a:endParaRPr lang="en-US" baseline="0" dirty="0" smtClean="0"/>
                    </a:p>
                    <a:p>
                      <a:r>
                        <a:rPr lang="en-US" baseline="0" dirty="0" smtClean="0"/>
                        <a:t>P. Doc 6</a:t>
                      </a:r>
                    </a:p>
                    <a:p>
                      <a:r>
                        <a:rPr lang="en-US" baseline="0" dirty="0" smtClean="0"/>
                        <a:t>&amp;</a:t>
                      </a:r>
                    </a:p>
                    <a:p>
                      <a:r>
                        <a:rPr lang="en-US" baseline="0" dirty="0" smtClean="0"/>
                        <a:t>Finkelman</a:t>
                      </a:r>
                    </a:p>
                  </a:txBody>
                  <a:tcPr/>
                </a:tc>
                <a:tc>
                  <a:txBody>
                    <a:bodyPr/>
                    <a:lstStyle/>
                    <a:p>
                      <a:r>
                        <a:rPr lang="en-US" baseline="0" dirty="0" smtClean="0"/>
                        <a:t>Read &amp; Annotate</a:t>
                      </a:r>
                    </a:p>
                    <a:p>
                      <a:endParaRPr lang="en-US" baseline="0" dirty="0" smtClean="0"/>
                    </a:p>
                    <a:p>
                      <a:r>
                        <a:rPr lang="en-US" baseline="0" dirty="0" smtClean="0"/>
                        <a:t>P. Doc 7</a:t>
                      </a:r>
                    </a:p>
                    <a:p>
                      <a:r>
                        <a:rPr lang="en-US" baseline="0" dirty="0" smtClean="0"/>
                        <a:t>&amp;</a:t>
                      </a:r>
                    </a:p>
                    <a:p>
                      <a:r>
                        <a:rPr lang="en-US" baseline="0" dirty="0" smtClean="0"/>
                        <a:t>Ellis</a:t>
                      </a:r>
                    </a:p>
                    <a:p>
                      <a:endParaRPr lang="en-US" dirty="0"/>
                    </a:p>
                  </a:txBody>
                  <a:tcPr/>
                </a:tc>
                <a:tc>
                  <a:txBody>
                    <a:bodyPr/>
                    <a:lstStyle/>
                    <a:p>
                      <a:r>
                        <a:rPr lang="en-US" baseline="0" dirty="0" smtClean="0"/>
                        <a:t>Read &amp; Annotate</a:t>
                      </a:r>
                    </a:p>
                    <a:p>
                      <a:endParaRPr lang="en-US" baseline="0" dirty="0" smtClean="0"/>
                    </a:p>
                    <a:p>
                      <a:r>
                        <a:rPr lang="en-US" baseline="0" dirty="0" smtClean="0"/>
                        <a:t>P. Doc 8</a:t>
                      </a:r>
                    </a:p>
                    <a:p>
                      <a:r>
                        <a:rPr lang="en-US" baseline="0" dirty="0" smtClean="0"/>
                        <a:t>&amp;</a:t>
                      </a:r>
                    </a:p>
                    <a:p>
                      <a:r>
                        <a:rPr lang="en-US" baseline="0" dirty="0" smtClean="0"/>
                        <a:t>Finkelman</a:t>
                      </a:r>
                    </a:p>
                    <a:p>
                      <a:endParaRPr lang="en-US" dirty="0"/>
                    </a:p>
                  </a:txBody>
                  <a:tcPr/>
                </a:tc>
                <a:tc>
                  <a:txBody>
                    <a:bodyPr/>
                    <a:lstStyle/>
                    <a:p>
                      <a:r>
                        <a:rPr lang="en-US" baseline="0" dirty="0" smtClean="0"/>
                        <a:t>Read &amp; Annotate</a:t>
                      </a:r>
                    </a:p>
                    <a:p>
                      <a:endParaRPr lang="en-US" baseline="0" dirty="0" smtClean="0"/>
                    </a:p>
                    <a:p>
                      <a:r>
                        <a:rPr lang="en-US" baseline="0" dirty="0" smtClean="0"/>
                        <a:t>P. Doc 10</a:t>
                      </a:r>
                    </a:p>
                    <a:p>
                      <a:r>
                        <a:rPr lang="en-US" baseline="0" dirty="0" smtClean="0"/>
                        <a:t>&amp;</a:t>
                      </a:r>
                    </a:p>
                    <a:p>
                      <a:r>
                        <a:rPr lang="en-US" baseline="0" dirty="0" smtClean="0"/>
                        <a:t>Ellis</a:t>
                      </a:r>
                    </a:p>
                    <a:p>
                      <a:endParaRPr lang="en-US" dirty="0"/>
                    </a:p>
                  </a:txBody>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978940"/>
            <a:ext cx="1879060" cy="18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381000" y="5334000"/>
            <a:ext cx="4724400" cy="1371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itchFamily="34" charset="0"/>
              </a:rPr>
              <a:t>Remember…you would require </a:t>
            </a:r>
            <a:r>
              <a:rPr lang="en-US" dirty="0" smtClean="0">
                <a:latin typeface="Arial Narrow" pitchFamily="34" charset="0"/>
              </a:rPr>
              <a:t>less, </a:t>
            </a:r>
            <a:r>
              <a:rPr lang="en-US" dirty="0" smtClean="0">
                <a:latin typeface="Arial Narrow" pitchFamily="34" charset="0"/>
              </a:rPr>
              <a:t>or more </a:t>
            </a:r>
            <a:r>
              <a:rPr lang="en-US" dirty="0" smtClean="0">
                <a:latin typeface="Arial Narrow" pitchFamily="34" charset="0"/>
              </a:rPr>
              <a:t>simple, annotations depending </a:t>
            </a:r>
            <a:r>
              <a:rPr lang="en-US" dirty="0" smtClean="0">
                <a:latin typeface="Arial Narrow" pitchFamily="34" charset="0"/>
              </a:rPr>
              <a:t>on your students.     This </a:t>
            </a:r>
            <a:r>
              <a:rPr lang="en-US" dirty="0" smtClean="0">
                <a:latin typeface="Arial Narrow" pitchFamily="34" charset="0"/>
              </a:rPr>
              <a:t>activity is </a:t>
            </a:r>
            <a:r>
              <a:rPr lang="en-US" dirty="0" smtClean="0">
                <a:latin typeface="Arial Narrow" pitchFamily="34" charset="0"/>
              </a:rPr>
              <a:t>for you!</a:t>
            </a:r>
            <a:endParaRPr lang="en-US" dirty="0">
              <a:latin typeface="Arial Narrow" pitchFamily="34" charset="0"/>
            </a:endParaRPr>
          </a:p>
        </p:txBody>
      </p:sp>
    </p:spTree>
    <p:extLst>
      <p:ext uri="{BB962C8B-B14F-4D97-AF65-F5344CB8AC3E}">
        <p14:creationId xmlns:p14="http://schemas.microsoft.com/office/powerpoint/2010/main" val="300785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Reminders	</a:t>
            </a:r>
            <a:endParaRPr lang="en-US" dirty="0"/>
          </a:p>
        </p:txBody>
      </p:sp>
      <p:sp>
        <p:nvSpPr>
          <p:cNvPr id="6" name="Content Placeholder 5"/>
          <p:cNvSpPr>
            <a:spLocks noGrp="1"/>
          </p:cNvSpPr>
          <p:nvPr>
            <p:ph sz="quarter" idx="1"/>
          </p:nvPr>
        </p:nvSpPr>
        <p:spPr/>
        <p:txBody>
          <a:bodyPr/>
          <a:lstStyle/>
          <a:p>
            <a:pPr marL="514350" indent="-514350">
              <a:buFont typeface="+mj-lt"/>
              <a:buAutoNum type="arabicPeriod"/>
            </a:pPr>
            <a:r>
              <a:rPr lang="en-US" dirty="0" smtClean="0">
                <a:solidFill>
                  <a:srgbClr val="FF0000"/>
                </a:solidFill>
              </a:rPr>
              <a:t>Leader 1 </a:t>
            </a:r>
            <a:r>
              <a:rPr lang="en-US" dirty="0" smtClean="0"/>
              <a:t>reads aloud the secondary (</a:t>
            </a:r>
            <a:r>
              <a:rPr lang="en-US" dirty="0" smtClean="0"/>
              <a:t>second on the poster) </a:t>
            </a:r>
            <a:r>
              <a:rPr lang="en-US" dirty="0" smtClean="0"/>
              <a:t>source on your poster. </a:t>
            </a:r>
          </a:p>
          <a:p>
            <a:pPr marL="514350" indent="-514350">
              <a:buFont typeface="+mj-lt"/>
              <a:buAutoNum type="arabicPeriod"/>
            </a:pPr>
            <a:r>
              <a:rPr lang="en-US" dirty="0" smtClean="0">
                <a:solidFill>
                  <a:schemeClr val="accent2">
                    <a:lumMod val="50000"/>
                  </a:schemeClr>
                </a:solidFill>
              </a:rPr>
              <a:t>Leader 2 </a:t>
            </a:r>
            <a:r>
              <a:rPr lang="en-US" dirty="0" smtClean="0"/>
              <a:t>guides the group through the process of annotating according to the Super Annotator Guidelines.</a:t>
            </a:r>
          </a:p>
          <a:p>
            <a:pPr marL="514350" indent="-514350">
              <a:buFont typeface="+mj-lt"/>
              <a:buAutoNum type="arabicPeriod"/>
            </a:pPr>
            <a:r>
              <a:rPr lang="en-US" dirty="0" smtClean="0">
                <a:solidFill>
                  <a:schemeClr val="accent4">
                    <a:lumMod val="75000"/>
                  </a:schemeClr>
                </a:solidFill>
              </a:rPr>
              <a:t>Leader 3 </a:t>
            </a:r>
            <a:r>
              <a:rPr lang="en-US" dirty="0" smtClean="0"/>
              <a:t>reads aloud the primary source.</a:t>
            </a:r>
          </a:p>
          <a:p>
            <a:pPr marL="514350" indent="-514350">
              <a:buFont typeface="+mj-lt"/>
              <a:buAutoNum type="arabicPeriod"/>
            </a:pPr>
            <a:r>
              <a:rPr lang="en-US" dirty="0" smtClean="0">
                <a:solidFill>
                  <a:schemeClr val="accent5">
                    <a:lumMod val="50000"/>
                  </a:schemeClr>
                </a:solidFill>
              </a:rPr>
              <a:t>Leader 4 </a:t>
            </a:r>
            <a:r>
              <a:rPr lang="en-US" dirty="0" smtClean="0"/>
              <a:t>guides the group through the process of annotating according to the Super Annotator.</a:t>
            </a:r>
          </a:p>
          <a:p>
            <a:pPr marL="514350" indent="-514350">
              <a:buFont typeface="+mj-lt"/>
              <a:buAutoNum type="arabicPeriod"/>
            </a:pPr>
            <a:r>
              <a:rPr lang="en-US" dirty="0" smtClean="0"/>
              <a:t>You should finish your annotations by 1:50.</a:t>
            </a:r>
          </a:p>
          <a:p>
            <a:pPr marL="514350" indent="-514350">
              <a:buFont typeface="+mj-lt"/>
              <a:buAutoNum type="arabicPeriod"/>
            </a:pPr>
            <a:r>
              <a:rPr lang="en-US" dirty="0" smtClean="0"/>
              <a:t>Other groups will then visit your poster.</a:t>
            </a:r>
            <a:endParaRPr lang="en-US" dirty="0"/>
          </a:p>
        </p:txBody>
      </p:sp>
    </p:spTree>
    <p:extLst>
      <p:ext uri="{BB962C8B-B14F-4D97-AF65-F5344CB8AC3E}">
        <p14:creationId xmlns:p14="http://schemas.microsoft.com/office/powerpoint/2010/main" val="1541275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Annotating Debrief</a:t>
            </a:r>
            <a:endParaRPr lang="en-US" dirty="0"/>
          </a:p>
        </p:txBody>
      </p:sp>
      <p:sp>
        <p:nvSpPr>
          <p:cNvPr id="3" name="Text Placeholder 2"/>
          <p:cNvSpPr>
            <a:spLocks noGrp="1"/>
          </p:cNvSpPr>
          <p:nvPr>
            <p:ph type="body" idx="1"/>
          </p:nvPr>
        </p:nvSpPr>
        <p:spPr>
          <a:solidFill>
            <a:schemeClr val="accent1">
              <a:lumMod val="40000"/>
              <a:lumOff val="60000"/>
            </a:schemeClr>
          </a:solidFill>
        </p:spPr>
        <p:txBody>
          <a:bodyPr/>
          <a:lstStyle/>
          <a:p>
            <a:pPr algn="ctr"/>
            <a:r>
              <a:rPr lang="en-US" dirty="0" smtClean="0"/>
              <a:t>Knowledge &amp; Skills</a:t>
            </a:r>
            <a:endParaRPr lang="en-US" dirty="0"/>
          </a:p>
        </p:txBody>
      </p:sp>
      <p:sp>
        <p:nvSpPr>
          <p:cNvPr id="4" name="Text Placeholder 3"/>
          <p:cNvSpPr>
            <a:spLocks noGrp="1"/>
          </p:cNvSpPr>
          <p:nvPr>
            <p:ph type="body" sz="half" idx="3"/>
          </p:nvPr>
        </p:nvSpPr>
        <p:spPr>
          <a:solidFill>
            <a:schemeClr val="accent1">
              <a:lumMod val="40000"/>
              <a:lumOff val="60000"/>
            </a:schemeClr>
          </a:solidFill>
        </p:spPr>
        <p:txBody>
          <a:bodyPr>
            <a:normAutofit/>
          </a:bodyPr>
          <a:lstStyle/>
          <a:p>
            <a:pPr algn="ctr"/>
            <a:r>
              <a:rPr lang="en-US" dirty="0" smtClean="0"/>
              <a:t>Habits &amp; Dispositions</a:t>
            </a:r>
            <a:endParaRPr lang="en-US" dirty="0"/>
          </a:p>
        </p:txBody>
      </p:sp>
      <p:sp>
        <p:nvSpPr>
          <p:cNvPr id="5" name="Content Placeholder 4"/>
          <p:cNvSpPr>
            <a:spLocks noGrp="1"/>
          </p:cNvSpPr>
          <p:nvPr>
            <p:ph sz="quarter" idx="2"/>
          </p:nvPr>
        </p:nvSpPr>
        <p:spPr>
          <a:solidFill>
            <a:schemeClr val="accent1">
              <a:lumMod val="20000"/>
              <a:lumOff val="80000"/>
            </a:schemeClr>
          </a:solidFill>
        </p:spPr>
        <p:txBody>
          <a:bodyPr/>
          <a:lstStyle/>
          <a:p>
            <a:r>
              <a:rPr lang="en-US" dirty="0" smtClean="0"/>
              <a:t>What knowledge did you gain from this process?</a:t>
            </a:r>
          </a:p>
          <a:p>
            <a:r>
              <a:rPr lang="en-US" dirty="0" smtClean="0"/>
              <a:t>What skills did you use?</a:t>
            </a:r>
          </a:p>
          <a:p>
            <a:r>
              <a:rPr lang="en-US" dirty="0" smtClean="0"/>
              <a:t>How does annotating help us to reach the goals of CCSS?</a:t>
            </a:r>
            <a:endParaRPr lang="en-US" dirty="0"/>
          </a:p>
        </p:txBody>
      </p:sp>
      <p:sp>
        <p:nvSpPr>
          <p:cNvPr id="6" name="Content Placeholder 5"/>
          <p:cNvSpPr>
            <a:spLocks noGrp="1"/>
          </p:cNvSpPr>
          <p:nvPr>
            <p:ph sz="quarter" idx="4"/>
          </p:nvPr>
        </p:nvSpPr>
        <p:spPr>
          <a:solidFill>
            <a:schemeClr val="accent1">
              <a:lumMod val="20000"/>
              <a:lumOff val="80000"/>
            </a:schemeClr>
          </a:solidFill>
        </p:spPr>
        <p:txBody>
          <a:bodyPr>
            <a:normAutofit fontScale="62500" lnSpcReduction="20000"/>
          </a:bodyPr>
          <a:lstStyle/>
          <a:p>
            <a:pPr marL="106045" indent="0" algn="ctr">
              <a:lnSpc>
                <a:spcPct val="90000"/>
              </a:lnSpc>
              <a:spcBef>
                <a:spcPts val="800"/>
              </a:spcBef>
              <a:buNone/>
            </a:pPr>
            <a:r>
              <a:rPr lang="en-US" sz="2800" b="1" u="sng" dirty="0">
                <a:solidFill>
                  <a:srgbClr val="0070C0"/>
                </a:solidFill>
                <a:effectLst>
                  <a:outerShdw blurRad="38100" dist="38100" dir="2700000" algn="tl">
                    <a:srgbClr val="000000"/>
                  </a:outerShdw>
                </a:effectLst>
              </a:rPr>
              <a:t>Five Habits of Historical Thinking</a:t>
            </a:r>
          </a:p>
          <a:p>
            <a:pPr indent="-168275">
              <a:lnSpc>
                <a:spcPct val="90000"/>
              </a:lnSpc>
              <a:spcBef>
                <a:spcPts val="800"/>
              </a:spcBef>
              <a:buFont typeface="Arial" charset="0"/>
              <a:buChar char="•"/>
            </a:pPr>
            <a:r>
              <a:rPr lang="en-US" sz="3000" dirty="0"/>
              <a:t>History Is Not the Past Itself </a:t>
            </a:r>
            <a:r>
              <a:rPr lang="en-US" sz="3000" i="1" dirty="0"/>
              <a:t>(We never have all of the details.)</a:t>
            </a:r>
          </a:p>
          <a:p>
            <a:pPr indent="-168275">
              <a:lnSpc>
                <a:spcPct val="90000"/>
              </a:lnSpc>
              <a:spcBef>
                <a:spcPts val="800"/>
              </a:spcBef>
              <a:buFont typeface="Arial" charset="0"/>
              <a:buChar char="•"/>
            </a:pPr>
            <a:r>
              <a:rPr lang="en-US" sz="3000" dirty="0"/>
              <a:t>The Detective Model: Problem, Evidence, Interpretation </a:t>
            </a:r>
            <a:r>
              <a:rPr lang="en-US" sz="3000" i="1" dirty="0"/>
              <a:t>(Historians make interpretations based on sound evidence.)</a:t>
            </a:r>
          </a:p>
          <a:p>
            <a:pPr indent="-168275">
              <a:lnSpc>
                <a:spcPct val="90000"/>
              </a:lnSpc>
              <a:spcBef>
                <a:spcPts val="800"/>
              </a:spcBef>
              <a:buFont typeface="Arial" charset="0"/>
              <a:buChar char="•"/>
            </a:pPr>
            <a:r>
              <a:rPr lang="en-US" sz="3000" dirty="0"/>
              <a:t>Time, Change, and Continuity </a:t>
            </a:r>
            <a:r>
              <a:rPr lang="en-US" sz="3000" i="1" dirty="0"/>
              <a:t>(Over time, some things change, some do not.)</a:t>
            </a:r>
          </a:p>
          <a:p>
            <a:pPr indent="-168275">
              <a:lnSpc>
                <a:spcPct val="90000"/>
              </a:lnSpc>
              <a:spcBef>
                <a:spcPts val="800"/>
              </a:spcBef>
              <a:buFont typeface="Arial" charset="0"/>
              <a:buChar char="•"/>
            </a:pPr>
            <a:r>
              <a:rPr lang="en-US" sz="3000" dirty="0"/>
              <a:t>Cause and Effect </a:t>
            </a:r>
            <a:r>
              <a:rPr lang="en-US" sz="3000" i="1" dirty="0"/>
              <a:t>(What made this happen? What happened as a result?)</a:t>
            </a:r>
          </a:p>
          <a:p>
            <a:pPr indent="-168275">
              <a:lnSpc>
                <a:spcPct val="90000"/>
              </a:lnSpc>
              <a:spcBef>
                <a:spcPts val="800"/>
              </a:spcBef>
              <a:buFont typeface="Arial" charset="0"/>
              <a:buChar char="•"/>
            </a:pPr>
            <a:r>
              <a:rPr lang="en-US" sz="3000" dirty="0"/>
              <a:t>As They Saw It: Grasping Past Points of View </a:t>
            </a:r>
            <a:r>
              <a:rPr lang="en-US" sz="3000" i="1" dirty="0"/>
              <a:t>(How can we best try to determine the thoughts of people in the past?)</a:t>
            </a:r>
          </a:p>
          <a:p>
            <a:pPr marL="0" indent="0">
              <a:buNone/>
            </a:pPr>
            <a:endParaRPr lang="en-US" dirty="0"/>
          </a:p>
        </p:txBody>
      </p:sp>
    </p:spTree>
    <p:extLst>
      <p:ext uri="{BB962C8B-B14F-4D97-AF65-F5344CB8AC3E}">
        <p14:creationId xmlns:p14="http://schemas.microsoft.com/office/powerpoint/2010/main" val="174961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Across Grade Levels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What might annotating and super-annotating look like at your grade level? (Simple is often best!)</a:t>
            </a:r>
          </a:p>
          <a:p>
            <a:pPr lvl="1"/>
            <a:r>
              <a:rPr lang="en-US" dirty="0" smtClean="0"/>
              <a:t>How would you change the process to meet the needs of your students?</a:t>
            </a:r>
          </a:p>
          <a:p>
            <a:pPr lvl="1"/>
            <a:r>
              <a:rPr lang="en-US" dirty="0" smtClean="0"/>
              <a:t>Are there any primary or secondary sources with which this activity might work well?</a:t>
            </a:r>
          </a:p>
          <a:p>
            <a:r>
              <a:rPr lang="en-US" dirty="0" smtClean="0"/>
              <a:t>What ideas/sources are so important to understand at a deep level that you would take the time to teach super-annotation?</a:t>
            </a:r>
          </a:p>
          <a:p>
            <a:r>
              <a:rPr lang="en-US" dirty="0" smtClean="0"/>
              <a:t>How many times would you have to model this and allow students to work in class before you could ask them to annotate for homework?</a:t>
            </a:r>
            <a:endParaRPr lang="en-US" dirty="0"/>
          </a:p>
        </p:txBody>
      </p:sp>
    </p:spTree>
    <p:extLst>
      <p:ext uri="{BB962C8B-B14F-4D97-AF65-F5344CB8AC3E}">
        <p14:creationId xmlns:p14="http://schemas.microsoft.com/office/powerpoint/2010/main" val="4208900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DIIGO</a:t>
            </a:r>
            <a:endParaRPr lang="en-US" dirty="0"/>
          </a:p>
        </p:txBody>
      </p:sp>
      <p:sp>
        <p:nvSpPr>
          <p:cNvPr id="3" name="Content Placeholder 2"/>
          <p:cNvSpPr>
            <a:spLocks noGrp="1"/>
          </p:cNvSpPr>
          <p:nvPr>
            <p:ph sz="quarter" idx="1"/>
          </p:nvPr>
        </p:nvSpPr>
        <p:spPr/>
        <p:txBody>
          <a:bodyPr/>
          <a:lstStyle/>
          <a:p>
            <a:r>
              <a:rPr lang="en-US" dirty="0" smtClean="0"/>
              <a:t>Annotate online documents!</a:t>
            </a:r>
          </a:p>
          <a:p>
            <a:r>
              <a:rPr lang="en-US" dirty="0" smtClean="0"/>
              <a:t>I just learned about this, so I don’t know all of the details.</a:t>
            </a:r>
          </a:p>
          <a:p>
            <a:r>
              <a:rPr lang="en-US" dirty="0" smtClean="0"/>
              <a:t>Does anyone else use it?</a:t>
            </a:r>
          </a:p>
          <a:p>
            <a:endParaRPr lang="en-US" dirty="0"/>
          </a:p>
          <a:p>
            <a:r>
              <a:rPr lang="en-US" dirty="0">
                <a:hlinkClick r:id="rId4"/>
              </a:rPr>
              <a:t>http://</a:t>
            </a:r>
            <a:r>
              <a:rPr lang="en-US" dirty="0" smtClean="0">
                <a:hlinkClick r:id="rId4"/>
              </a:rPr>
              <a:t>diigo.com/0jjhu</a:t>
            </a:r>
            <a:r>
              <a:rPr lang="en-US" dirty="0" smtClean="0"/>
              <a:t>   </a:t>
            </a:r>
            <a:endParaRPr lang="en-US" dirty="0"/>
          </a:p>
        </p:txBody>
      </p:sp>
      <p:pic>
        <p:nvPicPr>
          <p:cNvPr id="5" name="diigo.bmp">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5"/>
          <a:stretch>
            <a:fillRect/>
          </a:stretch>
        </p:blipFill>
        <p:spPr>
          <a:xfrm>
            <a:off x="4221633" y="1676400"/>
            <a:ext cx="4928320" cy="3962400"/>
          </a:xfrm>
        </p:spPr>
      </p:pic>
    </p:spTree>
    <p:extLst>
      <p:ext uri="{BB962C8B-B14F-4D97-AF65-F5344CB8AC3E}">
        <p14:creationId xmlns:p14="http://schemas.microsoft.com/office/powerpoint/2010/main" val="171776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Break! See You in 10!</a:t>
            </a:r>
            <a:endParaRPr lang="en-US" dirty="0"/>
          </a:p>
        </p:txBody>
      </p:sp>
      <p:pic>
        <p:nvPicPr>
          <p:cNvPr id="1026" name="Picture 2" descr="C:\Users\Administrator\AppData\Local\Microsoft\Windows\Temporary Internet Files\Content.IE5\FVUG6SDV\MC900335528[1].wmf"/>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299597"/>
            <a:ext cx="5791200" cy="490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8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Hitting all of our bases…</a:t>
            </a:r>
            <a:endParaRPr lang="en-US" dirty="0"/>
          </a:p>
        </p:txBody>
      </p:sp>
      <p:sp>
        <p:nvSpPr>
          <p:cNvPr id="5" name="Content Placeholder 4"/>
          <p:cNvSpPr>
            <a:spLocks noGrp="1"/>
          </p:cNvSpPr>
          <p:nvPr>
            <p:ph sz="quarter" idx="1"/>
          </p:nvPr>
        </p:nvSpPr>
        <p:spPr/>
        <p:txBody>
          <a:bodyPr>
            <a:normAutofit lnSpcReduction="10000"/>
          </a:bodyPr>
          <a:lstStyle/>
          <a:p>
            <a:r>
              <a:rPr lang="en-US" dirty="0" smtClean="0"/>
              <a:t>Large and long-term projects need intermediate due dates and proper scaffolding with feedback.</a:t>
            </a:r>
          </a:p>
          <a:p>
            <a:pPr lvl="1"/>
            <a:r>
              <a:rPr lang="en-US" dirty="0" smtClean="0"/>
              <a:t>Final project (paper and discussion lesson) are due in May, but you will turn in pieces/rough drafts along the way.  The due dates are linked to a total of $150 of your stipend.  If you do not turn them in on time, you will lose $30 each time.</a:t>
            </a:r>
          </a:p>
          <a:p>
            <a:pPr lvl="2"/>
            <a:r>
              <a:rPr lang="en-US" dirty="0" smtClean="0"/>
              <a:t>November 3: bring ideas for your paper/lesson topic</a:t>
            </a:r>
          </a:p>
          <a:p>
            <a:pPr lvl="2"/>
            <a:r>
              <a:rPr lang="en-US" dirty="0" smtClean="0"/>
              <a:t>December 2: email finalized topic and 2 scholarly sources </a:t>
            </a:r>
          </a:p>
          <a:p>
            <a:pPr lvl="2"/>
            <a:r>
              <a:rPr lang="en-US" dirty="0" smtClean="0"/>
              <a:t>January 27: email introductory paragraph and brief outline with one citation for research paper</a:t>
            </a:r>
          </a:p>
          <a:p>
            <a:pPr lvl="2"/>
            <a:r>
              <a:rPr lang="en-US" dirty="0" smtClean="0"/>
              <a:t>February 12: email all student readings and strategies for the lesson</a:t>
            </a:r>
          </a:p>
          <a:p>
            <a:pPr lvl="2"/>
            <a:r>
              <a:rPr lang="en-US" dirty="0" smtClean="0"/>
              <a:t>April 16: completed lesson with all handouts and grading tools</a:t>
            </a:r>
          </a:p>
          <a:p>
            <a:pPr lvl="2"/>
            <a:r>
              <a:rPr lang="en-US" dirty="0" smtClean="0"/>
              <a:t>April 27: “not so rough” draft of paper</a:t>
            </a:r>
          </a:p>
          <a:p>
            <a:pPr lvl="2"/>
            <a:r>
              <a:rPr lang="en-US" dirty="0" smtClean="0"/>
              <a:t>May 17: bring paper and discussion lesson (revised after teaching) </a:t>
            </a:r>
            <a:endParaRPr lang="en-US" dirty="0"/>
          </a:p>
        </p:txBody>
      </p:sp>
      <p:pic>
        <p:nvPicPr>
          <p:cNvPr id="2050" name="Picture 2" descr="C:\Users\Administrator\AppData\Local\Microsoft\Windows\Temporary Internet Files\Content.IE5\HDDH9IWH\MP9003137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4445" y="4175"/>
            <a:ext cx="12573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74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Hitting a Home Run!	</a:t>
            </a:r>
            <a:endParaRPr lang="en-US" dirty="0"/>
          </a:p>
        </p:txBody>
      </p:sp>
      <p:sp>
        <p:nvSpPr>
          <p:cNvPr id="3" name="Content Placeholder 2"/>
          <p:cNvSpPr>
            <a:spLocks noGrp="1"/>
          </p:cNvSpPr>
          <p:nvPr>
            <p:ph sz="quarter" idx="1"/>
          </p:nvPr>
        </p:nvSpPr>
        <p:spPr/>
        <p:txBody>
          <a:bodyPr/>
          <a:lstStyle/>
          <a:p>
            <a:r>
              <a:rPr lang="en-US" dirty="0" smtClean="0"/>
              <a:t>Graduate Level Study: history content and social studies methods</a:t>
            </a:r>
          </a:p>
          <a:p>
            <a:r>
              <a:rPr lang="en-US" dirty="0" smtClean="0"/>
              <a:t>Engage in discussions with colleagues</a:t>
            </a:r>
          </a:p>
          <a:p>
            <a:pPr lvl="1"/>
            <a:r>
              <a:rPr lang="en-US" dirty="0" smtClean="0"/>
              <a:t>Teacher Action Research</a:t>
            </a:r>
          </a:p>
          <a:p>
            <a:pPr lvl="1"/>
            <a:r>
              <a:rPr lang="en-US" dirty="0" smtClean="0"/>
              <a:t>PLCs</a:t>
            </a:r>
          </a:p>
          <a:p>
            <a:r>
              <a:rPr lang="en-US" dirty="0" smtClean="0"/>
              <a:t>Writing a research paper and designing a lesson to publish </a:t>
            </a:r>
          </a:p>
          <a:p>
            <a:r>
              <a:rPr lang="en-US" dirty="0" smtClean="0"/>
              <a:t>Don’t be overwhelmed! Talk to us if you are concerned. (15 Cohorts came back for more</a:t>
            </a:r>
            <a:r>
              <a:rPr lang="en-US" dirty="0" smtClean="0"/>
              <a:t>!)</a:t>
            </a:r>
          </a:p>
          <a:p>
            <a:r>
              <a:rPr lang="en-US" dirty="0" smtClean="0"/>
              <a:t>Look at the assignment guidelines.</a:t>
            </a:r>
            <a:endParaRPr lang="en-US" dirty="0" smtClean="0"/>
          </a:p>
          <a:p>
            <a:r>
              <a:rPr lang="en-US" dirty="0" smtClean="0"/>
              <a:t>What questions do you have about the year-long plan?</a:t>
            </a:r>
          </a:p>
          <a:p>
            <a:pPr marL="0" indent="0">
              <a:buNone/>
            </a:pPr>
            <a:endParaRPr lang="en-US" dirty="0"/>
          </a:p>
        </p:txBody>
      </p:sp>
    </p:spTree>
    <p:extLst>
      <p:ext uri="{BB962C8B-B14F-4D97-AF65-F5344CB8AC3E}">
        <p14:creationId xmlns:p14="http://schemas.microsoft.com/office/powerpoint/2010/main" val="247265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score big in this crazy game?</a:t>
            </a:r>
            <a:endParaRPr lang="en-US" dirty="0"/>
          </a:p>
        </p:txBody>
      </p:sp>
      <p:sp>
        <p:nvSpPr>
          <p:cNvPr id="3" name="Content Placeholder 2"/>
          <p:cNvSpPr>
            <a:spLocks noGrp="1"/>
          </p:cNvSpPr>
          <p:nvPr>
            <p:ph sz="quarter" idx="1"/>
          </p:nvPr>
        </p:nvSpPr>
        <p:spPr/>
        <p:txBody>
          <a:bodyPr/>
          <a:lstStyle/>
          <a:p>
            <a:r>
              <a:rPr lang="en-US" dirty="0" smtClean="0"/>
              <a:t>Attend and participate in meetings (see calendar)</a:t>
            </a:r>
          </a:p>
          <a:p>
            <a:r>
              <a:rPr lang="en-US" dirty="0" smtClean="0"/>
              <a:t>Complete interim assignments (more later about this)</a:t>
            </a:r>
          </a:p>
          <a:p>
            <a:r>
              <a:rPr lang="en-US" dirty="0" smtClean="0"/>
              <a:t>Turn in final assignment</a:t>
            </a:r>
          </a:p>
          <a:p>
            <a:pPr lvl="1"/>
            <a:r>
              <a:rPr lang="en-US" dirty="0" smtClean="0"/>
              <a:t>And then you score big: $ 1140!</a:t>
            </a:r>
          </a:p>
          <a:p>
            <a:pPr lvl="1"/>
            <a:endParaRPr lang="en-US" dirty="0"/>
          </a:p>
          <a:p>
            <a:pPr lvl="1"/>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378806"/>
            <a:ext cx="4428472" cy="293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845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Resources of Paper &amp; Lesson</a:t>
            </a:r>
            <a:endParaRPr lang="en-US" dirty="0"/>
          </a:p>
        </p:txBody>
      </p:sp>
      <p:sp>
        <p:nvSpPr>
          <p:cNvPr id="3" name="Content Placeholder 2"/>
          <p:cNvSpPr>
            <a:spLocks noGrp="1"/>
          </p:cNvSpPr>
          <p:nvPr>
            <p:ph sz="quarter" idx="1"/>
          </p:nvPr>
        </p:nvSpPr>
        <p:spPr/>
        <p:txBody>
          <a:bodyPr/>
          <a:lstStyle/>
          <a:p>
            <a:r>
              <a:rPr lang="en-US" dirty="0" smtClean="0"/>
              <a:t>Free Online Database Libraries</a:t>
            </a:r>
          </a:p>
          <a:p>
            <a:pPr lvl="1"/>
            <a:r>
              <a:rPr lang="en-US" dirty="0" smtClean="0"/>
              <a:t>ABC-Clio</a:t>
            </a:r>
          </a:p>
          <a:p>
            <a:pPr lvl="1"/>
            <a:r>
              <a:rPr lang="en-US" dirty="0" smtClean="0"/>
              <a:t>EBSCO</a:t>
            </a:r>
          </a:p>
          <a:p>
            <a:pPr lvl="1"/>
            <a:r>
              <a:rPr lang="en-US" dirty="0" smtClean="0"/>
              <a:t>Library of Congress</a:t>
            </a:r>
          </a:p>
          <a:p>
            <a:pPr lvl="1"/>
            <a:endParaRPr lang="en-US" dirty="0"/>
          </a:p>
          <a:p>
            <a:r>
              <a:rPr lang="en-US" dirty="0" smtClean="0"/>
              <a:t>As you come up with your topic, you may find some resources helpful:</a:t>
            </a:r>
          </a:p>
          <a:p>
            <a:pPr lvl="1"/>
            <a:r>
              <a:rPr lang="en-US" dirty="0" smtClean="0">
                <a:hlinkClick r:id="rId3"/>
              </a:rPr>
              <a:t>www.procon.org</a:t>
            </a:r>
            <a:endParaRPr lang="en-US" dirty="0" smtClean="0"/>
          </a:p>
          <a:p>
            <a:pPr lvl="1"/>
            <a:r>
              <a:rPr lang="en-US" dirty="0" smtClean="0"/>
              <a:t>The books we purchased for you</a:t>
            </a:r>
          </a:p>
          <a:p>
            <a:pPr lvl="1"/>
            <a:r>
              <a:rPr lang="en-US" dirty="0" smtClean="0"/>
              <a:t>List of historical debates for which we have reference materials</a:t>
            </a:r>
            <a:endParaRPr lang="en-US" dirty="0"/>
          </a:p>
        </p:txBody>
      </p:sp>
    </p:spTree>
    <p:extLst>
      <p:ext uri="{BB962C8B-B14F-4D97-AF65-F5344CB8AC3E}">
        <p14:creationId xmlns:p14="http://schemas.microsoft.com/office/powerpoint/2010/main" val="1777622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Freak Out!	</a:t>
            </a:r>
            <a:endParaRPr lang="en-US" dirty="0"/>
          </a:p>
        </p:txBody>
      </p:sp>
      <p:sp>
        <p:nvSpPr>
          <p:cNvPr id="3" name="Content Placeholder 2"/>
          <p:cNvSpPr>
            <a:spLocks noGrp="1"/>
          </p:cNvSpPr>
          <p:nvPr>
            <p:ph sz="quarter" idx="1"/>
          </p:nvPr>
        </p:nvSpPr>
        <p:spPr/>
        <p:txBody>
          <a:bodyPr>
            <a:normAutofit fontScale="70000" lnSpcReduction="20000"/>
          </a:bodyPr>
          <a:lstStyle/>
          <a:p>
            <a:r>
              <a:rPr lang="en-US" dirty="0" smtClean="0"/>
              <a:t>We have some reading for you to do to prepare for the upcoming Saturday Seminar.  </a:t>
            </a:r>
          </a:p>
          <a:p>
            <a:r>
              <a:rPr lang="en-US" dirty="0" smtClean="0"/>
              <a:t>These readings can be found at </a:t>
            </a:r>
            <a:r>
              <a:rPr lang="en-US" dirty="0" smtClean="0">
                <a:hlinkClick r:id="rId4"/>
              </a:rPr>
              <a:t>www.teachingamericanhistory.org</a:t>
            </a:r>
            <a:r>
              <a:rPr lang="en-US" dirty="0" smtClean="0"/>
              <a:t> </a:t>
            </a:r>
          </a:p>
          <a:p>
            <a:r>
              <a:rPr lang="en-US" dirty="0" smtClean="0"/>
              <a:t>Each person will read their own assignment.</a:t>
            </a:r>
          </a:p>
          <a:p>
            <a:r>
              <a:rPr lang="en-US" dirty="0" smtClean="0"/>
              <a:t>Do your best to:</a:t>
            </a:r>
          </a:p>
          <a:p>
            <a:pPr lvl="1"/>
            <a:r>
              <a:rPr lang="en-US" dirty="0" smtClean="0"/>
              <a:t>Understand the overall meaning of the                               document</a:t>
            </a:r>
          </a:p>
          <a:p>
            <a:pPr lvl="1"/>
            <a:r>
              <a:rPr lang="en-US" dirty="0" smtClean="0"/>
              <a:t>Pick out any evidence used to persuade</a:t>
            </a:r>
          </a:p>
          <a:p>
            <a:pPr lvl="1"/>
            <a:r>
              <a:rPr lang="en-US" dirty="0" smtClean="0"/>
              <a:t>Write down questions</a:t>
            </a:r>
          </a:p>
          <a:p>
            <a:r>
              <a:rPr lang="en-US" dirty="0" smtClean="0"/>
              <a:t>Dr. Casper will explain the documents </a:t>
            </a:r>
          </a:p>
          <a:p>
            <a:pPr marL="0" indent="0">
              <a:buNone/>
            </a:pPr>
            <a:r>
              <a:rPr lang="en-US" dirty="0" smtClean="0"/>
              <a:t>    at the Saturday Seminar.</a:t>
            </a:r>
            <a:r>
              <a:rPr lang="en-US" dirty="0"/>
              <a:t> </a:t>
            </a:r>
            <a:endParaRPr lang="en-US" dirty="0" smtClean="0"/>
          </a:p>
          <a:p>
            <a:pPr marL="0" indent="0">
              <a:buNone/>
            </a:pPr>
            <a:r>
              <a:rPr lang="en-US" dirty="0" smtClean="0"/>
              <a:t>Everyone should now start reading through  </a:t>
            </a:r>
            <a:r>
              <a:rPr lang="en-US" dirty="0" smtClean="0"/>
              <a:t>Brutus </a:t>
            </a:r>
            <a:r>
              <a:rPr lang="en-US" dirty="0"/>
              <a:t>1 and Federalist </a:t>
            </a:r>
            <a:r>
              <a:rPr lang="en-US" dirty="0" smtClean="0"/>
              <a:t>X</a:t>
            </a:r>
            <a:r>
              <a:rPr lang="en-US" dirty="0"/>
              <a:t> </a:t>
            </a:r>
            <a:r>
              <a:rPr lang="en-US" dirty="0" smtClean="0"/>
              <a:t>before leaving today.</a:t>
            </a:r>
            <a:endParaRPr lang="en-US" dirty="0"/>
          </a:p>
          <a:p>
            <a:pPr marL="0" indent="0">
              <a:buNone/>
            </a:pPr>
            <a:endParaRPr lang="en-US" dirty="0" smtClean="0"/>
          </a:p>
          <a:p>
            <a:pPr marL="0" indent="0">
              <a:buNone/>
            </a:pPr>
            <a:endParaRPr lang="en-US" dirty="0" smtClean="0"/>
          </a:p>
          <a:p>
            <a:pPr lvl="1"/>
            <a:endParaRPr lang="en-US" dirty="0"/>
          </a:p>
        </p:txBody>
      </p:sp>
      <p:pic>
        <p:nvPicPr>
          <p:cNvPr id="5" name="Ken and Barbie Freak Out Toy Story 3.mpg">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5"/>
          <a:stretch>
            <a:fillRect/>
          </a:stretch>
        </p:blipFill>
        <p:spPr>
          <a:xfrm>
            <a:off x="4632325" y="2743200"/>
            <a:ext cx="4252519" cy="1793875"/>
          </a:xfrm>
        </p:spPr>
      </p:pic>
    </p:spTree>
    <p:extLst>
      <p:ext uri="{BB962C8B-B14F-4D97-AF65-F5344CB8AC3E}">
        <p14:creationId xmlns:p14="http://schemas.microsoft.com/office/powerpoint/2010/main" val="3938996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 Out Your Satisfaction Surveys &amp; Have A Great Day!</a:t>
            </a:r>
            <a:endParaRPr lang="en-US" dirty="0"/>
          </a:p>
        </p:txBody>
      </p:sp>
      <p:sp>
        <p:nvSpPr>
          <p:cNvPr id="3" name="Text Placeholder 2"/>
          <p:cNvSpPr>
            <a:spLocks noGrp="1"/>
          </p:cNvSpPr>
          <p:nvPr>
            <p:ph type="body" idx="1"/>
          </p:nvPr>
        </p:nvSpPr>
        <p:spPr/>
        <p:txBody>
          <a:bodyPr>
            <a:noAutofit/>
          </a:bodyPr>
          <a:lstStyle/>
          <a:p>
            <a:r>
              <a:rPr lang="en-US" sz="2400" dirty="0" smtClean="0"/>
              <a:t>Muckrakers: October 5 Cadre</a:t>
            </a:r>
          </a:p>
          <a:p>
            <a:r>
              <a:rPr lang="en-US" sz="2400" dirty="0" smtClean="0"/>
              <a:t>Team Renaissance: October 12 Cadre</a:t>
            </a:r>
          </a:p>
          <a:p>
            <a:r>
              <a:rPr lang="en-US" sz="2400" dirty="0" smtClean="0"/>
              <a:t>Underground Railroad: October 18 Cadre</a:t>
            </a:r>
          </a:p>
          <a:p>
            <a:r>
              <a:rPr lang="en-US" sz="2400" dirty="0" smtClean="0"/>
              <a:t>Saturday Seminar #1: October 15 (9am-2pm)</a:t>
            </a:r>
          </a:p>
          <a:p>
            <a:endParaRPr lang="en-US" sz="2400" dirty="0"/>
          </a:p>
        </p:txBody>
      </p:sp>
    </p:spTree>
    <p:extLst>
      <p:ext uri="{BB962C8B-B14F-4D97-AF65-F5344CB8AC3E}">
        <p14:creationId xmlns:p14="http://schemas.microsoft.com/office/powerpoint/2010/main" val="118120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Pre-Test Time</a:t>
            </a:r>
            <a:endParaRPr lang="en-US" sz="3000" dirty="0"/>
          </a:p>
        </p:txBody>
      </p:sp>
      <p:sp>
        <p:nvSpPr>
          <p:cNvPr id="3" name="Text Placeholder 2"/>
          <p:cNvSpPr>
            <a:spLocks noGrp="1"/>
          </p:cNvSpPr>
          <p:nvPr>
            <p:ph type="body" idx="2"/>
          </p:nvPr>
        </p:nvSpPr>
        <p:spPr>
          <a:xfrm>
            <a:off x="5105400" y="1143000"/>
            <a:ext cx="4038600" cy="548640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1900" dirty="0" smtClean="0">
                <a:latin typeface="Arial Black" pitchFamily="34" charset="0"/>
              </a:rPr>
              <a:t>No need to be a </a:t>
            </a:r>
            <a:r>
              <a:rPr lang="en-US" sz="1900" dirty="0" smtClean="0">
                <a:latin typeface="Arial Black" pitchFamily="34" charset="0"/>
              </a:rPr>
              <a:t>fire baller </a:t>
            </a:r>
            <a:r>
              <a:rPr lang="en-US" sz="1900" dirty="0" smtClean="0">
                <a:latin typeface="Arial Black" pitchFamily="34" charset="0"/>
              </a:rPr>
              <a:t>or power pitcher!  </a:t>
            </a:r>
            <a:endParaRPr lang="en-US" sz="1900" dirty="0">
              <a:latin typeface="Arial Black" pitchFamily="34" charset="0"/>
            </a:endParaRPr>
          </a:p>
          <a:p>
            <a:pPr algn="ctr"/>
            <a:r>
              <a:rPr lang="en-US" sz="1900" dirty="0" smtClean="0">
                <a:latin typeface="Arial Black" pitchFamily="34" charset="0"/>
              </a:rPr>
              <a:t>You’re “safe” even if you don’t know the answers.</a:t>
            </a:r>
          </a:p>
          <a:p>
            <a:pPr algn="ctr"/>
            <a:r>
              <a:rPr lang="en-US" sz="1900" dirty="0" smtClean="0">
                <a:latin typeface="Arial Black" pitchFamily="34" charset="0"/>
              </a:rPr>
              <a:t>Don’t eat up our practice time working out the best possible answer…just get ‘</a:t>
            </a:r>
            <a:r>
              <a:rPr lang="en-US" sz="1900" dirty="0" smtClean="0">
                <a:latin typeface="Arial Black" pitchFamily="34" charset="0"/>
              </a:rPr>
              <a:t>er</a:t>
            </a:r>
            <a:r>
              <a:rPr lang="en-US" sz="1900" dirty="0" smtClean="0">
                <a:latin typeface="Arial Black" pitchFamily="34" charset="0"/>
              </a:rPr>
              <a:t> done!</a:t>
            </a:r>
          </a:p>
          <a:p>
            <a:pPr algn="ctr"/>
            <a:r>
              <a:rPr lang="en-US" sz="1900" dirty="0" smtClean="0">
                <a:latin typeface="Arial Black" pitchFamily="34" charset="0"/>
              </a:rPr>
              <a:t>Practice makes perfect, and we’ll be practicing all season.</a:t>
            </a:r>
          </a:p>
          <a:p>
            <a:pPr algn="ctr"/>
            <a:r>
              <a:rPr lang="en-US" sz="1900" dirty="0" smtClean="0">
                <a:solidFill>
                  <a:srgbClr val="FF0000"/>
                </a:solidFill>
                <a:latin typeface="Arial Black" pitchFamily="34" charset="0"/>
              </a:rPr>
              <a:t>PUT YOUR LAST 4 DIGITS OF SOCIAL SECURITY NUMBER INSTEAD OF YOUR NAME ON THE TEST!</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0" y="152400"/>
            <a:ext cx="5181600" cy="5181600"/>
          </a:xfrm>
        </p:spPr>
      </p:pic>
      <p:sp>
        <p:nvSpPr>
          <p:cNvPr id="6" name="TextBox 5"/>
          <p:cNvSpPr txBox="1"/>
          <p:nvPr/>
        </p:nvSpPr>
        <p:spPr>
          <a:xfrm>
            <a:off x="685800" y="5638800"/>
            <a:ext cx="4343400" cy="769441"/>
          </a:xfrm>
          <a:prstGeom prst="rect">
            <a:avLst/>
          </a:prstGeom>
          <a:solidFill>
            <a:schemeClr val="accent1"/>
          </a:solidFill>
          <a:ln>
            <a:solidFill>
              <a:srgbClr val="00B0F0"/>
            </a:solidFill>
          </a:ln>
        </p:spPr>
        <p:txBody>
          <a:bodyPr wrap="square" rtlCol="0">
            <a:spAutoFit/>
          </a:bodyPr>
          <a:lstStyle/>
          <a:p>
            <a:r>
              <a:rPr lang="en-US" sz="2200" dirty="0" smtClean="0"/>
              <a:t>If you finish early, please start reading </a:t>
            </a:r>
            <a:r>
              <a:rPr lang="en-US" sz="2200" i="1" dirty="0" smtClean="0"/>
              <a:t>Major Problems</a:t>
            </a:r>
            <a:r>
              <a:rPr lang="en-US" sz="2200" dirty="0" smtClean="0"/>
              <a:t>, Chapter 2.</a:t>
            </a:r>
            <a:endParaRPr lang="en-US" sz="2200" dirty="0"/>
          </a:p>
        </p:txBody>
      </p:sp>
    </p:spTree>
    <p:extLst>
      <p:ext uri="{BB962C8B-B14F-4D97-AF65-F5344CB8AC3E}">
        <p14:creationId xmlns:p14="http://schemas.microsoft.com/office/powerpoint/2010/main" val="4004377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3">
            <a:schemeClr val="lt1"/>
          </a:lnRef>
          <a:fillRef idx="1">
            <a:schemeClr val="accent2"/>
          </a:fillRef>
          <a:effectRef idx="1">
            <a:schemeClr val="accent2"/>
          </a:effectRef>
          <a:fontRef idx="minor">
            <a:schemeClr val="lt1"/>
          </a:fontRef>
        </p:style>
        <p:txBody>
          <a:bodyPr>
            <a:noAutofit/>
          </a:bodyPr>
          <a:lstStyle/>
          <a:p>
            <a:r>
              <a:rPr lang="en-US" sz="3500" b="1" dirty="0" smtClean="0"/>
              <a:t>It’s about more than just           winning the game!</a:t>
            </a:r>
            <a:endParaRPr lang="en-US" sz="3500" b="1" dirty="0"/>
          </a:p>
        </p:txBody>
      </p:sp>
      <p:sp>
        <p:nvSpPr>
          <p:cNvPr id="3" name="Content Placeholder 2"/>
          <p:cNvSpPr>
            <a:spLocks noGrp="1"/>
          </p:cNvSpPr>
          <p:nvPr>
            <p:ph sz="quarter" idx="1"/>
          </p:nvPr>
        </p:nvSpPr>
        <p:spPr>
          <a:xfrm>
            <a:off x="457200" y="1371600"/>
            <a:ext cx="8229600" cy="5257800"/>
          </a:xfrm>
        </p:spPr>
        <p:txBody>
          <a:bodyPr>
            <a:normAutofit lnSpcReduction="10000"/>
          </a:bodyPr>
          <a:lstStyle/>
          <a:p>
            <a:r>
              <a:rPr lang="en-US" dirty="0" smtClean="0"/>
              <a:t>Learning Objectives for Today (SWBAT):</a:t>
            </a:r>
          </a:p>
          <a:p>
            <a:pPr lvl="1"/>
            <a:r>
              <a:rPr lang="en-US" dirty="0" smtClean="0"/>
              <a:t>Recall how you have taught the Framing era;</a:t>
            </a:r>
          </a:p>
          <a:p>
            <a:pPr lvl="1"/>
            <a:r>
              <a:rPr lang="en-US" dirty="0" smtClean="0"/>
              <a:t>Apply an understanding of the context of the Framing era to issues at the Constitutional Convention;</a:t>
            </a:r>
          </a:p>
          <a:p>
            <a:pPr lvl="1"/>
            <a:r>
              <a:rPr lang="en-US" dirty="0" smtClean="0"/>
              <a:t>Analyze and synthesize information garnered from a group reading of a primary source to develop a visual representation of that source;</a:t>
            </a:r>
          </a:p>
          <a:p>
            <a:pPr lvl="1"/>
            <a:r>
              <a:rPr lang="en-US" dirty="0" smtClean="0"/>
              <a:t>Cogently explain the primary source under study to other groups;</a:t>
            </a:r>
          </a:p>
          <a:p>
            <a:pPr lvl="1"/>
            <a:r>
              <a:rPr lang="en-US" dirty="0" smtClean="0"/>
              <a:t>Link habits of historical thinking to learning;</a:t>
            </a:r>
          </a:p>
          <a:p>
            <a:pPr lvl="1"/>
            <a:r>
              <a:rPr lang="en-US" dirty="0" smtClean="0"/>
              <a:t>Discover some elements that help students prepare for a discussion;</a:t>
            </a:r>
          </a:p>
          <a:p>
            <a:pPr lvl="1"/>
            <a:r>
              <a:rPr lang="en-US" dirty="0" smtClean="0">
                <a:solidFill>
                  <a:schemeClr val="tx1">
                    <a:lumMod val="65000"/>
                    <a:lumOff val="35000"/>
                  </a:schemeClr>
                </a:solidFill>
              </a:rPr>
              <a:t>Annotate sources to prepare for a discussion;</a:t>
            </a:r>
          </a:p>
          <a:p>
            <a:pPr lvl="1"/>
            <a:r>
              <a:rPr lang="en-US" dirty="0" smtClean="0">
                <a:solidFill>
                  <a:schemeClr val="tx1">
                    <a:lumMod val="65000"/>
                    <a:lumOff val="35000"/>
                  </a:schemeClr>
                </a:solidFill>
              </a:rPr>
              <a:t>Find and use applicable websites and information.</a:t>
            </a:r>
            <a:endParaRPr lang="en-US" dirty="0" smtClean="0">
              <a:solidFill>
                <a:schemeClr val="tx1"/>
              </a:solidFill>
            </a:endParaRPr>
          </a:p>
          <a:p>
            <a:pPr lvl="1"/>
            <a:endParaRPr lang="en-US" dirty="0" smtClean="0"/>
          </a:p>
          <a:p>
            <a:pPr lvl="1"/>
            <a:endParaRPr lang="en-US" dirty="0" smtClean="0"/>
          </a:p>
          <a:p>
            <a:pPr lvl="1"/>
            <a:endParaRPr lang="en-US" dirty="0"/>
          </a:p>
        </p:txBody>
      </p:sp>
      <p:pic>
        <p:nvPicPr>
          <p:cNvPr id="3074" name="Picture 2" descr="C:\Users\Administrator\AppData\Local\Microsoft\Windows\Temporary Internet Files\Content.IE5\PLYT0CBK\MC91021703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649" y="0"/>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873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Let’s cover the Founding Era.</a:t>
            </a:r>
            <a:endParaRPr lang="en-US" sz="2400" dirty="0"/>
          </a:p>
        </p:txBody>
      </p:sp>
      <p:sp>
        <p:nvSpPr>
          <p:cNvPr id="3" name="Text Placeholder 2"/>
          <p:cNvSpPr>
            <a:spLocks noGrp="1"/>
          </p:cNvSpPr>
          <p:nvPr>
            <p:ph type="body" idx="2"/>
          </p:nvPr>
        </p:nvSpPr>
        <p:spPr/>
        <p:txBody>
          <a:bodyPr>
            <a:normAutofit/>
          </a:bodyPr>
          <a:lstStyle/>
          <a:p>
            <a:r>
              <a:rPr lang="en-US" sz="3200" dirty="0" smtClean="0"/>
              <a:t>I’m sure this video meets at least seven standards.  </a:t>
            </a:r>
          </a:p>
          <a:p>
            <a:r>
              <a:rPr lang="en-US" sz="3200" dirty="0" smtClean="0"/>
              <a:t>So take notes, and here we go!</a:t>
            </a:r>
            <a:endParaRPr lang="en-US" sz="3200" dirty="0"/>
          </a:p>
        </p:txBody>
      </p:sp>
      <p:pic>
        <p:nvPicPr>
          <p:cNvPr id="5" name="JibJab.com - Founding Fathers Rap.mpg.uejob0b.partial">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304800" y="1019175"/>
            <a:ext cx="5715000" cy="4286250"/>
          </a:xfrm>
        </p:spPr>
      </p:pic>
    </p:spTree>
    <p:extLst>
      <p:ext uri="{BB962C8B-B14F-4D97-AF65-F5344CB8AC3E}">
        <p14:creationId xmlns:p14="http://schemas.microsoft.com/office/powerpoint/2010/main" val="1453549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smtClean="0"/>
              <a:t>How do you teach the Articles of Confederation and Framing of the Constitution?</a:t>
            </a:r>
            <a:endParaRPr lang="en-US" sz="2500" b="1"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Think, Pair, Share</a:t>
            </a:r>
          </a:p>
          <a:p>
            <a:r>
              <a:rPr lang="en-US" dirty="0" smtClean="0"/>
              <a:t>On what major ideas do you focus?</a:t>
            </a:r>
          </a:p>
          <a:p>
            <a:r>
              <a:rPr lang="en-US" dirty="0" smtClean="0"/>
              <a:t>What strategies do you use?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65088"/>
            <a:ext cx="38100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69" y="3165088"/>
            <a:ext cx="4279919" cy="31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499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Scott Casper</a:t>
            </a:r>
            <a:endParaRPr lang="en-US" dirty="0"/>
          </a:p>
        </p:txBody>
      </p:sp>
      <p:sp>
        <p:nvSpPr>
          <p:cNvPr id="3" name="Text Placeholder 2"/>
          <p:cNvSpPr>
            <a:spLocks noGrp="1"/>
          </p:cNvSpPr>
          <p:nvPr>
            <p:ph type="body" idx="1"/>
          </p:nvPr>
        </p:nvSpPr>
        <p:spPr/>
        <p:txBody>
          <a:bodyPr>
            <a:normAutofit lnSpcReduction="10000"/>
          </a:bodyPr>
          <a:lstStyle/>
          <a:p>
            <a:r>
              <a:rPr lang="en-US" dirty="0" smtClean="0"/>
              <a:t>Background of the Framing</a:t>
            </a:r>
          </a:p>
          <a:p>
            <a:r>
              <a:rPr lang="en-US" dirty="0" smtClean="0"/>
              <a:t>Context of the Constitutional Convention</a:t>
            </a:r>
          </a:p>
          <a:p>
            <a:r>
              <a:rPr lang="en-US" dirty="0" smtClean="0"/>
              <a:t>Three Plans: An Exercise in Historical Thinking</a:t>
            </a:r>
            <a:endParaRPr lang="en-US" dirty="0"/>
          </a:p>
        </p:txBody>
      </p:sp>
    </p:spTree>
    <p:extLst>
      <p:ext uri="{BB962C8B-B14F-4D97-AF65-F5344CB8AC3E}">
        <p14:creationId xmlns:p14="http://schemas.microsoft.com/office/powerpoint/2010/main" val="1428199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Historical Thinking Skills </a:t>
            </a:r>
            <a:endParaRPr lang="en-US" dirty="0"/>
          </a:p>
        </p:txBody>
      </p:sp>
      <p:sp>
        <p:nvSpPr>
          <p:cNvPr id="3" name="Content Placeholder 2"/>
          <p:cNvSpPr>
            <a:spLocks noGrp="1"/>
          </p:cNvSpPr>
          <p:nvPr>
            <p:ph sz="quarter" idx="1"/>
          </p:nvPr>
        </p:nvSpPr>
        <p:spPr>
          <a:xfrm>
            <a:off x="457200" y="1219200"/>
            <a:ext cx="8229600" cy="5410200"/>
          </a:xfrm>
        </p:spPr>
        <p:style>
          <a:lnRef idx="1">
            <a:schemeClr val="accent6"/>
          </a:lnRef>
          <a:fillRef idx="2">
            <a:schemeClr val="accent6"/>
          </a:fillRef>
          <a:effectRef idx="1">
            <a:schemeClr val="accent6"/>
          </a:effectRef>
          <a:fontRef idx="minor">
            <a:schemeClr val="dk1"/>
          </a:fontRef>
        </p:style>
        <p:txBody>
          <a:bodyPr/>
          <a:lstStyle/>
          <a:p>
            <a:pPr indent="-168275">
              <a:lnSpc>
                <a:spcPct val="90000"/>
              </a:lnSpc>
              <a:spcBef>
                <a:spcPts val="800"/>
              </a:spcBef>
            </a:pPr>
            <a:r>
              <a:rPr lang="en-US" sz="2400" dirty="0" smtClean="0">
                <a:latin typeface="+mj-lt"/>
              </a:rPr>
              <a:t>Review Scott’s presentation with a partner: </a:t>
            </a:r>
            <a:r>
              <a:rPr lang="en-US" sz="2400" b="1" i="1" dirty="0" smtClean="0">
                <a:latin typeface="+mj-lt"/>
              </a:rPr>
              <a:t>What is one thing you learned in the</a:t>
            </a:r>
            <a:r>
              <a:rPr lang="en-US" sz="2400" b="1" i="1" dirty="0"/>
              <a:t> Framing of the Constitution</a:t>
            </a:r>
            <a:r>
              <a:rPr lang="en-US" sz="2400" b="1" i="1" dirty="0" smtClean="0">
                <a:latin typeface="+mj-lt"/>
              </a:rPr>
              <a:t> presentation about each of the Five Habits of Historical Thinking?</a:t>
            </a:r>
          </a:p>
          <a:p>
            <a:pPr marL="106045" indent="0">
              <a:lnSpc>
                <a:spcPct val="90000"/>
              </a:lnSpc>
              <a:spcBef>
                <a:spcPts val="800"/>
              </a:spcBef>
              <a:buNone/>
            </a:pPr>
            <a:endParaRPr lang="en-US" sz="2400" dirty="0" smtClean="0">
              <a:effectLst>
                <a:outerShdw blurRad="38100" dist="38100" dir="2700000" algn="tl">
                  <a:srgbClr val="000000"/>
                </a:outerShdw>
              </a:effectLst>
              <a:latin typeface="Antique Olive" pitchFamily="34" charset="0"/>
            </a:endParaRPr>
          </a:p>
        </p:txBody>
      </p:sp>
      <p:sp>
        <p:nvSpPr>
          <p:cNvPr id="4" name="Rectangle 3"/>
          <p:cNvSpPr/>
          <p:nvPr/>
        </p:nvSpPr>
        <p:spPr>
          <a:xfrm>
            <a:off x="609600" y="2743200"/>
            <a:ext cx="7924800" cy="388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045" indent="0" algn="ctr">
              <a:lnSpc>
                <a:spcPct val="90000"/>
              </a:lnSpc>
              <a:spcBef>
                <a:spcPts val="800"/>
              </a:spcBef>
              <a:buNone/>
            </a:pPr>
            <a:r>
              <a:rPr lang="en-US" sz="2400" b="1" u="sng" dirty="0">
                <a:solidFill>
                  <a:srgbClr val="0070C0"/>
                </a:solidFill>
                <a:effectLst>
                  <a:outerShdw blurRad="38100" dist="38100" dir="2700000" algn="tl">
                    <a:srgbClr val="000000"/>
                  </a:outerShdw>
                </a:effectLst>
              </a:rPr>
              <a:t>Five Habits of Historical </a:t>
            </a:r>
            <a:r>
              <a:rPr lang="en-US" sz="2400" b="1" u="sng" dirty="0" smtClean="0">
                <a:solidFill>
                  <a:srgbClr val="0070C0"/>
                </a:solidFill>
                <a:effectLst>
                  <a:outerShdw blurRad="38100" dist="38100" dir="2700000" algn="tl">
                    <a:srgbClr val="000000"/>
                  </a:outerShdw>
                </a:effectLst>
              </a:rPr>
              <a:t>Thinking</a:t>
            </a:r>
          </a:p>
          <a:p>
            <a:pPr indent="-168275">
              <a:lnSpc>
                <a:spcPct val="90000"/>
              </a:lnSpc>
              <a:spcBef>
                <a:spcPts val="800"/>
              </a:spcBef>
              <a:buFont typeface="Arial" charset="0"/>
              <a:buChar char="•"/>
            </a:pPr>
            <a:r>
              <a:rPr lang="en-US" sz="2200" dirty="0" smtClean="0">
                <a:solidFill>
                  <a:schemeClr val="tx1"/>
                </a:solidFill>
              </a:rPr>
              <a:t>History </a:t>
            </a:r>
            <a:r>
              <a:rPr lang="en-US" sz="2200" dirty="0">
                <a:solidFill>
                  <a:schemeClr val="tx1"/>
                </a:solidFill>
              </a:rPr>
              <a:t>Is Not the Past </a:t>
            </a:r>
            <a:r>
              <a:rPr lang="en-US" sz="2200" dirty="0" smtClean="0">
                <a:solidFill>
                  <a:schemeClr val="tx1"/>
                </a:solidFill>
              </a:rPr>
              <a:t>Itself </a:t>
            </a:r>
            <a:r>
              <a:rPr lang="en-US" sz="2200" i="1" dirty="0" smtClean="0">
                <a:solidFill>
                  <a:schemeClr val="tx1"/>
                </a:solidFill>
              </a:rPr>
              <a:t>(We never have all of the details.)</a:t>
            </a:r>
            <a:endParaRPr lang="en-US" sz="2200" i="1" dirty="0">
              <a:solidFill>
                <a:schemeClr val="tx1"/>
              </a:solidFill>
            </a:endParaRPr>
          </a:p>
          <a:p>
            <a:pPr indent="-168275">
              <a:lnSpc>
                <a:spcPct val="90000"/>
              </a:lnSpc>
              <a:spcBef>
                <a:spcPts val="800"/>
              </a:spcBef>
              <a:buFont typeface="Arial" charset="0"/>
              <a:buChar char="•"/>
            </a:pPr>
            <a:r>
              <a:rPr lang="en-US" sz="2200" dirty="0">
                <a:solidFill>
                  <a:schemeClr val="tx1"/>
                </a:solidFill>
              </a:rPr>
              <a:t>The Detective Model: Problem, Evidence, Interpretation </a:t>
            </a:r>
            <a:r>
              <a:rPr lang="en-US" sz="2200" i="1" dirty="0" smtClean="0">
                <a:solidFill>
                  <a:schemeClr val="tx1"/>
                </a:solidFill>
              </a:rPr>
              <a:t>(Historians make interpretations based on sound evidence.)</a:t>
            </a:r>
            <a:endParaRPr lang="en-US" sz="2200" i="1" dirty="0">
              <a:solidFill>
                <a:schemeClr val="tx1"/>
              </a:solidFill>
            </a:endParaRPr>
          </a:p>
          <a:p>
            <a:pPr indent="-168275">
              <a:lnSpc>
                <a:spcPct val="90000"/>
              </a:lnSpc>
              <a:spcBef>
                <a:spcPts val="800"/>
              </a:spcBef>
              <a:buFont typeface="Arial" charset="0"/>
              <a:buChar char="•"/>
            </a:pPr>
            <a:r>
              <a:rPr lang="en-US" sz="2200" dirty="0">
                <a:solidFill>
                  <a:schemeClr val="tx1"/>
                </a:solidFill>
              </a:rPr>
              <a:t>Time, Change, and </a:t>
            </a:r>
            <a:r>
              <a:rPr lang="en-US" sz="2200" dirty="0" smtClean="0">
                <a:solidFill>
                  <a:schemeClr val="tx1"/>
                </a:solidFill>
              </a:rPr>
              <a:t>Continuity </a:t>
            </a:r>
            <a:r>
              <a:rPr lang="en-US" sz="2200" i="1" dirty="0" smtClean="0">
                <a:solidFill>
                  <a:schemeClr val="tx1"/>
                </a:solidFill>
              </a:rPr>
              <a:t>(Over time, some things change, some do not.)</a:t>
            </a:r>
            <a:endParaRPr lang="en-US" sz="2200" i="1" dirty="0">
              <a:solidFill>
                <a:schemeClr val="tx1"/>
              </a:solidFill>
            </a:endParaRPr>
          </a:p>
          <a:p>
            <a:pPr indent="-168275">
              <a:lnSpc>
                <a:spcPct val="90000"/>
              </a:lnSpc>
              <a:spcBef>
                <a:spcPts val="800"/>
              </a:spcBef>
              <a:buFont typeface="Arial" charset="0"/>
              <a:buChar char="•"/>
            </a:pPr>
            <a:r>
              <a:rPr lang="en-US" sz="2200" dirty="0">
                <a:solidFill>
                  <a:schemeClr val="tx1"/>
                </a:solidFill>
              </a:rPr>
              <a:t>Cause and </a:t>
            </a:r>
            <a:r>
              <a:rPr lang="en-US" sz="2200" dirty="0" smtClean="0">
                <a:solidFill>
                  <a:schemeClr val="tx1"/>
                </a:solidFill>
              </a:rPr>
              <a:t>Effect </a:t>
            </a:r>
            <a:r>
              <a:rPr lang="en-US" sz="2200" i="1" dirty="0" smtClean="0">
                <a:solidFill>
                  <a:schemeClr val="tx1"/>
                </a:solidFill>
              </a:rPr>
              <a:t>(What made this happen? What happened as a result?)</a:t>
            </a:r>
            <a:endParaRPr lang="en-US" sz="2200" i="1" dirty="0">
              <a:solidFill>
                <a:schemeClr val="tx1"/>
              </a:solidFill>
            </a:endParaRPr>
          </a:p>
          <a:p>
            <a:pPr indent="-168275">
              <a:lnSpc>
                <a:spcPct val="90000"/>
              </a:lnSpc>
              <a:spcBef>
                <a:spcPts val="800"/>
              </a:spcBef>
              <a:buFont typeface="Arial" charset="0"/>
              <a:buChar char="•"/>
            </a:pPr>
            <a:r>
              <a:rPr lang="en-US" sz="2200" dirty="0">
                <a:solidFill>
                  <a:schemeClr val="tx1"/>
                </a:solidFill>
              </a:rPr>
              <a:t>As They Saw It: Grasping Past Points of </a:t>
            </a:r>
            <a:r>
              <a:rPr lang="en-US" sz="2200" dirty="0" smtClean="0">
                <a:solidFill>
                  <a:schemeClr val="tx1"/>
                </a:solidFill>
              </a:rPr>
              <a:t>View </a:t>
            </a:r>
            <a:r>
              <a:rPr lang="en-US" sz="2200" i="1" dirty="0" smtClean="0">
                <a:solidFill>
                  <a:schemeClr val="tx1"/>
                </a:solidFill>
              </a:rPr>
              <a:t>(How can we best try to determine the thoughts of people in the past?)</a:t>
            </a:r>
            <a:endParaRPr lang="en-US" sz="2200" i="1" dirty="0">
              <a:solidFill>
                <a:schemeClr val="tx1"/>
              </a:solidFill>
            </a:endParaRPr>
          </a:p>
        </p:txBody>
      </p:sp>
    </p:spTree>
    <p:extLst>
      <p:ext uri="{BB962C8B-B14F-4D97-AF65-F5344CB8AC3E}">
        <p14:creationId xmlns:p14="http://schemas.microsoft.com/office/powerpoint/2010/main" val="22466363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2227</TotalTime>
  <Words>2578</Words>
  <Application>Microsoft Office PowerPoint</Application>
  <PresentationFormat>On-screen Show (4:3)</PresentationFormat>
  <Paragraphs>328</Paragraphs>
  <Slides>32</Slides>
  <Notes>21</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Origin</vt:lpstr>
      <vt:lpstr>WELCOME TO The Constitution:  Controversies &amp; Conversations</vt:lpstr>
      <vt:lpstr>The Business of Ball</vt:lpstr>
      <vt:lpstr>How do we score big in this crazy game?</vt:lpstr>
      <vt:lpstr>Pre-Test Time</vt:lpstr>
      <vt:lpstr>It’s about more than just           winning the game!</vt:lpstr>
      <vt:lpstr>Let’s cover the Founding Era.</vt:lpstr>
      <vt:lpstr>How do you teach the Articles of Confederation and Framing of the Constitution?</vt:lpstr>
      <vt:lpstr>Dr. Scott Casper</vt:lpstr>
      <vt:lpstr>Historical Thinking Skills </vt:lpstr>
      <vt:lpstr>Definitions of Classroom Discussion</vt:lpstr>
      <vt:lpstr>Historical Controversy &amp; Discussion</vt:lpstr>
      <vt:lpstr>STEP 1:  Formulating a Student Friendly Question</vt:lpstr>
      <vt:lpstr>STEP 2: Providing Background</vt:lpstr>
      <vt:lpstr>Let’s Look at a Great Resource!</vt:lpstr>
      <vt:lpstr>Background You May Want to Cover</vt:lpstr>
      <vt:lpstr>STEP 3: Provide Reading/Viewing Strategies</vt:lpstr>
      <vt:lpstr>Today’s Reading Strategy:  Annotation</vt:lpstr>
      <vt:lpstr>Common Core State Standards (CCSS) for Reading in the Content Area</vt:lpstr>
      <vt:lpstr>Individual Annotation &amp; The Huddle</vt:lpstr>
      <vt:lpstr>The Huddle:  Group Expertise for Super Annotation</vt:lpstr>
      <vt:lpstr>Directions for Annotation</vt:lpstr>
      <vt:lpstr>Super(hero) Annotation Groups</vt:lpstr>
      <vt:lpstr>Reminders </vt:lpstr>
      <vt:lpstr>Annotating Debrief</vt:lpstr>
      <vt:lpstr>Annotation Across Grade Levels </vt:lpstr>
      <vt:lpstr>DIIGO</vt:lpstr>
      <vt:lpstr>Take a Break! See You in 10!</vt:lpstr>
      <vt:lpstr>Hitting all of our bases…</vt:lpstr>
      <vt:lpstr>Hitting a Home Run! </vt:lpstr>
      <vt:lpstr>Electronic Resources of Paper &amp; Lesson</vt:lpstr>
      <vt:lpstr>Don’t Freak Out! </vt:lpstr>
      <vt:lpstr>Fill Out Your Satisfaction Surveys &amp; Have A Great 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Constitution:  Controversies &amp; Conversations</dc:title>
  <dc:creator>Administrator</dc:creator>
  <cp:lastModifiedBy>Administrator</cp:lastModifiedBy>
  <cp:revision>74</cp:revision>
  <cp:lastPrinted>2011-09-13T21:15:31Z</cp:lastPrinted>
  <dcterms:created xsi:type="dcterms:W3CDTF">2011-09-01T20:12:45Z</dcterms:created>
  <dcterms:modified xsi:type="dcterms:W3CDTF">2011-09-14T19:45:06Z</dcterms:modified>
</cp:coreProperties>
</file>