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40"/>
  </p:notesMasterIdLst>
  <p:handoutMasterIdLst>
    <p:handoutMasterId r:id="rId41"/>
  </p:handoutMasterIdLst>
  <p:sldIdLst>
    <p:sldId id="258" r:id="rId2"/>
    <p:sldId id="259" r:id="rId3"/>
    <p:sldId id="287" r:id="rId4"/>
    <p:sldId id="302" r:id="rId5"/>
    <p:sldId id="260" r:id="rId6"/>
    <p:sldId id="261" r:id="rId7"/>
    <p:sldId id="262" r:id="rId8"/>
    <p:sldId id="264" r:id="rId9"/>
    <p:sldId id="263" r:id="rId10"/>
    <p:sldId id="265" r:id="rId11"/>
    <p:sldId id="266" r:id="rId12"/>
    <p:sldId id="267" r:id="rId13"/>
    <p:sldId id="288" r:id="rId14"/>
    <p:sldId id="268" r:id="rId15"/>
    <p:sldId id="269" r:id="rId16"/>
    <p:sldId id="270" r:id="rId17"/>
    <p:sldId id="271" r:id="rId18"/>
    <p:sldId id="289" r:id="rId19"/>
    <p:sldId id="272" r:id="rId20"/>
    <p:sldId id="273" r:id="rId21"/>
    <p:sldId id="290" r:id="rId22"/>
    <p:sldId id="291" r:id="rId23"/>
    <p:sldId id="292" r:id="rId24"/>
    <p:sldId id="278" r:id="rId25"/>
    <p:sldId id="294" r:id="rId26"/>
    <p:sldId id="293" r:id="rId27"/>
    <p:sldId id="276" r:id="rId28"/>
    <p:sldId id="277" r:id="rId29"/>
    <p:sldId id="280" r:id="rId30"/>
    <p:sldId id="281" r:id="rId31"/>
    <p:sldId id="295" r:id="rId32"/>
    <p:sldId id="283" r:id="rId33"/>
    <p:sldId id="296" r:id="rId34"/>
    <p:sldId id="286" r:id="rId35"/>
    <p:sldId id="298" r:id="rId36"/>
    <p:sldId id="299" r:id="rId37"/>
    <p:sldId id="301" r:id="rId38"/>
    <p:sldId id="297" r:id="rId3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00" autoAdjust="0"/>
  </p:normalViewPr>
  <p:slideViewPr>
    <p:cSldViewPr snapToGrid="0" snapToObjects="1">
      <p:cViewPr>
        <p:scale>
          <a:sx n="70" d="100"/>
          <a:sy n="70" d="100"/>
        </p:scale>
        <p:origin x="-4336" y="-9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FE48681-1832-E84B-8E29-96A7365ADDD5}" type="datetimeFigureOut">
              <a:rPr lang="en-US" smtClean="0"/>
              <a:pPr/>
              <a:t>4/21/12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4836129-B1B0-AE46-A2FB-7103AA1787E4}" type="slidenum">
              <a:rPr lang="en-US" smtClean="0"/>
              <a:pPr/>
              <a:t>‹#›</a:t>
            </a:fld>
            <a:endParaRPr lang="en-US"/>
          </a:p>
        </p:txBody>
      </p:sp>
    </p:spTree>
    <p:extLst>
      <p:ext uri="{BB962C8B-B14F-4D97-AF65-F5344CB8AC3E}">
        <p14:creationId xmlns:p14="http://schemas.microsoft.com/office/powerpoint/2010/main" val="2432737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98643B0-7270-2748-8D8D-5C2E2A872321}" type="datetimeFigureOut">
              <a:rPr lang="en-US" smtClean="0"/>
              <a:pPr/>
              <a:t>4/21/12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EDA02DC-9F9E-C247-AF9E-44B108595A0E}" type="slidenum">
              <a:rPr lang="en-US" smtClean="0"/>
              <a:pPr/>
              <a:t>‹#›</a:t>
            </a:fld>
            <a:endParaRPr lang="en-US"/>
          </a:p>
        </p:txBody>
      </p:sp>
    </p:spTree>
    <p:extLst>
      <p:ext uri="{BB962C8B-B14F-4D97-AF65-F5344CB8AC3E}">
        <p14:creationId xmlns:p14="http://schemas.microsoft.com/office/powerpoint/2010/main" val="1853638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supreme.justia.com/cases/federal/us/469/325/case.html%23333"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atlantic.com/past/docs/issues/68apr/vietnam.htm" TargetMode="External"/><Relationship Id="rId4" Type="http://schemas.openxmlformats.org/officeDocument/2006/relationships/hyperlink" Target="http://en.wikipedia.org/wiki/Des_Moines,_Iowa" TargetMode="External"/><Relationship Id="rId5" Type="http://schemas.openxmlformats.org/officeDocument/2006/relationships/hyperlink" Target="http://en.wikipedia.org/wiki/Black_armband" TargetMode="External"/><Relationship Id="rId6" Type="http://schemas.openxmlformats.org/officeDocument/2006/relationships/hyperlink" Target="http://en.wikipedia.org/wiki/High_school" TargetMode="External"/><Relationship Id="rId7" Type="http://schemas.openxmlformats.org/officeDocument/2006/relationships/hyperlink" Target="http://en.wikipedia.org/wiki/Junior_high" TargetMode="External"/><Relationship Id="rId8" Type="http://schemas.openxmlformats.org/officeDocument/2006/relationships/hyperlink" Target="http://en.wikipedia.org/wiki/Vietnam_War" TargetMode="External"/><Relationship Id="rId9" Type="http://schemas.openxmlformats.org/officeDocument/2006/relationships/hyperlink" Target="http://en.wikipedia.org/wiki/Robert_F._Kennedy" TargetMode="External"/><Relationship Id="rId10" Type="http://schemas.openxmlformats.org/officeDocument/2006/relationships/hyperlink" Target="http://en.wikipedia.org/wiki/American_Civil_Liberties_Union"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1</a:t>
            </a:fld>
            <a:endParaRPr lang="en-US"/>
          </a:p>
        </p:txBody>
      </p:sp>
    </p:spTree>
    <p:extLst>
      <p:ext uri="{BB962C8B-B14F-4D97-AF65-F5344CB8AC3E}">
        <p14:creationId xmlns:p14="http://schemas.microsoft.com/office/powerpoint/2010/main" val="416814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Originally,</a:t>
            </a:r>
            <a:r>
              <a:rPr lang="en-US" baseline="0" dirty="0" smtClean="0"/>
              <a:t> this was drafted and ratified to mean that the national government couldn’t interfere, not the states</a:t>
            </a:r>
          </a:p>
          <a:p>
            <a:pPr marL="628650" lvl="1" indent="-171450">
              <a:buFont typeface="Arial"/>
              <a:buChar char="•"/>
            </a:pPr>
            <a:r>
              <a:rPr lang="en-US" baseline="0" dirty="0" smtClean="0"/>
              <a:t>By the Revolutionary Era, many states supported </a:t>
            </a:r>
            <a:r>
              <a:rPr lang="en-US" baseline="0" dirty="0" err="1" smtClean="0"/>
              <a:t>mulitple</a:t>
            </a:r>
            <a:r>
              <a:rPr lang="en-US" baseline="0" dirty="0" smtClean="0"/>
              <a:t> established religions – </a:t>
            </a:r>
            <a:r>
              <a:rPr lang="en-US" baseline="0" dirty="0" err="1" smtClean="0"/>
              <a:t>i</a:t>
            </a:r>
            <a:r>
              <a:rPr lang="en-US" baseline="0" dirty="0" smtClean="0"/>
              <a:t>. e. they supported multiple Protestant </a:t>
            </a:r>
            <a:r>
              <a:rPr lang="en-US" baseline="0" dirty="0" err="1" smtClean="0"/>
              <a:t>demonimations</a:t>
            </a:r>
            <a:r>
              <a:rPr lang="en-US" baseline="0" dirty="0" smtClean="0"/>
              <a:t> with public funds</a:t>
            </a:r>
          </a:p>
          <a:p>
            <a:pPr marL="628650" lvl="1" indent="-171450">
              <a:buFont typeface="Arial"/>
              <a:buChar char="•"/>
            </a:pPr>
            <a:r>
              <a:rPr lang="en-US" baseline="0" dirty="0" smtClean="0"/>
              <a:t>“Its main purpose was to ensure that the regulation of state-based religious establishments would be free from national govt. interference.</a:t>
            </a:r>
          </a:p>
          <a:p>
            <a:pPr marL="628650" lvl="1" indent="-171450">
              <a:buFont typeface="Arial"/>
              <a:buChar char="•"/>
            </a:pPr>
            <a:r>
              <a:rPr lang="en-US" baseline="0" dirty="0" smtClean="0"/>
              <a:t>Not originally a church/state separation – just federalism. States could establish religion in any number of ways</a:t>
            </a:r>
          </a:p>
          <a:p>
            <a:pPr marL="171450" lvl="0" indent="-171450">
              <a:buFont typeface="Arial"/>
              <a:buChar char="•"/>
            </a:pPr>
            <a:r>
              <a:rPr lang="en-US" baseline="0" dirty="0" smtClean="0"/>
              <a:t>Over time, and bolstered by the 14</a:t>
            </a:r>
            <a:r>
              <a:rPr lang="en-US" baseline="30000" dirty="0" smtClean="0"/>
              <a:t>th</a:t>
            </a:r>
            <a:r>
              <a:rPr lang="en-US" baseline="0" dirty="0" smtClean="0"/>
              <a:t> Amendment, the “no law” came to stand for the idea that there were realms of belief and behavior that no government could regulate. Reasoning – if Congress couldn’t regulate, why should any other government be able to do so?</a:t>
            </a:r>
          </a:p>
          <a:p>
            <a:pPr marL="171450" lvl="0" indent="-171450">
              <a:buFont typeface="Arial"/>
              <a:buChar char="•"/>
            </a:pPr>
            <a:r>
              <a:rPr lang="en-US" baseline="0" dirty="0" smtClean="0"/>
              <a:t>Madison’s original language – “nor shall any national religion be established.”</a:t>
            </a:r>
          </a:p>
          <a:p>
            <a:pPr marL="171450" lvl="0" indent="-171450">
              <a:buFont typeface="Arial"/>
              <a:buChar char="•"/>
            </a:pPr>
            <a:r>
              <a:rPr lang="en-US" baseline="0" dirty="0" smtClean="0"/>
              <a:t>Free exercise is interesting – </a:t>
            </a:r>
            <a:r>
              <a:rPr lang="en-US" i="1" baseline="0" dirty="0" smtClean="0"/>
              <a:t>Reynolds v. United States</a:t>
            </a:r>
            <a:r>
              <a:rPr lang="en-US" i="0" baseline="0" dirty="0" smtClean="0"/>
              <a:t> in 1878 held that Mormon polygamy was not protected by free exercise – since, court has been skeptical about religious exceptions from general laws.</a:t>
            </a:r>
            <a:endParaRPr lang="en-US" baseline="0" dirty="0" smtClean="0"/>
          </a:p>
          <a:p>
            <a:pPr marL="171450" lvl="0" indent="-171450">
              <a:buFont typeface="Arial"/>
              <a:buChar char="•"/>
            </a:pPr>
            <a:r>
              <a:rPr lang="en-US" baseline="0" dirty="0" smtClean="0"/>
              <a:t>Speech</a:t>
            </a:r>
          </a:p>
          <a:p>
            <a:pPr marL="171450" lvl="0" indent="-171450">
              <a:buFont typeface="Arial"/>
              <a:buChar char="•"/>
            </a:pPr>
            <a:r>
              <a:rPr lang="en-US" baseline="0" dirty="0" smtClean="0"/>
              <a:t>Originally a British right for legislators, allowing them to speak against the Monarch in Parliament; Amendment I expanded that to speech of citizens against government in general</a:t>
            </a:r>
          </a:p>
          <a:p>
            <a:pPr marL="171450" lvl="0" indent="-171450">
              <a:buFont typeface="Arial"/>
              <a:buChar char="•"/>
            </a:pPr>
            <a:r>
              <a:rPr lang="en-US" baseline="0" dirty="0" smtClean="0"/>
              <a:t>Press</a:t>
            </a:r>
          </a:p>
          <a:p>
            <a:pPr marL="171450" lvl="0" indent="-171450">
              <a:buFont typeface="Arial"/>
              <a:buChar char="•"/>
            </a:pPr>
            <a:r>
              <a:rPr lang="en-US" baseline="0" dirty="0" smtClean="0"/>
              <a:t>Originally, this freedom meant that government could not prevent publication of seditious material, but it could prosecute after its production. One could be prosecuted even if the charge </a:t>
            </a:r>
            <a:r>
              <a:rPr lang="en-US" baseline="0" dirty="0" err="1" smtClean="0"/>
              <a:t>ws</a:t>
            </a:r>
            <a:r>
              <a:rPr lang="en-US" baseline="0" dirty="0" smtClean="0"/>
              <a:t> true. Only with the Sedition Act did truth become a defense against libel</a:t>
            </a:r>
          </a:p>
          <a:p>
            <a:pPr marL="171450" lvl="0" indent="-171450">
              <a:buFont typeface="Arial"/>
              <a:buChar char="•"/>
            </a:pPr>
            <a:r>
              <a:rPr lang="en-US" baseline="0" dirty="0" smtClean="0"/>
              <a:t>Grievances: seems to refer to a significant segment of the population expressing will through a political process. </a:t>
            </a:r>
            <a:endParaRPr lang="en-US" dirty="0"/>
          </a:p>
        </p:txBody>
      </p:sp>
      <p:sp>
        <p:nvSpPr>
          <p:cNvPr id="4" name="Slide Number Placeholder 3"/>
          <p:cNvSpPr>
            <a:spLocks noGrp="1"/>
          </p:cNvSpPr>
          <p:nvPr>
            <p:ph type="sldNum" sz="quarter" idx="10"/>
          </p:nvPr>
        </p:nvSpPr>
        <p:spPr/>
        <p:txBody>
          <a:bodyPr/>
          <a:lstStyle/>
          <a:p>
            <a:fld id="{9D8CC8E8-B530-4B34-A3A2-A781EB5464AF}" type="slidenum">
              <a:rPr lang="en-US" smtClean="0"/>
              <a:t>10</a:t>
            </a:fld>
            <a:endParaRPr lang="en-US"/>
          </a:p>
        </p:txBody>
      </p:sp>
    </p:spTree>
    <p:extLst>
      <p:ext uri="{BB962C8B-B14F-4D97-AF65-F5344CB8AC3E}">
        <p14:creationId xmlns:p14="http://schemas.microsoft.com/office/powerpoint/2010/main" val="405462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11</a:t>
            </a:fld>
            <a:endParaRPr lang="en-US"/>
          </a:p>
        </p:txBody>
      </p:sp>
    </p:spTree>
    <p:extLst>
      <p:ext uri="{BB962C8B-B14F-4D97-AF65-F5344CB8AC3E}">
        <p14:creationId xmlns:p14="http://schemas.microsoft.com/office/powerpoint/2010/main" val="30064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12</a:t>
            </a:fld>
            <a:endParaRPr lang="en-US"/>
          </a:p>
        </p:txBody>
      </p:sp>
    </p:spTree>
    <p:extLst>
      <p:ext uri="{BB962C8B-B14F-4D97-AF65-F5344CB8AC3E}">
        <p14:creationId xmlns:p14="http://schemas.microsoft.com/office/powerpoint/2010/main" val="330497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Eisonhower</a:t>
            </a:r>
            <a:r>
              <a:rPr lang="en-US" dirty="0" smtClean="0"/>
              <a:t> nominee</a:t>
            </a:r>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13</a:t>
            </a:fld>
            <a:endParaRPr lang="en-US"/>
          </a:p>
        </p:txBody>
      </p:sp>
    </p:spTree>
    <p:extLst>
      <p:ext uri="{BB962C8B-B14F-4D97-AF65-F5344CB8AC3E}">
        <p14:creationId xmlns:p14="http://schemas.microsoft.com/office/powerpoint/2010/main" val="43836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14</a:t>
            </a:fld>
            <a:endParaRPr lang="en-US"/>
          </a:p>
        </p:txBody>
      </p:sp>
    </p:spTree>
    <p:extLst>
      <p:ext uri="{BB962C8B-B14F-4D97-AF65-F5344CB8AC3E}">
        <p14:creationId xmlns:p14="http://schemas.microsoft.com/office/powerpoint/2010/main" val="146604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Fall, 1970, 16-yr-old</a:t>
            </a:r>
            <a:r>
              <a:rPr lang="en-US" baseline="0" dirty="0" smtClean="0"/>
              <a:t> Kerr returned to high school after summer harvesting wheat in Midwest – had let his hair grow</a:t>
            </a:r>
          </a:p>
          <a:p>
            <a:pPr marL="171450" indent="-171450">
              <a:buFont typeface="Arial" pitchFamily="34" charset="0"/>
              <a:buChar char="•"/>
            </a:pPr>
            <a:r>
              <a:rPr lang="en-US" baseline="0" dirty="0" smtClean="0"/>
              <a:t>Later, he claimed his “freak flag” was “a cultural statement and a practical matter” – supporter of the “peace of hippie movement”</a:t>
            </a:r>
          </a:p>
          <a:p>
            <a:pPr marL="171450" indent="-171450">
              <a:buFont typeface="Arial" pitchFamily="34" charset="0"/>
              <a:buChar char="•"/>
            </a:pPr>
            <a:r>
              <a:rPr lang="en-US" baseline="0" dirty="0" smtClean="0"/>
              <a:t>To his surprise, the high school gym teacher wouldn’t allow him to class.</a:t>
            </a:r>
          </a:p>
          <a:p>
            <a:pPr marL="171450" indent="-171450">
              <a:buFont typeface="Arial" pitchFamily="34" charset="0"/>
              <a:buChar char="•"/>
            </a:pPr>
            <a:r>
              <a:rPr lang="en-US" baseline="0" dirty="0" smtClean="0"/>
              <a:t>The matter went all the way to the school board, which upheld the mandate for a hair cut</a:t>
            </a:r>
          </a:p>
          <a:p>
            <a:pPr marL="171450" indent="-171450">
              <a:buFont typeface="Arial" pitchFamily="34" charset="0"/>
              <a:buChar char="•"/>
            </a:pPr>
            <a:r>
              <a:rPr lang="en-US" baseline="0" dirty="0" smtClean="0"/>
              <a:t>He sued, and the case went all the way to the Circuit Court of Appeals (Supreme Court declined to take the next appeal)</a:t>
            </a:r>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15</a:t>
            </a:fld>
            <a:endParaRPr lang="en-US"/>
          </a:p>
        </p:txBody>
      </p:sp>
    </p:spTree>
    <p:extLst>
      <p:ext uri="{BB962C8B-B14F-4D97-AF65-F5344CB8AC3E}">
        <p14:creationId xmlns:p14="http://schemas.microsoft.com/office/powerpoint/2010/main" val="336084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16</a:t>
            </a:fld>
            <a:endParaRPr lang="en-US"/>
          </a:p>
        </p:txBody>
      </p:sp>
    </p:spTree>
    <p:extLst>
      <p:ext uri="{BB962C8B-B14F-4D97-AF65-F5344CB8AC3E}">
        <p14:creationId xmlns:p14="http://schemas.microsoft.com/office/powerpoint/2010/main" val="307246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17</a:t>
            </a:fld>
            <a:endParaRPr lang="en-US"/>
          </a:p>
        </p:txBody>
      </p:sp>
    </p:spTree>
    <p:extLst>
      <p:ext uri="{BB962C8B-B14F-4D97-AF65-F5344CB8AC3E}">
        <p14:creationId xmlns:p14="http://schemas.microsoft.com/office/powerpoint/2010/main" val="4072201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18</a:t>
            </a:fld>
            <a:endParaRPr lang="en-US"/>
          </a:p>
        </p:txBody>
      </p:sp>
    </p:spTree>
    <p:extLst>
      <p:ext uri="{BB962C8B-B14F-4D97-AF65-F5344CB8AC3E}">
        <p14:creationId xmlns:p14="http://schemas.microsoft.com/office/powerpoint/2010/main" val="2066803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19</a:t>
            </a:fld>
            <a:endParaRPr lang="en-US"/>
          </a:p>
        </p:txBody>
      </p:sp>
    </p:spTree>
    <p:extLst>
      <p:ext uri="{BB962C8B-B14F-4D97-AF65-F5344CB8AC3E}">
        <p14:creationId xmlns:p14="http://schemas.microsoft.com/office/powerpoint/2010/main" val="79449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Fraser’s speech: </a:t>
            </a:r>
          </a:p>
          <a:p>
            <a:r>
              <a:rPr lang="en-US" dirty="0" smtClean="0"/>
              <a:t>"I know a man who is firm - he's firm in his pants, he's firm in his shirt, his character is firm - but most [of] all, his belief in you the students of Bethel, is firm. Jeff Kuhlman is a man who takes his point and pounds it in. If necessary, he'll take an issue and nail it to the wall. He doesn't attack things in spurts - he drives hard, pushing and pushing until finally - he succeeds. Jeff is a man who will go to the very end - even the climax, for each and every one of you. So please vote for Jeff Kuhlman, as he'll never come between us and the best our school can be. He is firm enough to give it everything." [Long pause after the word "come" on oral delivery, but no comma in the written version, according to Matthew N Fraser]</a:t>
            </a:r>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2</a:t>
            </a:fld>
            <a:endParaRPr lang="en-US"/>
          </a:p>
        </p:txBody>
      </p:sp>
    </p:spTree>
    <p:extLst>
      <p:ext uri="{BB962C8B-B14F-4D97-AF65-F5344CB8AC3E}">
        <p14:creationId xmlns:p14="http://schemas.microsoft.com/office/powerpoint/2010/main" val="3481814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20</a:t>
            </a:fld>
            <a:endParaRPr lang="en-US"/>
          </a:p>
        </p:txBody>
      </p:sp>
    </p:spTree>
    <p:extLst>
      <p:ext uri="{BB962C8B-B14F-4D97-AF65-F5344CB8AC3E}">
        <p14:creationId xmlns:p14="http://schemas.microsoft.com/office/powerpoint/2010/main" val="3154865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21</a:t>
            </a:fld>
            <a:endParaRPr lang="en-US"/>
          </a:p>
        </p:txBody>
      </p:sp>
    </p:spTree>
    <p:extLst>
      <p:ext uri="{BB962C8B-B14F-4D97-AF65-F5344CB8AC3E}">
        <p14:creationId xmlns:p14="http://schemas.microsoft.com/office/powerpoint/2010/main" val="121507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22</a:t>
            </a:fld>
            <a:endParaRPr lang="en-US"/>
          </a:p>
        </p:txBody>
      </p:sp>
    </p:spTree>
    <p:extLst>
      <p:ext uri="{BB962C8B-B14F-4D97-AF65-F5344CB8AC3E}">
        <p14:creationId xmlns:p14="http://schemas.microsoft.com/office/powerpoint/2010/main" val="3304979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the latter part of May 1970, a committee of nine prominent citizens was appointed by joint action of the school administration and the Brainerd High School P.T.A. This committee was assigned the task of reviewing the problems besetting the School throughout the past year and recommending corrective action for the following year. After extensive investigations the committee filed a report identifying seven factors as having been most significant in contributing to the tensions and disorder in the School during the past year. One such factor so identified was the symbolism being used by the School, or, more specifically, the nickname "Rebel," the Confederate flag, and the song "Dixie." Regarding these the committee stated: "The focal point of the single factor most discussed was the problem of symbols, that is, (a) the name 'Rebel,' (b) the song 'Dixie,' and (c) the Confederate flag." Regarding school symbols, the committee recommended that the name "Rebel" be retained, but that use of the Confederate flag as a school symbol and use of the song "Dixie" as a school pep song be discontinued. </a:t>
            </a:r>
          </a:p>
          <a:p>
            <a:r>
              <a:rPr lang="en-US" dirty="0" smtClean="0"/>
              <a:t> This portion of the committee's report along with other portions, were approved and adopted as school policy by the School Board at its meeting upon July 8, 1970. The School Board further directed at that time that prior to the opening of school in September 1970 the principal in each school within the system develop a code of student conduct and make distribution of the same at the opening of school. In response to this directive, Dr. Von </a:t>
            </a:r>
            <a:r>
              <a:rPr lang="en-US" dirty="0" err="1" smtClean="0"/>
              <a:t>Schaaf</a:t>
            </a:r>
            <a:r>
              <a:rPr lang="en-US" dirty="0" smtClean="0"/>
              <a:t> and his staff revised and implemented a code for student conduct that initially had been developed in the spring of 1970. Among other rules contained in this code was the following: "Also, provocative symbols on clothing will not be allowed." </a:t>
            </a:r>
          </a:p>
          <a:p>
            <a:r>
              <a:rPr lang="en-US" dirty="0" smtClean="0"/>
              <a:t> At the opening of school in the latter part of August 1970, orientation sessions were held at Brainerd High School, both with students and with their parents, and the above named rules, along with other information, were distributed and discussed. At the same time students and parents were advised as follows: "</a:t>
            </a:r>
            <a:r>
              <a:rPr lang="en-US" dirty="0" err="1" smtClean="0"/>
              <a:t>Accoording</a:t>
            </a:r>
            <a:r>
              <a:rPr lang="en-US" dirty="0" smtClean="0"/>
              <a:t> to the Board of Education July 8, 1970 meeting, the status of symbols for Brainerd High School is as follows: 'The Confederate flag and Confederate soldier cannot be used as symbols for any public school in Chattanooga; therefore, all displays of the flag and soldier are removed from the school premises and cannot be used in any display where Brainerd is involved.'" The plaintiff, Rod Melton, as well as his parents, who are also plaintiffs, were advised of these matters at that time and received copies of the rules and of the other information referred to. </a:t>
            </a:r>
          </a:p>
          <a:p>
            <a:r>
              <a:rPr lang="en-US" dirty="0" smtClean="0"/>
              <a:t> So much by way of background. Turning to the immediate facts giving rise to this lawsuit, the following relevant matters appear largely, if not wholly, undisputed in the record: The plaintiff, Rod Melton, first entered Brainerd High School during the year 1969. He was in the junior class during the school year 1969-70, and attended school throughout that year. He was present as a witness to many of the events indicated above and was himself involved upon one or more occasions, at least to the extent of separating the combatants. He also received a short disciplinary suspension from school during the year for wearing an outer garment with a cross and the letters "KKK" upon it. </a:t>
            </a:r>
          </a:p>
          <a:p>
            <a:r>
              <a:rPr lang="en-US" dirty="0" smtClean="0"/>
              <a:t> On September 8, 1970, the plaintiff, Rod Melton, wore a jacket to school having an emblem depicting the Confederate flag sewn on one sleeve. During the course of the morning the matter was reported to Dr. Von </a:t>
            </a:r>
            <a:r>
              <a:rPr lang="en-US" dirty="0" err="1" smtClean="0"/>
              <a:t>Schaaf</a:t>
            </a:r>
            <a:r>
              <a:rPr lang="en-US" dirty="0" smtClean="0"/>
              <a:t> by a faculty member and the plaintiff was sent to the principal's office. He was there requested by the principal to remove the emblem or cease wearing the jacket while attending school, but he declined to do so. He was allowed to return to his class, but further complaints were received from both the faculty and students, including some six or ten black students, regarding his being allowed to wear the Confederate emblem in school. The principal thereupon again called the plaintiff to his office and requested that he remove the jacket, but the plaintiff again declined to do so. Stating that the emblem was provocative in his judgment and that it was a violation of the school code, Dr. Von </a:t>
            </a:r>
            <a:r>
              <a:rPr lang="en-US" dirty="0" err="1" smtClean="0"/>
              <a:t>Schaaf</a:t>
            </a:r>
            <a:r>
              <a:rPr lang="en-US" dirty="0" smtClean="0"/>
              <a:t> directed that the plaintiff either remove the jacket or leave the campus. He elected to leave campus. </a:t>
            </a:r>
          </a:p>
          <a:p>
            <a:r>
              <a:rPr lang="en-US" dirty="0" smtClean="0"/>
              <a:t> The following day, September 9, 1970, the plaintiff, Rod Melton, again appeared at Brainerd High School wearing the same jacket with the Confederate symbol sewn on the sleeve. Once again he was sent to the principal's office and instructed to remove the jacket or the emblem. Again he declined to do so, representing that his purpose in wearing the Confederate symbol on his jacket was merely to demonstrate his pride in his Confederate heritage and not for any other purpose. He was thereupon instructed to leave school and not return until he was willing to cease displaying the Confederate emblem on his clothing while in school. On the occasion of his suspension both upon September 8, 1970, and upon September 9, 1970, letters were sent by the principal to Rod Melton's parents advising them of the action taken and the reasons therefor. Further conferences were held between the principal and Mrs. Melton, but no resolution of the matter was reached. Thereupon this lawsuit was filed. </a:t>
            </a:r>
          </a:p>
          <a:p>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23</a:t>
            </a:fld>
            <a:endParaRPr lang="en-US"/>
          </a:p>
        </p:txBody>
      </p:sp>
    </p:spTree>
    <p:extLst>
      <p:ext uri="{BB962C8B-B14F-4D97-AF65-F5344CB8AC3E}">
        <p14:creationId xmlns:p14="http://schemas.microsoft.com/office/powerpoint/2010/main" val="288556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24</a:t>
            </a:fld>
            <a:endParaRPr lang="en-US"/>
          </a:p>
        </p:txBody>
      </p:sp>
    </p:spTree>
    <p:extLst>
      <p:ext uri="{BB962C8B-B14F-4D97-AF65-F5344CB8AC3E}">
        <p14:creationId xmlns:p14="http://schemas.microsoft.com/office/powerpoint/2010/main" val="2623906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25</a:t>
            </a:fld>
            <a:endParaRPr lang="en-US"/>
          </a:p>
        </p:txBody>
      </p:sp>
    </p:spTree>
    <p:extLst>
      <p:ext uri="{BB962C8B-B14F-4D97-AF65-F5344CB8AC3E}">
        <p14:creationId xmlns:p14="http://schemas.microsoft.com/office/powerpoint/2010/main" val="3304979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26</a:t>
            </a:fld>
            <a:endParaRPr lang="en-US"/>
          </a:p>
        </p:txBody>
      </p:sp>
    </p:spTree>
    <p:extLst>
      <p:ext uri="{BB962C8B-B14F-4D97-AF65-F5344CB8AC3E}">
        <p14:creationId xmlns:p14="http://schemas.microsoft.com/office/powerpoint/2010/main" val="3383917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27</a:t>
            </a:fld>
            <a:endParaRPr lang="en-US"/>
          </a:p>
        </p:txBody>
      </p:sp>
    </p:spTree>
    <p:extLst>
      <p:ext uri="{BB962C8B-B14F-4D97-AF65-F5344CB8AC3E}">
        <p14:creationId xmlns:p14="http://schemas.microsoft.com/office/powerpoint/2010/main" val="256467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of the Case </a:t>
            </a:r>
          </a:p>
          <a:p>
            <a:pPr marL="171450" indent="-171450">
              <a:buFont typeface="Arial" pitchFamily="34" charset="0"/>
              <a:buChar char="•"/>
            </a:pPr>
            <a:r>
              <a:rPr lang="en-US" dirty="0" smtClean="0"/>
              <a:t>The Spectrum, the school-sponsored newspaper of Hazelwood East High School, was written and edited by students. In May 1983, Robert E. Reynolds, the school principal, received the pages proofs for the May 13 issue. Reynolds found two of the articles in the issue to be inappropriate, and ordered that the pages on which the articles appeared be withheld from publication. </a:t>
            </a:r>
          </a:p>
          <a:p>
            <a:pPr marL="171450" indent="-171450">
              <a:buFont typeface="Arial" pitchFamily="34" charset="0"/>
              <a:buChar char="•"/>
            </a:pPr>
            <a:r>
              <a:rPr lang="en-US" dirty="0" smtClean="0"/>
              <a:t>Cathy </a:t>
            </a:r>
            <a:r>
              <a:rPr lang="en-US" dirty="0" err="1" smtClean="0"/>
              <a:t>Kuhlmeier</a:t>
            </a:r>
            <a:r>
              <a:rPr lang="en-US" dirty="0" smtClean="0"/>
              <a:t> and two other former Hazelwood East students brought the case to court.</a:t>
            </a:r>
          </a:p>
          <a:p>
            <a:pPr marL="171450" indent="-171450">
              <a:buFont typeface="Arial" pitchFamily="34" charset="0"/>
              <a:buChar char="•"/>
            </a:pPr>
            <a:r>
              <a:rPr lang="en-US" dirty="0" smtClean="0"/>
              <a:t>At Hazelwood East High School in St. Louis County, Missouri in 1988, three young journalist thought their civil liberties of the freedom of press would protect what they put in their school newspaper. The newspaper titled </a:t>
            </a:r>
            <a:r>
              <a:rPr lang="en-US" i="1" dirty="0" smtClean="0"/>
              <a:t>Spectrum</a:t>
            </a:r>
            <a:r>
              <a:rPr lang="en-US" dirty="0" smtClean="0"/>
              <a:t> was supposed to contain two controversial articles. One article was about three pregnant teens and their experiences and the other article was about how divorce affected students at Hazelwood East High. Principal Robert E. Reynolds reviewed the newspaper before it went out to the public. He didn't think the two articles were appropriate, so instead of editing them, he deleted the entire two pages with the articles on them. When the paper came out, the journalism students were distraught, particularly one student, </a:t>
            </a:r>
            <a:r>
              <a:rPr lang="en-US" dirty="0" err="1" smtClean="0"/>
              <a:t>Kuhlmeier</a:t>
            </a:r>
            <a:r>
              <a:rPr lang="en-US" dirty="0" smtClean="0"/>
              <a:t>. The students sued Reynolds and the school district for impeding on their civil liberties. It was taken all the way to the Supreme Court.</a:t>
            </a:r>
          </a:p>
          <a:p>
            <a:r>
              <a:rPr lang="en-US" dirty="0" smtClean="0"/>
              <a:t>Question </a:t>
            </a:r>
          </a:p>
          <a:p>
            <a:r>
              <a:rPr lang="en-US" dirty="0" smtClean="0"/>
              <a:t>Did the principal's deletion of the articles violate the students' rights under the First Amendment?</a:t>
            </a:r>
          </a:p>
          <a:p>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28</a:t>
            </a:fld>
            <a:endParaRPr lang="en-US"/>
          </a:p>
        </p:txBody>
      </p:sp>
    </p:spTree>
    <p:extLst>
      <p:ext uri="{BB962C8B-B14F-4D97-AF65-F5344CB8AC3E}">
        <p14:creationId xmlns:p14="http://schemas.microsoft.com/office/powerpoint/2010/main" val="3027317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Supported the removal</a:t>
            </a:r>
            <a:r>
              <a:rPr lang="en-US" baseline="0" dirty="0" smtClean="0"/>
              <a:t> of several pages, finding he had legitimate educational concerns. Expression that bears the school’s </a:t>
            </a:r>
            <a:r>
              <a:rPr lang="en-US" baseline="0" dirty="0" err="1" smtClean="0"/>
              <a:t>impimatur</a:t>
            </a:r>
            <a:r>
              <a:rPr lang="en-US" baseline="0" dirty="0" smtClean="0"/>
              <a:t> can be restricted by school when the expression is inconsistent with the school’s educational mission.</a:t>
            </a:r>
          </a:p>
          <a:p>
            <a:pPr marL="628650" lvl="1" indent="-171450">
              <a:buFont typeface="Arial" pitchFamily="34" charset="0"/>
              <a:buChar char="•"/>
            </a:pPr>
            <a:r>
              <a:rPr lang="en-US" baseline="0" dirty="0" smtClean="0"/>
              <a:t>Doesn’t apply to students’ private expression – Tinker still applies</a:t>
            </a:r>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29</a:t>
            </a:fld>
            <a:endParaRPr lang="en-US"/>
          </a:p>
        </p:txBody>
      </p:sp>
    </p:spTree>
    <p:extLst>
      <p:ext uri="{BB962C8B-B14F-4D97-AF65-F5344CB8AC3E}">
        <p14:creationId xmlns:p14="http://schemas.microsoft.com/office/powerpoint/2010/main" val="425655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Originally,</a:t>
            </a:r>
            <a:r>
              <a:rPr lang="en-US" baseline="0" dirty="0" smtClean="0"/>
              <a:t> this was drafted and ratified to mean that the national government couldn’t interfere, not the states</a:t>
            </a:r>
          </a:p>
          <a:p>
            <a:pPr marL="628650" lvl="1" indent="-171450">
              <a:buFont typeface="Arial"/>
              <a:buChar char="•"/>
            </a:pPr>
            <a:r>
              <a:rPr lang="en-US" baseline="0" dirty="0" smtClean="0"/>
              <a:t>By the Revolutionary Era, many states supported </a:t>
            </a:r>
            <a:r>
              <a:rPr lang="en-US" baseline="0" dirty="0" err="1" smtClean="0"/>
              <a:t>mulitple</a:t>
            </a:r>
            <a:r>
              <a:rPr lang="en-US" baseline="0" dirty="0" smtClean="0"/>
              <a:t> established religions – </a:t>
            </a:r>
            <a:r>
              <a:rPr lang="en-US" baseline="0" dirty="0" err="1" smtClean="0"/>
              <a:t>i</a:t>
            </a:r>
            <a:r>
              <a:rPr lang="en-US" baseline="0" dirty="0" smtClean="0"/>
              <a:t>. e. they supported multiple Protestant </a:t>
            </a:r>
            <a:r>
              <a:rPr lang="en-US" baseline="0" dirty="0" err="1" smtClean="0"/>
              <a:t>demonimations</a:t>
            </a:r>
            <a:r>
              <a:rPr lang="en-US" baseline="0" dirty="0" smtClean="0"/>
              <a:t> with public funds</a:t>
            </a:r>
          </a:p>
          <a:p>
            <a:pPr marL="628650" lvl="1" indent="-171450">
              <a:buFont typeface="Arial"/>
              <a:buChar char="•"/>
            </a:pPr>
            <a:r>
              <a:rPr lang="en-US" baseline="0" dirty="0" smtClean="0"/>
              <a:t>“Its main purpose was to ensure that the regulation of state-based religious establishments would be free from national govt. interference.</a:t>
            </a:r>
          </a:p>
          <a:p>
            <a:pPr marL="628650" lvl="1" indent="-171450">
              <a:buFont typeface="Arial"/>
              <a:buChar char="•"/>
            </a:pPr>
            <a:r>
              <a:rPr lang="en-US" baseline="0" dirty="0" smtClean="0"/>
              <a:t>Not originally a church/state separation – just federalism. States could establish religion in any number of ways</a:t>
            </a:r>
          </a:p>
          <a:p>
            <a:pPr marL="171450" lvl="0" indent="-171450">
              <a:buFont typeface="Arial"/>
              <a:buChar char="•"/>
            </a:pPr>
            <a:r>
              <a:rPr lang="en-US" baseline="0" dirty="0" smtClean="0"/>
              <a:t>Over time, and bolstered by the 14</a:t>
            </a:r>
            <a:r>
              <a:rPr lang="en-US" baseline="30000" dirty="0" smtClean="0"/>
              <a:t>th</a:t>
            </a:r>
            <a:r>
              <a:rPr lang="en-US" baseline="0" dirty="0" smtClean="0"/>
              <a:t> Amendment, the “no law” came to stand for the idea that there were realms of belief and behavior that no government could regulate. Reasoning – if Congress couldn’t regulate, why should any other government be able to do so?</a:t>
            </a:r>
          </a:p>
          <a:p>
            <a:pPr marL="171450" lvl="0" indent="-171450">
              <a:buFont typeface="Arial"/>
              <a:buChar char="•"/>
            </a:pPr>
            <a:r>
              <a:rPr lang="en-US" baseline="0" dirty="0" smtClean="0"/>
              <a:t>Madison’s original language – “nor shall any national religion be established.”</a:t>
            </a:r>
          </a:p>
          <a:p>
            <a:pPr marL="171450" lvl="0" indent="-171450">
              <a:buFont typeface="Arial"/>
              <a:buChar char="•"/>
            </a:pPr>
            <a:r>
              <a:rPr lang="en-US" baseline="0" dirty="0" smtClean="0"/>
              <a:t>Free exercise is interesting – </a:t>
            </a:r>
            <a:r>
              <a:rPr lang="en-US" i="1" baseline="0" dirty="0" smtClean="0"/>
              <a:t>Reynolds v. United States</a:t>
            </a:r>
            <a:r>
              <a:rPr lang="en-US" i="0" baseline="0" dirty="0" smtClean="0"/>
              <a:t> in 1878 held that Mormon polygamy was not protected by free exercise – since, court has been skeptical about religious exceptions from general laws.</a:t>
            </a:r>
            <a:endParaRPr lang="en-US" baseline="0" dirty="0" smtClean="0"/>
          </a:p>
          <a:p>
            <a:pPr marL="171450" lvl="0" indent="-171450">
              <a:buFont typeface="Arial"/>
              <a:buChar char="•"/>
            </a:pPr>
            <a:r>
              <a:rPr lang="en-US" baseline="0" dirty="0" smtClean="0"/>
              <a:t>Speech</a:t>
            </a:r>
          </a:p>
          <a:p>
            <a:pPr marL="171450" lvl="0" indent="-171450">
              <a:buFont typeface="Arial"/>
              <a:buChar char="•"/>
            </a:pPr>
            <a:r>
              <a:rPr lang="en-US" baseline="0" dirty="0" smtClean="0"/>
              <a:t>Originally a British right for legislators, allowing them to speak against the Monarch in Parliament; Amendment I expanded that to speech of citizens against government in general</a:t>
            </a:r>
          </a:p>
          <a:p>
            <a:pPr marL="171450" lvl="0" indent="-171450">
              <a:buFont typeface="Arial"/>
              <a:buChar char="•"/>
            </a:pPr>
            <a:r>
              <a:rPr lang="en-US" baseline="0" dirty="0" smtClean="0"/>
              <a:t>Press</a:t>
            </a:r>
          </a:p>
          <a:p>
            <a:pPr marL="171450" lvl="0" indent="-171450">
              <a:buFont typeface="Arial"/>
              <a:buChar char="•"/>
            </a:pPr>
            <a:r>
              <a:rPr lang="en-US" baseline="0" dirty="0" smtClean="0"/>
              <a:t>Originally, this freedom meant that government could not prevent publication of seditious material, but it could prosecute after its production. One could be prosecuted even if the charge </a:t>
            </a:r>
            <a:r>
              <a:rPr lang="en-US" baseline="0" dirty="0" err="1" smtClean="0"/>
              <a:t>ws</a:t>
            </a:r>
            <a:r>
              <a:rPr lang="en-US" baseline="0" dirty="0" smtClean="0"/>
              <a:t> true. Only with the Sedition Act did truth become a defense against libel</a:t>
            </a:r>
          </a:p>
          <a:p>
            <a:pPr marL="171450" lvl="0" indent="-171450">
              <a:buFont typeface="Arial"/>
              <a:buChar char="•"/>
            </a:pPr>
            <a:r>
              <a:rPr lang="en-US" baseline="0" dirty="0" smtClean="0"/>
              <a:t>Grievances: seems to refer to a significant segment of the population expressing will through a political process. </a:t>
            </a:r>
            <a:endParaRPr lang="en-US" dirty="0"/>
          </a:p>
        </p:txBody>
      </p:sp>
      <p:sp>
        <p:nvSpPr>
          <p:cNvPr id="4" name="Slide Number Placeholder 3"/>
          <p:cNvSpPr>
            <a:spLocks noGrp="1"/>
          </p:cNvSpPr>
          <p:nvPr>
            <p:ph type="sldNum" sz="quarter" idx="10"/>
          </p:nvPr>
        </p:nvSpPr>
        <p:spPr/>
        <p:txBody>
          <a:bodyPr/>
          <a:lstStyle/>
          <a:p>
            <a:fld id="{9D8CC8E8-B530-4B34-A3A2-A781EB5464AF}" type="slidenum">
              <a:rPr lang="en-US" smtClean="0"/>
              <a:t>3</a:t>
            </a:fld>
            <a:endParaRPr lang="en-US"/>
          </a:p>
        </p:txBody>
      </p:sp>
    </p:spTree>
    <p:extLst>
      <p:ext uri="{BB962C8B-B14F-4D97-AF65-F5344CB8AC3E}">
        <p14:creationId xmlns:p14="http://schemas.microsoft.com/office/powerpoint/2010/main" val="4054629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30</a:t>
            </a:fld>
            <a:endParaRPr lang="en-US"/>
          </a:p>
        </p:txBody>
      </p:sp>
    </p:spTree>
    <p:extLst>
      <p:ext uri="{BB962C8B-B14F-4D97-AF65-F5344CB8AC3E}">
        <p14:creationId xmlns:p14="http://schemas.microsoft.com/office/powerpoint/2010/main" val="2895918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31</a:t>
            </a:fld>
            <a:endParaRPr lang="en-US"/>
          </a:p>
        </p:txBody>
      </p:sp>
    </p:spTree>
    <p:extLst>
      <p:ext uri="{BB962C8B-B14F-4D97-AF65-F5344CB8AC3E}">
        <p14:creationId xmlns:p14="http://schemas.microsoft.com/office/powerpoint/2010/main" val="2025767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1980, a 14-year-old</a:t>
            </a:r>
            <a:r>
              <a:rPr lang="en-US" baseline="0" dirty="0" smtClean="0"/>
              <a:t> freshmen </a:t>
            </a:r>
          </a:p>
          <a:p>
            <a:r>
              <a:rPr lang="en-US" i="1" dirty="0" smtClean="0"/>
              <a:t>Syllabus </a:t>
            </a:r>
            <a:endParaRPr lang="en-US" dirty="0" smtClean="0"/>
          </a:p>
          <a:p>
            <a:r>
              <a:rPr lang="en-US" dirty="0" smtClean="0"/>
              <a:t>A teacher at a New Jersey high school, upon discovering respondent, then a 14-year-old freshman, and her companion smoking cigarettes in a school lavatory in violation of a school rule, took them to the Principal's office, where they met with the Assistant Vice Principal. When respondent, in response to the Assistant Vice Principal's questioning, denied that she had been smoking and claimed that she did not smoke at all, the Assistant Vice Principal demanded to see her purse. Upon opening the purse, he found a pack of cigarettes and also noticed a package of cigarette rolling papers that are commonly associated with the use of marihuana. He then proceeded to search the purse thoroughly and found some marihuana, a pipe, plastic bags, a fairly substantial amount of money, an index card containing a list of students who owed respondent money, and two letters that implicated her in marihuana dealing. Thereafter, the State brought delinquency charges against respondent in the Juvenile Court, which, after denying respondent's motion to suppress the evidence found in her purse, held that the Fourth Amendment applied to searches by school officials, but that the search in question was a reasonable one, and adjudged respondent to be a delinquent. The Appellate Division of the New Jersey Superior Court affirmed the trial court's finding that there had been no Fourth Amendment violation, but vacated the adjudication of delinquency and remanded on other grounds. The New Jersey Supreme Court reversed and ordered the suppression of the evidence found in respondent's purse, holding that the search of the purse was unreasonable.</a:t>
            </a:r>
          </a:p>
          <a:p>
            <a:r>
              <a:rPr lang="en-US" i="1" dirty="0" smtClean="0"/>
              <a:t>Held:</a:t>
            </a:r>
            <a:endParaRPr lang="en-US" dirty="0" smtClean="0"/>
          </a:p>
          <a:p>
            <a:r>
              <a:rPr lang="en-US" dirty="0" smtClean="0"/>
              <a:t>1. The Fourth Amendment's prohibition on unreasonable searches and seizures applies to searches conducted by public school officials, and is not limited to searches carried out by law enforcement officers. Nor are school officials exempt from the Amendment's dictates by virtue of the special nature of their authority over schoolchildren. In carrying out searches and other functions pursuant to disciplinary policies mandated by state statutes, school officials act as representatives of the State, not merely as surrogates for the parents of students, and they cannot claim the parents immunity from the Fourth Amendment's strictures. Pp. </a:t>
            </a:r>
            <a:r>
              <a:rPr lang="en-US" dirty="0" smtClean="0">
                <a:hlinkClick r:id="rId3"/>
              </a:rPr>
              <a:t>469 U. S. 333</a:t>
            </a:r>
            <a:r>
              <a:rPr lang="en-US" dirty="0" smtClean="0"/>
              <a:t>-337.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32</a:t>
            </a:fld>
            <a:endParaRPr lang="en-US"/>
          </a:p>
        </p:txBody>
      </p:sp>
    </p:spTree>
    <p:extLst>
      <p:ext uri="{BB962C8B-B14F-4D97-AF65-F5344CB8AC3E}">
        <p14:creationId xmlns:p14="http://schemas.microsoft.com/office/powerpoint/2010/main" val="1027597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33</a:t>
            </a:fld>
            <a:endParaRPr lang="en-US"/>
          </a:p>
        </p:txBody>
      </p:sp>
    </p:spTree>
    <p:extLst>
      <p:ext uri="{BB962C8B-B14F-4D97-AF65-F5344CB8AC3E}">
        <p14:creationId xmlns:p14="http://schemas.microsoft.com/office/powerpoint/2010/main" val="2366378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13-yr-old</a:t>
            </a:r>
            <a:r>
              <a:rPr lang="en-US" baseline="0" dirty="0" smtClean="0"/>
              <a:t> </a:t>
            </a:r>
            <a:r>
              <a:rPr lang="en-US" baseline="0" dirty="0" err="1" smtClean="0"/>
              <a:t>Savana</a:t>
            </a:r>
            <a:r>
              <a:rPr lang="en-US" baseline="0" dirty="0" smtClean="0"/>
              <a:t> Redding came under suspicion for distributing prescription anti-inflammatory pills</a:t>
            </a:r>
          </a:p>
          <a:p>
            <a:pPr marL="171450" indent="-171450">
              <a:buFont typeface="Arial"/>
              <a:buChar char="•"/>
            </a:pPr>
            <a:r>
              <a:rPr lang="en-US" baseline="0" dirty="0" smtClean="0"/>
              <a:t>The principal showed her a day planner that contained four prescription pain relief pills. She said it was hers but that she had lent it to a friend</a:t>
            </a:r>
          </a:p>
          <a:p>
            <a:pPr marL="171450" indent="-171450">
              <a:buFont typeface="Arial"/>
              <a:buChar char="•"/>
            </a:pPr>
            <a:r>
              <a:rPr lang="en-US" baseline="0" dirty="0" smtClean="0"/>
              <a:t>After telling her that he had reports that she had distributed these pills to at least one student, she agreed to a search of her personal belongings – nothing found</a:t>
            </a:r>
          </a:p>
          <a:p>
            <a:pPr marL="171450" indent="-171450">
              <a:buFont typeface="Arial"/>
              <a:buChar char="•"/>
            </a:pPr>
            <a:r>
              <a:rPr lang="en-US" baseline="0" dirty="0" smtClean="0"/>
              <a:t>At that point, the principal had the nurse escort her to the nurse’s office to perform a strip search. She stripped to her underwear and had to extend or pull out the undergarments for view (but not take them off)</a:t>
            </a:r>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34</a:t>
            </a:fld>
            <a:endParaRPr lang="en-US"/>
          </a:p>
        </p:txBody>
      </p:sp>
    </p:spTree>
    <p:extLst>
      <p:ext uri="{BB962C8B-B14F-4D97-AF65-F5344CB8AC3E}">
        <p14:creationId xmlns:p14="http://schemas.microsoft.com/office/powerpoint/2010/main" val="3758608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Supreme Court held that Savanna's Fourth Amendment rights were violated when school officials searched her underwear for non-prescription painkillers. With David H. Souter writing for the majority and joined by Chief Justice John G. Roberts, and Justices Antonin G. Scalia, Anthony M. Kennedy, Stephen G. </a:t>
            </a:r>
            <a:r>
              <a:rPr lang="en-US" dirty="0" err="1" smtClean="0"/>
              <a:t>Breyer</a:t>
            </a:r>
            <a:r>
              <a:rPr lang="en-US" dirty="0" smtClean="0"/>
              <a:t>, and Samuel A. Alito, and in part by Justices John Paul Stevens and Ruth Bader Ginsburg, the Court reiterated that, based on a reasonable suspicion, search measures used by school officials to root out contraband must be "reasonably related to the objectives of the search and not excessively intrusive in light of the age and sex of the student and the nature of the infraction." Here, school officials did not have sufficient suspicion to warrant extending the search of Savanna to her underwear.</a:t>
            </a:r>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35</a:t>
            </a:fld>
            <a:endParaRPr lang="en-US"/>
          </a:p>
        </p:txBody>
      </p:sp>
    </p:spTree>
    <p:extLst>
      <p:ext uri="{BB962C8B-B14F-4D97-AF65-F5344CB8AC3E}">
        <p14:creationId xmlns:p14="http://schemas.microsoft.com/office/powerpoint/2010/main" val="4255514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36</a:t>
            </a:fld>
            <a:endParaRPr lang="en-US"/>
          </a:p>
        </p:txBody>
      </p:sp>
    </p:spTree>
    <p:extLst>
      <p:ext uri="{BB962C8B-B14F-4D97-AF65-F5344CB8AC3E}">
        <p14:creationId xmlns:p14="http://schemas.microsoft.com/office/powerpoint/2010/main" val="2583129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37</a:t>
            </a:fld>
            <a:endParaRPr lang="en-US"/>
          </a:p>
        </p:txBody>
      </p:sp>
    </p:spTree>
    <p:extLst>
      <p:ext uri="{BB962C8B-B14F-4D97-AF65-F5344CB8AC3E}">
        <p14:creationId xmlns:p14="http://schemas.microsoft.com/office/powerpoint/2010/main" val="2715973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38</a:t>
            </a:fld>
            <a:endParaRPr lang="en-US"/>
          </a:p>
        </p:txBody>
      </p:sp>
    </p:spTree>
    <p:extLst>
      <p:ext uri="{BB962C8B-B14F-4D97-AF65-F5344CB8AC3E}">
        <p14:creationId xmlns:p14="http://schemas.microsoft.com/office/powerpoint/2010/main" val="166732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Originally,</a:t>
            </a:r>
            <a:r>
              <a:rPr lang="en-US" baseline="0" dirty="0" smtClean="0"/>
              <a:t> this was drafted and ratified to mean that the national government couldn’t interfere, not the states</a:t>
            </a:r>
          </a:p>
          <a:p>
            <a:pPr marL="628650" lvl="1" indent="-171450">
              <a:buFont typeface="Arial"/>
              <a:buChar char="•"/>
            </a:pPr>
            <a:r>
              <a:rPr lang="en-US" baseline="0" dirty="0" smtClean="0"/>
              <a:t>By the Revolutionary Era, many states supported </a:t>
            </a:r>
            <a:r>
              <a:rPr lang="en-US" baseline="0" dirty="0" err="1" smtClean="0"/>
              <a:t>mulitple</a:t>
            </a:r>
            <a:r>
              <a:rPr lang="en-US" baseline="0" dirty="0" smtClean="0"/>
              <a:t> established religions – </a:t>
            </a:r>
            <a:r>
              <a:rPr lang="en-US" baseline="0" dirty="0" err="1" smtClean="0"/>
              <a:t>i</a:t>
            </a:r>
            <a:r>
              <a:rPr lang="en-US" baseline="0" dirty="0" smtClean="0"/>
              <a:t>. e. they supported multiple Protestant </a:t>
            </a:r>
            <a:r>
              <a:rPr lang="en-US" baseline="0" dirty="0" err="1" smtClean="0"/>
              <a:t>demonimations</a:t>
            </a:r>
            <a:r>
              <a:rPr lang="en-US" baseline="0" dirty="0" smtClean="0"/>
              <a:t> with public funds</a:t>
            </a:r>
          </a:p>
          <a:p>
            <a:pPr marL="628650" lvl="1" indent="-171450">
              <a:buFont typeface="Arial"/>
              <a:buChar char="•"/>
            </a:pPr>
            <a:r>
              <a:rPr lang="en-US" baseline="0" dirty="0" smtClean="0"/>
              <a:t>“Its main purpose was to ensure that the regulation of state-based religious establishments would be free from national govt. interference.</a:t>
            </a:r>
          </a:p>
          <a:p>
            <a:pPr marL="628650" lvl="1" indent="-171450">
              <a:buFont typeface="Arial"/>
              <a:buChar char="•"/>
            </a:pPr>
            <a:r>
              <a:rPr lang="en-US" baseline="0" dirty="0" smtClean="0"/>
              <a:t>Not originally a church/state separation – just federalism. States could establish religion in any number of ways</a:t>
            </a:r>
          </a:p>
          <a:p>
            <a:pPr marL="171450" lvl="0" indent="-171450">
              <a:buFont typeface="Arial"/>
              <a:buChar char="•"/>
            </a:pPr>
            <a:r>
              <a:rPr lang="en-US" baseline="0" dirty="0" smtClean="0"/>
              <a:t>Over time, and bolstered by the 14</a:t>
            </a:r>
            <a:r>
              <a:rPr lang="en-US" baseline="30000" dirty="0" smtClean="0"/>
              <a:t>th</a:t>
            </a:r>
            <a:r>
              <a:rPr lang="en-US" baseline="0" dirty="0" smtClean="0"/>
              <a:t> Amendment, the “no law” came to stand for the idea that there were realms of belief and behavior that no government could regulate. Reasoning – if Congress couldn’t regulate, why should any other government be able to do so?</a:t>
            </a:r>
          </a:p>
          <a:p>
            <a:pPr marL="171450" lvl="0" indent="-171450">
              <a:buFont typeface="Arial"/>
              <a:buChar char="•"/>
            </a:pPr>
            <a:r>
              <a:rPr lang="en-US" baseline="0" dirty="0" smtClean="0"/>
              <a:t>Madison’s original language – “nor shall any national religion be established.”</a:t>
            </a:r>
          </a:p>
          <a:p>
            <a:pPr marL="171450" lvl="0" indent="-171450">
              <a:buFont typeface="Arial"/>
              <a:buChar char="•"/>
            </a:pPr>
            <a:r>
              <a:rPr lang="en-US" baseline="0" dirty="0" smtClean="0"/>
              <a:t>Free exercise is interesting – </a:t>
            </a:r>
            <a:r>
              <a:rPr lang="en-US" i="1" baseline="0" dirty="0" smtClean="0"/>
              <a:t>Reynolds v. United States</a:t>
            </a:r>
            <a:r>
              <a:rPr lang="en-US" i="0" baseline="0" dirty="0" smtClean="0"/>
              <a:t> in 1878 held that Mormon polygamy was not protected by free exercise – since, court has been skeptical about religious exceptions from general laws.</a:t>
            </a:r>
            <a:endParaRPr lang="en-US" baseline="0" dirty="0" smtClean="0"/>
          </a:p>
          <a:p>
            <a:pPr marL="171450" lvl="0" indent="-171450">
              <a:buFont typeface="Arial"/>
              <a:buChar char="•"/>
            </a:pPr>
            <a:r>
              <a:rPr lang="en-US" baseline="0" dirty="0" smtClean="0"/>
              <a:t>Speech</a:t>
            </a:r>
          </a:p>
          <a:p>
            <a:pPr marL="171450" lvl="0" indent="-171450">
              <a:buFont typeface="Arial"/>
              <a:buChar char="•"/>
            </a:pPr>
            <a:r>
              <a:rPr lang="en-US" baseline="0" dirty="0" smtClean="0"/>
              <a:t>Originally a British right for legislators, allowing them to speak against the Monarch in Parliament; Amendment I expanded that to speech of citizens against government in general</a:t>
            </a:r>
          </a:p>
          <a:p>
            <a:pPr marL="171450" lvl="0" indent="-171450">
              <a:buFont typeface="Arial"/>
              <a:buChar char="•"/>
            </a:pPr>
            <a:r>
              <a:rPr lang="en-US" baseline="0" dirty="0" smtClean="0"/>
              <a:t>Press</a:t>
            </a:r>
          </a:p>
          <a:p>
            <a:pPr marL="171450" lvl="0" indent="-171450">
              <a:buFont typeface="Arial"/>
              <a:buChar char="•"/>
            </a:pPr>
            <a:r>
              <a:rPr lang="en-US" baseline="0" dirty="0" smtClean="0"/>
              <a:t>Originally, this freedom meant that government could not prevent publication of seditious material, but it could prosecute after its production. One could be prosecuted even if the charge </a:t>
            </a:r>
            <a:r>
              <a:rPr lang="en-US" baseline="0" dirty="0" err="1" smtClean="0"/>
              <a:t>ws</a:t>
            </a:r>
            <a:r>
              <a:rPr lang="en-US" baseline="0" dirty="0" smtClean="0"/>
              <a:t> true. Only with the Sedition Act did truth become a defense against libel</a:t>
            </a:r>
          </a:p>
          <a:p>
            <a:pPr marL="171450" lvl="0" indent="-171450">
              <a:buFont typeface="Arial"/>
              <a:buChar char="•"/>
            </a:pPr>
            <a:r>
              <a:rPr lang="en-US" baseline="0" dirty="0" smtClean="0"/>
              <a:t>Grievances: seems to refer to a significant segment of the population expressing will through a political process. </a:t>
            </a:r>
            <a:endParaRPr lang="en-US" dirty="0"/>
          </a:p>
        </p:txBody>
      </p:sp>
      <p:sp>
        <p:nvSpPr>
          <p:cNvPr id="4" name="Slide Number Placeholder 3"/>
          <p:cNvSpPr>
            <a:spLocks noGrp="1"/>
          </p:cNvSpPr>
          <p:nvPr>
            <p:ph type="sldNum" sz="quarter" idx="10"/>
          </p:nvPr>
        </p:nvSpPr>
        <p:spPr/>
        <p:txBody>
          <a:bodyPr/>
          <a:lstStyle/>
          <a:p>
            <a:fld id="{9D8CC8E8-B530-4B34-A3A2-A781EB5464AF}" type="slidenum">
              <a:rPr lang="en-US" smtClean="0"/>
              <a:t>4</a:t>
            </a:fld>
            <a:endParaRPr lang="en-US"/>
          </a:p>
        </p:txBody>
      </p:sp>
    </p:spTree>
    <p:extLst>
      <p:ext uri="{BB962C8B-B14F-4D97-AF65-F5344CB8AC3E}">
        <p14:creationId xmlns:p14="http://schemas.microsoft.com/office/powerpoint/2010/main" val="405462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5</a:t>
            </a:fld>
            <a:endParaRPr lang="en-US"/>
          </a:p>
        </p:txBody>
      </p:sp>
    </p:spTree>
    <p:extLst>
      <p:ext uri="{BB962C8B-B14F-4D97-AF65-F5344CB8AC3E}">
        <p14:creationId xmlns:p14="http://schemas.microsoft.com/office/powerpoint/2010/main" val="306265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6</a:t>
            </a:fld>
            <a:endParaRPr lang="en-US"/>
          </a:p>
        </p:txBody>
      </p:sp>
    </p:spTree>
    <p:extLst>
      <p:ext uri="{BB962C8B-B14F-4D97-AF65-F5344CB8AC3E}">
        <p14:creationId xmlns:p14="http://schemas.microsoft.com/office/powerpoint/2010/main" val="352005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7</a:t>
            </a:fld>
            <a:endParaRPr lang="en-US"/>
          </a:p>
        </p:txBody>
      </p:sp>
    </p:spTree>
    <p:extLst>
      <p:ext uri="{BB962C8B-B14F-4D97-AF65-F5344CB8AC3E}">
        <p14:creationId xmlns:p14="http://schemas.microsoft.com/office/powerpoint/2010/main" val="289728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A02DC-9F9E-C247-AF9E-44B108595A0E}" type="slidenum">
              <a:rPr lang="en-US" smtClean="0"/>
              <a:pPr/>
              <a:t>8</a:t>
            </a:fld>
            <a:endParaRPr lang="en-US"/>
          </a:p>
        </p:txBody>
      </p:sp>
    </p:spTree>
    <p:extLst>
      <p:ext uri="{BB962C8B-B14F-4D97-AF65-F5344CB8AC3E}">
        <p14:creationId xmlns:p14="http://schemas.microsoft.com/office/powerpoint/2010/main" val="338869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mn-ea"/>
                <a:cs typeface="+mn-cs"/>
              </a:rPr>
              <a:t>In 1965, President Lyndon Johnson </a:t>
            </a:r>
            <a:r>
              <a:rPr lang="en-US" sz="1200" b="1" i="0" u="none" strike="noStrike" kern="1200" dirty="0" smtClean="0">
                <a:solidFill>
                  <a:schemeClr val="tx1"/>
                </a:solidFill>
                <a:effectLst/>
                <a:latin typeface="+mn-lt"/>
                <a:ea typeface="+mn-ea"/>
                <a:cs typeface="+mn-cs"/>
                <a:hlinkClick r:id="rId3"/>
              </a:rPr>
              <a:t>dramatically escalated</a:t>
            </a:r>
            <a:r>
              <a:rPr lang="en-US" sz="1200" b="0" i="0" kern="1200" dirty="0" smtClean="0">
                <a:solidFill>
                  <a:schemeClr val="tx1"/>
                </a:solidFill>
                <a:effectLst/>
                <a:latin typeface="+mn-lt"/>
                <a:ea typeface="+mn-ea"/>
                <a:cs typeface="+mn-cs"/>
              </a:rPr>
              <a:t> U.S. involvement in the war in Vietnam. That same year, around the holiday season, New York Sen. Robert F. Kennedy called for a Christmas truce in Southeast Asia. Troops went from a few thousand in 1964 to 200,000 by the end of 1965, and Westmoreland began offensive operations.</a:t>
            </a:r>
          </a:p>
          <a:p>
            <a:pPr marL="171450" indent="-171450">
              <a:buFont typeface="Arial" pitchFamily="34" charset="0"/>
              <a:buChar char="•"/>
            </a:pPr>
            <a:r>
              <a:rPr lang="en-US" sz="1200" b="0" i="0" kern="1200" dirty="0" smtClean="0">
                <a:solidFill>
                  <a:schemeClr val="tx1"/>
                </a:solidFill>
                <a:effectLst/>
                <a:latin typeface="+mn-lt"/>
                <a:ea typeface="+mn-ea"/>
                <a:cs typeface="+mn-cs"/>
              </a:rPr>
              <a:t>In December 1965, </a:t>
            </a:r>
            <a:r>
              <a:rPr lang="en-US" sz="1200" b="0" i="0" u="none" strike="noStrike" kern="1200" dirty="0" smtClean="0">
                <a:solidFill>
                  <a:schemeClr val="tx1"/>
                </a:solidFill>
                <a:effectLst/>
                <a:latin typeface="+mn-lt"/>
                <a:ea typeface="+mn-ea"/>
                <a:cs typeface="+mn-cs"/>
                <a:hlinkClick r:id="rId4" tooltip="Des Moines, Iowa"/>
              </a:rPr>
              <a:t>Des Moines, Iowa</a:t>
            </a:r>
            <a:r>
              <a:rPr lang="en-US" sz="1200" b="0" i="0" kern="1200" dirty="0" smtClean="0">
                <a:solidFill>
                  <a:schemeClr val="tx1"/>
                </a:solidFill>
                <a:effectLst/>
                <a:latin typeface="+mn-lt"/>
                <a:ea typeface="+mn-ea"/>
                <a:cs typeface="+mn-cs"/>
              </a:rPr>
              <a:t> residents John F. Tinker (15 years old), John's younger sister Mary Beth Tinker (13 years old), and their friend Christopher </a:t>
            </a:r>
            <a:r>
              <a:rPr lang="en-US" sz="1200" b="0" i="0" kern="1200" dirty="0" err="1" smtClean="0">
                <a:solidFill>
                  <a:schemeClr val="tx1"/>
                </a:solidFill>
                <a:effectLst/>
                <a:latin typeface="+mn-lt"/>
                <a:ea typeface="+mn-ea"/>
                <a:cs typeface="+mn-cs"/>
              </a:rPr>
              <a:t>Eckhardt</a:t>
            </a:r>
            <a:r>
              <a:rPr lang="en-US" sz="1200" b="0" i="0" kern="1200" dirty="0" smtClean="0">
                <a:solidFill>
                  <a:schemeClr val="tx1"/>
                </a:solidFill>
                <a:effectLst/>
                <a:latin typeface="+mn-lt"/>
                <a:ea typeface="+mn-ea"/>
                <a:cs typeface="+mn-cs"/>
              </a:rPr>
              <a:t> (16 years old) decided to wear </a:t>
            </a:r>
            <a:r>
              <a:rPr lang="en-US" sz="1200" b="0" i="0" u="none" strike="noStrike" kern="1200" dirty="0" smtClean="0">
                <a:solidFill>
                  <a:schemeClr val="tx1"/>
                </a:solidFill>
                <a:effectLst/>
                <a:latin typeface="+mn-lt"/>
                <a:ea typeface="+mn-ea"/>
                <a:cs typeface="+mn-cs"/>
                <a:hlinkClick r:id="rId5" tooltip="Black armband"/>
              </a:rPr>
              <a:t>black armbands</a:t>
            </a:r>
            <a:r>
              <a:rPr lang="en-US" sz="1200" b="0" i="0" kern="1200" dirty="0" smtClean="0">
                <a:solidFill>
                  <a:schemeClr val="tx1"/>
                </a:solidFill>
                <a:effectLst/>
                <a:latin typeface="+mn-lt"/>
                <a:ea typeface="+mn-ea"/>
                <a:cs typeface="+mn-cs"/>
              </a:rPr>
              <a:t> to their schools (</a:t>
            </a:r>
            <a:r>
              <a:rPr lang="en-US" sz="1200" b="0" i="0" u="none" strike="noStrike" kern="1200" dirty="0" smtClean="0">
                <a:solidFill>
                  <a:schemeClr val="tx1"/>
                </a:solidFill>
                <a:effectLst/>
                <a:latin typeface="+mn-lt"/>
                <a:ea typeface="+mn-ea"/>
                <a:cs typeface="+mn-cs"/>
                <a:hlinkClick r:id="rId6" tooltip="High school"/>
              </a:rPr>
              <a:t>high school</a:t>
            </a:r>
            <a:r>
              <a:rPr lang="en-US" sz="1200" b="0" i="0" kern="1200" dirty="0" smtClean="0">
                <a:solidFill>
                  <a:schemeClr val="tx1"/>
                </a:solidFill>
                <a:effectLst/>
                <a:latin typeface="+mn-lt"/>
                <a:ea typeface="+mn-ea"/>
                <a:cs typeface="+mn-cs"/>
              </a:rPr>
              <a:t> for John and Christopher, </a:t>
            </a:r>
            <a:r>
              <a:rPr lang="en-US" sz="1200" b="0" i="0" u="none" strike="noStrike" kern="1200" dirty="0" smtClean="0">
                <a:solidFill>
                  <a:schemeClr val="tx1"/>
                </a:solidFill>
                <a:effectLst/>
                <a:latin typeface="+mn-lt"/>
                <a:ea typeface="+mn-ea"/>
                <a:cs typeface="+mn-cs"/>
                <a:hlinkClick r:id="rId7" tooltip="Junior high"/>
              </a:rPr>
              <a:t>junior high</a:t>
            </a:r>
            <a:r>
              <a:rPr lang="en-US" sz="1200" b="0" i="0" kern="1200" dirty="0" smtClean="0">
                <a:solidFill>
                  <a:schemeClr val="tx1"/>
                </a:solidFill>
                <a:effectLst/>
                <a:latin typeface="+mn-lt"/>
                <a:ea typeface="+mn-ea"/>
                <a:cs typeface="+mn-cs"/>
              </a:rPr>
              <a:t> for Mary Beth) in protest of the </a:t>
            </a:r>
            <a:r>
              <a:rPr lang="en-US" sz="1200" b="0" i="0" u="none" strike="noStrike" kern="1200" dirty="0" smtClean="0">
                <a:solidFill>
                  <a:schemeClr val="tx1"/>
                </a:solidFill>
                <a:effectLst/>
                <a:latin typeface="+mn-lt"/>
                <a:ea typeface="+mn-ea"/>
                <a:cs typeface="+mn-cs"/>
                <a:hlinkClick r:id="rId8" tooltip="Vietnam War"/>
              </a:rPr>
              <a:t>Vietnam War</a:t>
            </a:r>
            <a:r>
              <a:rPr lang="en-US" sz="1200" b="0" i="0" kern="1200" dirty="0" smtClean="0">
                <a:solidFill>
                  <a:schemeClr val="tx1"/>
                </a:solidFill>
                <a:effectLst/>
                <a:latin typeface="+mn-lt"/>
                <a:ea typeface="+mn-ea"/>
                <a:cs typeface="+mn-cs"/>
              </a:rPr>
              <a:t> and supporting the Christmas Truce called for by </a:t>
            </a:r>
            <a:r>
              <a:rPr lang="en-US" sz="1200" b="0" i="0" kern="1200" dirty="0" err="1" smtClean="0">
                <a:solidFill>
                  <a:schemeClr val="tx1"/>
                </a:solidFill>
                <a:effectLst/>
                <a:latin typeface="+mn-lt"/>
                <a:ea typeface="+mn-ea"/>
                <a:cs typeface="+mn-cs"/>
              </a:rPr>
              <a:t>Senator</a:t>
            </a:r>
            <a:r>
              <a:rPr lang="en-US" sz="1200" b="0" i="0" u="none" strike="noStrike" kern="1200" dirty="0" err="1" smtClean="0">
                <a:solidFill>
                  <a:schemeClr val="tx1"/>
                </a:solidFill>
                <a:effectLst/>
                <a:latin typeface="+mn-lt"/>
                <a:ea typeface="+mn-ea"/>
                <a:cs typeface="+mn-cs"/>
                <a:hlinkClick r:id="rId9" tooltip="Robert F. Kennedy"/>
              </a:rPr>
              <a:t>Robert</a:t>
            </a:r>
            <a:r>
              <a:rPr lang="en-US" sz="1200" b="0" i="0" u="none" strike="noStrike" kern="1200" dirty="0" smtClean="0">
                <a:solidFill>
                  <a:schemeClr val="tx1"/>
                </a:solidFill>
                <a:effectLst/>
                <a:latin typeface="+mn-lt"/>
                <a:ea typeface="+mn-ea"/>
                <a:cs typeface="+mn-cs"/>
                <a:hlinkClick r:id="rId9" tooltip="Robert F. Kennedy"/>
              </a:rPr>
              <a:t> F. Kennedy</a:t>
            </a:r>
            <a:r>
              <a:rPr lang="en-US" sz="1200" b="0" i="0" kern="1200" dirty="0" smtClean="0">
                <a:solidFill>
                  <a:schemeClr val="tx1"/>
                </a:solidFill>
                <a:effectLst/>
                <a:latin typeface="+mn-lt"/>
                <a:ea typeface="+mn-ea"/>
                <a:cs typeface="+mn-cs"/>
              </a:rPr>
              <a:t>. T</a:t>
            </a:r>
          </a:p>
          <a:p>
            <a:pPr marL="171450" indent="-171450">
              <a:buFont typeface="Arial" pitchFamily="34" charset="0"/>
              <a:buChar char="•"/>
            </a:pPr>
            <a:r>
              <a:rPr lang="en-US" sz="1200" b="0" i="0" kern="1200" dirty="0" smtClean="0">
                <a:solidFill>
                  <a:schemeClr val="tx1"/>
                </a:solidFill>
                <a:effectLst/>
                <a:latin typeface="+mn-lt"/>
                <a:ea typeface="+mn-ea"/>
                <a:cs typeface="+mn-cs"/>
              </a:rPr>
              <a:t>Having heard of this upcoming protest</a:t>
            </a:r>
            <a:r>
              <a:rPr lang="en-US" sz="1200" b="0" i="0" kern="1200" baseline="0" dirty="0" smtClean="0">
                <a:solidFill>
                  <a:schemeClr val="tx1"/>
                </a:solidFill>
                <a:effectLst/>
                <a:latin typeface="+mn-lt"/>
                <a:ea typeface="+mn-ea"/>
                <a:cs typeface="+mn-cs"/>
              </a:rPr>
              <a:t> beforehand, t</a:t>
            </a:r>
            <a:r>
              <a:rPr lang="en-US" sz="1200" b="0" i="0" kern="1200" dirty="0" smtClean="0">
                <a:solidFill>
                  <a:schemeClr val="tx1"/>
                </a:solidFill>
                <a:effectLst/>
                <a:latin typeface="+mn-lt"/>
                <a:ea typeface="+mn-ea"/>
                <a:cs typeface="+mn-cs"/>
              </a:rPr>
              <a:t>he principals of the Des Moines schools adopted a policy banning the wearing of armbands to school.</a:t>
            </a:r>
          </a:p>
          <a:p>
            <a:pPr marL="171450" indent="-171450">
              <a:buFont typeface="Arial" pitchFamily="34" charset="0"/>
              <a:buChar char="•"/>
            </a:pPr>
            <a:r>
              <a:rPr lang="en-US" sz="1200" b="0" i="0" kern="1200" dirty="0" smtClean="0">
                <a:solidFill>
                  <a:schemeClr val="tx1"/>
                </a:solidFill>
                <a:effectLst/>
                <a:latin typeface="+mn-lt"/>
                <a:ea typeface="+mn-ea"/>
                <a:cs typeface="+mn-cs"/>
              </a:rPr>
              <a:t> Violating students would be suspended and allowed to return to school after agreeing to comply with the policy. </a:t>
            </a:r>
          </a:p>
          <a:p>
            <a:pPr marL="171450" indent="-171450">
              <a:buFont typeface="Arial" pitchFamily="34" charset="0"/>
              <a:buChar char="•"/>
            </a:pPr>
            <a:r>
              <a:rPr lang="en-US" sz="1200" b="0" i="0" kern="1200" dirty="0" smtClean="0">
                <a:solidFill>
                  <a:schemeClr val="tx1"/>
                </a:solidFill>
                <a:effectLst/>
                <a:latin typeface="+mn-lt"/>
                <a:ea typeface="+mn-ea"/>
                <a:cs typeface="+mn-cs"/>
              </a:rPr>
              <a:t>Mary Beth Tinker and Christopher </a:t>
            </a:r>
            <a:r>
              <a:rPr lang="en-US" sz="1200" b="0" i="0" kern="1200" dirty="0" err="1" smtClean="0">
                <a:solidFill>
                  <a:schemeClr val="tx1"/>
                </a:solidFill>
                <a:effectLst/>
                <a:latin typeface="+mn-lt"/>
                <a:ea typeface="+mn-ea"/>
                <a:cs typeface="+mn-cs"/>
              </a:rPr>
              <a:t>Eckhardt</a:t>
            </a:r>
            <a:r>
              <a:rPr lang="en-US" sz="1200" b="0" i="0" kern="1200" dirty="0" smtClean="0">
                <a:solidFill>
                  <a:schemeClr val="tx1"/>
                </a:solidFill>
                <a:effectLst/>
                <a:latin typeface="+mn-lt"/>
                <a:ea typeface="+mn-ea"/>
                <a:cs typeface="+mn-cs"/>
              </a:rPr>
              <a:t> chose to violate this policy, and the next day John Tinker also did so. All were suspended from school until after January 1, 1966, when their protest had been scheduled to end.</a:t>
            </a:r>
          </a:p>
          <a:p>
            <a:pPr marL="171450" indent="-171450">
              <a:buFont typeface="Arial" pitchFamily="34" charset="0"/>
              <a:buChar char="•"/>
            </a:pPr>
            <a:r>
              <a:rPr lang="en-US" sz="1200" b="0" i="0" kern="1200" dirty="0" smtClean="0">
                <a:solidFill>
                  <a:schemeClr val="tx1"/>
                </a:solidFill>
                <a:effectLst/>
                <a:latin typeface="+mn-lt"/>
                <a:ea typeface="+mn-ea"/>
                <a:cs typeface="+mn-cs"/>
              </a:rPr>
              <a:t>A suit was not filed until after the </a:t>
            </a:r>
            <a:r>
              <a:rPr lang="en-US" sz="1200" b="0" i="0" u="none" strike="noStrike" kern="1200" dirty="0" smtClean="0">
                <a:solidFill>
                  <a:schemeClr val="tx1"/>
                </a:solidFill>
                <a:effectLst/>
                <a:latin typeface="+mn-lt"/>
                <a:ea typeface="+mn-ea"/>
                <a:cs typeface="+mn-cs"/>
                <a:hlinkClick r:id="rId10" tooltip="American Civil Liberties Union"/>
              </a:rPr>
              <a:t>Iowa Civil Liberties Union</a:t>
            </a:r>
            <a:r>
              <a:rPr lang="en-US" sz="1200" b="0" i="0" kern="1200" dirty="0" smtClean="0">
                <a:solidFill>
                  <a:schemeClr val="tx1"/>
                </a:solidFill>
                <a:effectLst/>
                <a:latin typeface="+mn-lt"/>
                <a:ea typeface="+mn-ea"/>
                <a:cs typeface="+mn-cs"/>
              </a:rPr>
              <a:t> approached their family, and the ACLU agreed to help the family with the lawsuit. Their parents, in turn, filed suit in U.S. District Court, which upheld the decision of the Des Moines school board. A tie vote in the U.S. Court of Appeals for the 8th Circuit meant that the U.S. District Court's decision continued to stand, and forced the Tinkers and </a:t>
            </a:r>
            <a:r>
              <a:rPr lang="en-US" sz="1200" b="0" i="0" kern="1200" dirty="0" err="1" smtClean="0">
                <a:solidFill>
                  <a:schemeClr val="tx1"/>
                </a:solidFill>
                <a:effectLst/>
                <a:latin typeface="+mn-lt"/>
                <a:ea typeface="+mn-ea"/>
                <a:cs typeface="+mn-cs"/>
              </a:rPr>
              <a:t>Eckhardts</a:t>
            </a:r>
            <a:r>
              <a:rPr lang="en-US" sz="1200" b="0" i="0" kern="1200" dirty="0" smtClean="0">
                <a:solidFill>
                  <a:schemeClr val="tx1"/>
                </a:solidFill>
                <a:effectLst/>
                <a:latin typeface="+mn-lt"/>
                <a:ea typeface="+mn-ea"/>
                <a:cs typeface="+mn-cs"/>
              </a:rPr>
              <a:t> to appeal to the Supreme Court directly. The case was argued before the court on November 12, 1968</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EDA02DC-9F9E-C247-AF9E-44B108595A0E}" type="slidenum">
              <a:rPr lang="en-US" smtClean="0"/>
              <a:pPr/>
              <a:t>9</a:t>
            </a:fld>
            <a:endParaRPr lang="en-US"/>
          </a:p>
        </p:txBody>
      </p:sp>
    </p:spTree>
    <p:extLst>
      <p:ext uri="{BB962C8B-B14F-4D97-AF65-F5344CB8AC3E}">
        <p14:creationId xmlns:p14="http://schemas.microsoft.com/office/powerpoint/2010/main" val="226742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914400"/>
            <a:r>
              <a:rPr sz="5400" b="1">
                <a:solidFill>
                  <a:srgbClr val="663366">
                    <a:lumMod val="60000"/>
                    <a:lumOff val="40000"/>
                  </a:srgbClr>
                </a:solidFill>
                <a:latin typeface="Rockwe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5" name="Slide Number Placeholder 4"/>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Date Placeholder 1"/>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4" name="Slide Number Placeholder 3"/>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latin typeface="Rockwe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914400"/>
            <a:r>
              <a:rPr sz="5400" b="1">
                <a:solidFill>
                  <a:srgbClr val="663366">
                    <a:lumMod val="60000"/>
                    <a:lumOff val="40000"/>
                  </a:srgbClr>
                </a:solidFill>
                <a:latin typeface="Rockwe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914400"/>
            <a:r>
              <a:rPr sz="2400" b="1">
                <a:solidFill>
                  <a:srgbClr val="663366">
                    <a:lumMod val="60000"/>
                    <a:lumOff val="40000"/>
                  </a:srgbClr>
                </a:solidFill>
                <a:latin typeface="Rockwe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914400"/>
            <a:r>
              <a:rPr sz="2400" b="1">
                <a:solidFill>
                  <a:srgbClr val="663366">
                    <a:lumMod val="60000"/>
                    <a:lumOff val="40000"/>
                  </a:srgbClr>
                </a:solidFill>
                <a:latin typeface="Rockwe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930FDE4-10BD-4603-88F7-B02FA8097F74}" type="datetimeFigureOut">
              <a:rPr lang="en-US" smtClean="0">
                <a:solidFill>
                  <a:prstClr val="white"/>
                </a:solidFill>
                <a:latin typeface="Rockwell"/>
              </a:rPr>
              <a:pPr/>
              <a:t>4/21/12</a:t>
            </a:fld>
            <a:endParaRPr lang="en-US">
              <a:solidFill>
                <a:prstClr val="white"/>
              </a:solidFill>
              <a:latin typeface="Rockwe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914400"/>
            <a:r>
              <a:rPr sz="5400" b="1">
                <a:solidFill>
                  <a:srgbClr val="663366">
                    <a:lumMod val="60000"/>
                    <a:lumOff val="40000"/>
                  </a:srgbClr>
                </a:solidFill>
                <a:latin typeface="Rockwe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930FDE4-10BD-4603-88F7-B02FA8097F74}" type="datetimeFigureOut">
              <a:rPr lang="en-US" smtClean="0">
                <a:solidFill>
                  <a:prstClr val="white"/>
                </a:solidFill>
                <a:latin typeface="Rockwell"/>
              </a:rPr>
              <a:pPr/>
              <a:t>4/21/12</a:t>
            </a:fld>
            <a:endParaRPr lang="en-US">
              <a:solidFill>
                <a:prstClr val="white"/>
              </a:solidFill>
              <a:latin typeface="Rockwe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prstClr val="white"/>
              </a:solidFill>
              <a:latin typeface="Rockwell"/>
            </a:endParaRPr>
          </a:p>
        </p:txBody>
      </p:sp>
      <p:sp>
        <p:nvSpPr>
          <p:cNvPr id="7" name="Slide Number Placeholder 6"/>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914400"/>
            <a:r>
              <a:rPr sz="5400" b="1">
                <a:solidFill>
                  <a:srgbClr val="663366">
                    <a:lumMod val="60000"/>
                    <a:lumOff val="40000"/>
                  </a:srgbClr>
                </a:solidFill>
                <a:latin typeface="Rockwe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914400"/>
            <a:r>
              <a:rPr sz="2400" b="1">
                <a:solidFill>
                  <a:srgbClr val="663366">
                    <a:lumMod val="60000"/>
                    <a:lumOff val="40000"/>
                  </a:srgbClr>
                </a:solidFill>
                <a:latin typeface="Rockwe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6" name="Slide Number Placeholder 5"/>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latin typeface="Rockwe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914400"/>
            <a:r>
              <a:rPr sz="5400" b="1">
                <a:solidFill>
                  <a:srgbClr val="663366">
                    <a:lumMod val="60000"/>
                    <a:lumOff val="40000"/>
                  </a:srgbClr>
                </a:solidFill>
                <a:latin typeface="Rockwe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930FDE4-10BD-4603-88F7-B02FA8097F74}" type="datetimeFigureOut">
              <a:rPr lang="en-US" smtClean="0">
                <a:solidFill>
                  <a:prstClr val="white"/>
                </a:solidFill>
                <a:latin typeface="Rockwell"/>
              </a:rPr>
              <a:pPr/>
              <a:t>4/21/12</a:t>
            </a:fld>
            <a:endParaRPr lang="en-US">
              <a:solidFill>
                <a:prstClr val="white"/>
              </a:solidFill>
              <a:latin typeface="Rockwe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prstClr val="white"/>
              </a:solidFill>
              <a:latin typeface="Rockwell"/>
            </a:endParaRPr>
          </a:p>
        </p:txBody>
      </p:sp>
      <p:sp>
        <p:nvSpPr>
          <p:cNvPr id="6" name="Slide Number Placeholder 5"/>
          <p:cNvSpPr>
            <a:spLocks noGrp="1"/>
          </p:cNvSpPr>
          <p:nvPr>
            <p:ph type="sldNum" sz="quarter" idx="12"/>
          </p:nvPr>
        </p:nvSpPr>
        <p:spPr>
          <a:xfrm>
            <a:off x="8305800" y="6248774"/>
            <a:ext cx="554038" cy="365125"/>
          </a:xfrm>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914400"/>
            <a:r>
              <a:rPr sz="4000" b="1">
                <a:solidFill>
                  <a:srgbClr val="663366">
                    <a:lumMod val="60000"/>
                    <a:lumOff val="40000"/>
                  </a:srgbClr>
                </a:solidFill>
                <a:latin typeface="Rockwe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9" name="Slide Number Placeholder 8"/>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5" name="Slide Number Placeholder 6"/>
          <p:cNvSpPr>
            <a:spLocks noGrp="1"/>
          </p:cNvSpPr>
          <p:nvPr>
            <p:ph type="sldNum" sz="quarter" idx="12"/>
          </p:nvPr>
        </p:nvSpPr>
        <p:spPr>
          <a:xfrm>
            <a:off x="8305800" y="242234"/>
            <a:ext cx="554038" cy="365125"/>
          </a:xfrm>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Rockwe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914400"/>
            <a:r>
              <a:rPr sz="3600" b="1">
                <a:solidFill>
                  <a:srgbClr val="663366">
                    <a:lumMod val="60000"/>
                    <a:lumOff val="40000"/>
                  </a:srgbClr>
                </a:solidFill>
                <a:latin typeface="Rockwe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930FDE4-10BD-4603-88F7-B02FA8097F74}" type="datetimeFigureOut">
              <a:rPr lang="en-US" smtClean="0">
                <a:solidFill>
                  <a:prstClr val="black">
                    <a:lumMod val="65000"/>
                    <a:lumOff val="35000"/>
                  </a:prstClr>
                </a:solidFill>
                <a:latin typeface="Rockwell"/>
              </a:rPr>
              <a:pPr/>
              <a:t>4/21/12</a:t>
            </a:fld>
            <a:endParaRPr lang="en-US">
              <a:solidFill>
                <a:prstClr val="black">
                  <a:lumMod val="65000"/>
                  <a:lumOff val="35000"/>
                </a:prstClr>
              </a:solidFill>
              <a:latin typeface="Rockwe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Rockwell"/>
            </a:endParaRPr>
          </a:p>
        </p:txBody>
      </p:sp>
      <p:sp>
        <p:nvSpPr>
          <p:cNvPr id="7" name="Slide Number Placeholder 6"/>
          <p:cNvSpPr>
            <a:spLocks noGrp="1"/>
          </p:cNvSpPr>
          <p:nvPr>
            <p:ph type="sldNum" sz="quarter" idx="12"/>
          </p:nvPr>
        </p:nvSpPr>
        <p:spPr/>
        <p:txBody>
          <a:bodyPr/>
          <a:lstStyle/>
          <a:p>
            <a:fld id="{BC1415B5-6862-40EF-A3AA-DB25A3DADF4D}" type="slidenum">
              <a:rPr lang="en-US" smtClean="0">
                <a:solidFill>
                  <a:prstClr val="white"/>
                </a:solidFill>
                <a:latin typeface="Rockwell"/>
              </a:rPr>
              <a:pPr/>
              <a:t>‹#›</a:t>
            </a:fld>
            <a:endParaRPr lang="en-US">
              <a:solidFill>
                <a:prstClr val="white"/>
              </a:solidFill>
              <a:latin typeface="Rockwe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914400"/>
            <a:fld id="{B930FDE4-10BD-4603-88F7-B02FA8097F74}" type="datetimeFigureOut">
              <a:rPr lang="en-US" smtClean="0">
                <a:solidFill>
                  <a:prstClr val="black">
                    <a:lumMod val="65000"/>
                    <a:lumOff val="35000"/>
                  </a:prstClr>
                </a:solidFill>
                <a:latin typeface="Rockwell"/>
              </a:rPr>
              <a:pPr defTabSz="914400"/>
              <a:t>4/21/12</a:t>
            </a:fld>
            <a:endParaRPr lang="en-US">
              <a:solidFill>
                <a:prstClr val="black">
                  <a:lumMod val="65000"/>
                  <a:lumOff val="35000"/>
                </a:prstClr>
              </a:solidFill>
              <a:latin typeface="Rockwe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914400"/>
            <a:endParaRPr lang="en-US">
              <a:solidFill>
                <a:prstClr val="black">
                  <a:lumMod val="65000"/>
                  <a:lumOff val="35000"/>
                </a:prstClr>
              </a:solidFill>
              <a:latin typeface="Rockwe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914400"/>
            <a:fld id="{BC1415B5-6862-40EF-A3AA-DB25A3DADF4D}" type="slidenum">
              <a:rPr lang="en-US" smtClean="0">
                <a:solidFill>
                  <a:prstClr val="white"/>
                </a:solidFill>
                <a:latin typeface="Rockwell"/>
              </a:rPr>
              <a:pPr defTabSz="914400"/>
              <a:t>‹#›</a:t>
            </a:fld>
            <a:endParaRPr lang="en-US">
              <a:solidFill>
                <a:prstClr val="white"/>
              </a:solidFill>
              <a:latin typeface="Rockwe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83138" y="4472668"/>
            <a:ext cx="4038600" cy="1817075"/>
          </a:xfrm>
        </p:spPr>
        <p:txBody>
          <a:bodyPr>
            <a:normAutofit fontScale="90000"/>
          </a:bodyPr>
          <a:lstStyle/>
          <a:p>
            <a:r>
              <a:rPr lang="en-US" sz="4000" dirty="0"/>
              <a:t>TAHP Saturday Dialog</a:t>
            </a:r>
            <a:br>
              <a:rPr lang="en-US" sz="4000" dirty="0"/>
            </a:br>
            <a:r>
              <a:rPr lang="en-US" sz="4000" dirty="0"/>
              <a:t>April 21, 2012</a:t>
            </a:r>
            <a:br>
              <a:rPr lang="en-US" sz="4000" dirty="0"/>
            </a:br>
            <a:endParaRPr lang="en-US" sz="4000" dirty="0"/>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92" r="16692"/>
          <a:stretch>
            <a:fillRect/>
          </a:stretch>
        </p:blipFill>
        <p:spPr/>
      </p:pic>
      <p:pic>
        <p:nvPicPr>
          <p:cNvPr id="8" name="Picture Placeholder 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3986" b="13986"/>
          <a:stretch>
            <a:fillRect/>
          </a:stretch>
        </p:blipFill>
        <p:spPr/>
      </p:pic>
      <p:sp>
        <p:nvSpPr>
          <p:cNvPr id="4" name="Text Placeholder 3"/>
          <p:cNvSpPr>
            <a:spLocks noGrp="1"/>
          </p:cNvSpPr>
          <p:nvPr>
            <p:ph type="body" sz="half" idx="2"/>
          </p:nvPr>
        </p:nvSpPr>
        <p:spPr>
          <a:xfrm>
            <a:off x="668739" y="1433016"/>
            <a:ext cx="3521123" cy="2387384"/>
          </a:xfrm>
        </p:spPr>
        <p:txBody>
          <a:bodyPr/>
          <a:lstStyle/>
          <a:p>
            <a:r>
              <a:rPr lang="en-US" sz="4000" dirty="0"/>
              <a:t>Student Rights and the Constitution</a:t>
            </a:r>
          </a:p>
        </p:txBody>
      </p:sp>
    </p:spTree>
    <p:extLst>
      <p:ext uri="{BB962C8B-B14F-4D97-AF65-F5344CB8AC3E}">
        <p14:creationId xmlns:p14="http://schemas.microsoft.com/office/powerpoint/2010/main" val="4585597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Amendment </a:t>
            </a:r>
            <a:r>
              <a:rPr lang="en-US" dirty="0"/>
              <a:t>I</a:t>
            </a:r>
          </a:p>
        </p:txBody>
      </p:sp>
      <p:sp>
        <p:nvSpPr>
          <p:cNvPr id="7" name="Content Placeholder 6"/>
          <p:cNvSpPr>
            <a:spLocks noGrp="1"/>
          </p:cNvSpPr>
          <p:nvPr>
            <p:ph idx="1"/>
          </p:nvPr>
        </p:nvSpPr>
        <p:spPr/>
        <p:txBody>
          <a:bodyPr/>
          <a:lstStyle/>
          <a:p>
            <a:r>
              <a:rPr lang="en-US" b="1" dirty="0">
                <a:solidFill>
                  <a:srgbClr val="FF0000"/>
                </a:solidFill>
              </a:rPr>
              <a:t>Congress shall make no law </a:t>
            </a:r>
            <a:r>
              <a:rPr lang="en-US" b="1" dirty="0"/>
              <a:t>respecting an establishment of religion, or prohibiting the free exercise thereof; or </a:t>
            </a:r>
            <a:r>
              <a:rPr lang="en-US" b="1" dirty="0">
                <a:solidFill>
                  <a:srgbClr val="FF0000"/>
                </a:solidFill>
              </a:rPr>
              <a:t>abridging the freedom of speech</a:t>
            </a:r>
            <a:r>
              <a:rPr lang="en-US" b="1" dirty="0"/>
              <a:t>, or of the press; or the right of the people peaceably to assemble, and to petition the government for a redress of grievances.</a:t>
            </a:r>
          </a:p>
          <a:p>
            <a:endParaRPr lang="en-US" dirty="0"/>
          </a:p>
        </p:txBody>
      </p:sp>
      <p:sp>
        <p:nvSpPr>
          <p:cNvPr id="5" name="Slide Number Placeholder 4"/>
          <p:cNvSpPr>
            <a:spLocks noGrp="1"/>
          </p:cNvSpPr>
          <p:nvPr>
            <p:ph type="sldNum" sz="quarter" idx="12"/>
          </p:nvPr>
        </p:nvSpPr>
        <p:spPr/>
        <p:txBody>
          <a:bodyPr/>
          <a:lstStyle/>
          <a:p>
            <a:fld id="{31D26FDE-4066-4CE2-B659-5B442D22F00C}" type="slidenum">
              <a:rPr lang="en-US" smtClean="0"/>
              <a:pPr/>
              <a:t>10</a:t>
            </a:fld>
            <a:endParaRPr lang="en-US"/>
          </a:p>
        </p:txBody>
      </p:sp>
    </p:spTree>
    <p:extLst>
      <p:ext uri="{BB962C8B-B14F-4D97-AF65-F5344CB8AC3E}">
        <p14:creationId xmlns:p14="http://schemas.microsoft.com/office/powerpoint/2010/main" val="2534950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Tinker </a:t>
            </a:r>
            <a:r>
              <a:rPr lang="en-US" dirty="0" smtClean="0"/>
              <a:t>Decision Exercise</a:t>
            </a:r>
            <a:endParaRPr lang="en-US" dirty="0"/>
          </a:p>
        </p:txBody>
      </p:sp>
      <p:sp>
        <p:nvSpPr>
          <p:cNvPr id="3" name="Content Placeholder 2"/>
          <p:cNvSpPr>
            <a:spLocks noGrp="1"/>
          </p:cNvSpPr>
          <p:nvPr>
            <p:ph sz="half" idx="1"/>
          </p:nvPr>
        </p:nvSpPr>
        <p:spPr/>
        <p:txBody>
          <a:bodyPr/>
          <a:lstStyle/>
          <a:p>
            <a:r>
              <a:rPr lang="en-US" dirty="0" smtClean="0"/>
              <a:t>At your table, answer the following:</a:t>
            </a:r>
          </a:p>
          <a:p>
            <a:pPr lvl="1"/>
            <a:r>
              <a:rPr lang="en-US" dirty="0" smtClean="0"/>
              <a:t>What boundaries (if any) does Fortas say apply to the public speech in public schools?</a:t>
            </a:r>
          </a:p>
          <a:p>
            <a:pPr lvl="1"/>
            <a:r>
              <a:rPr lang="en-US" dirty="0" smtClean="0"/>
              <a:t>What does Stewart’s short concurrence add?</a:t>
            </a:r>
          </a:p>
        </p:txBody>
      </p:sp>
      <p:pic>
        <p:nvPicPr>
          <p:cNvPr id="5" name="Picture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l="20847" r="20847"/>
          <a:stretch>
            <a:fillRect/>
          </a:stretch>
        </p:blipFill>
        <p:spPr/>
      </p:pic>
    </p:spTree>
    <p:extLst>
      <p:ext uri="{BB962C8B-B14F-4D97-AF65-F5344CB8AC3E}">
        <p14:creationId xmlns:p14="http://schemas.microsoft.com/office/powerpoint/2010/main" val="38983602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Tinker</a:t>
            </a:r>
            <a:r>
              <a:rPr lang="en-US" dirty="0" smtClean="0"/>
              <a:t> Test</a:t>
            </a:r>
            <a:endParaRPr lang="en-US" i="1" dirty="0"/>
          </a:p>
        </p:txBody>
      </p:sp>
      <p:sp>
        <p:nvSpPr>
          <p:cNvPr id="3" name="Content Placeholder 2"/>
          <p:cNvSpPr>
            <a:spLocks noGrp="1"/>
          </p:cNvSpPr>
          <p:nvPr>
            <p:ph idx="1"/>
          </p:nvPr>
        </p:nvSpPr>
        <p:spPr/>
        <p:txBody>
          <a:bodyPr>
            <a:normAutofit lnSpcReduction="10000"/>
          </a:bodyPr>
          <a:lstStyle/>
          <a:p>
            <a:r>
              <a:rPr lang="en-US" dirty="0" smtClean="0"/>
              <a:t>“In </a:t>
            </a:r>
            <a:r>
              <a:rPr lang="en-US" dirty="0"/>
              <a:t>order for the State in the person of school officials to justify prohibition of a particular expression of opinion, it must be able to show that its action was caused by something more than a mere desire to avoid the discomfort and unpleasantness that always accompany an unpopular viewpoint. Certainly where there is no finding and no showing that engaging in the forbidden conduct would "</a:t>
            </a:r>
            <a:r>
              <a:rPr lang="en-US" b="1" dirty="0"/>
              <a:t>materially and substantially interfere with the requirements of appropriate discipline in the operation of the school</a:t>
            </a:r>
            <a:r>
              <a:rPr lang="en-US" dirty="0"/>
              <a:t>," the prohibition cannot be </a:t>
            </a:r>
            <a:r>
              <a:rPr lang="en-US" dirty="0" smtClean="0"/>
              <a:t>sustained.”   -- Justice Abe Fortas, majority decision</a:t>
            </a:r>
          </a:p>
          <a:p>
            <a:r>
              <a:rPr lang="en-US" dirty="0"/>
              <a:t>This type of speech </a:t>
            </a:r>
            <a:r>
              <a:rPr lang="en-US" b="1" dirty="0"/>
              <a:t>cannot </a:t>
            </a:r>
            <a:r>
              <a:rPr lang="en-US" b="1" dirty="0" smtClean="0"/>
              <a:t>interfere </a:t>
            </a:r>
            <a:r>
              <a:rPr lang="en-US" b="1" dirty="0"/>
              <a:t>with the schools’ work </a:t>
            </a:r>
            <a:r>
              <a:rPr lang="en-US" dirty="0"/>
              <a:t>or </a:t>
            </a:r>
            <a:r>
              <a:rPr lang="en-US" b="1" dirty="0"/>
              <a:t>collide with the rights of others</a:t>
            </a:r>
          </a:p>
          <a:p>
            <a:endParaRPr lang="en-US" b="1" dirty="0" smtClean="0"/>
          </a:p>
          <a:p>
            <a:endParaRPr lang="en-US" dirty="0"/>
          </a:p>
        </p:txBody>
      </p:sp>
    </p:spTree>
    <p:extLst>
      <p:ext uri="{BB962C8B-B14F-4D97-AF65-F5344CB8AC3E}">
        <p14:creationId xmlns:p14="http://schemas.microsoft.com/office/powerpoint/2010/main" val="3129379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Justice Stewart’s Concurrence</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a:t>
            </a:r>
            <a:r>
              <a:rPr lang="en-US" b="1" dirty="0" smtClean="0"/>
              <a:t>I </a:t>
            </a:r>
            <a:r>
              <a:rPr lang="en-US" b="1" dirty="0"/>
              <a:t>cannot share </a:t>
            </a:r>
            <a:r>
              <a:rPr lang="en-US" dirty="0"/>
              <a:t>the Court's uncritical assumption that, school discipline aside</a:t>
            </a:r>
            <a:r>
              <a:rPr lang="en-US" b="1" dirty="0"/>
              <a:t>, the First Amendment rights of children are coextensive with those of </a:t>
            </a:r>
            <a:r>
              <a:rPr lang="en-US" b="1" dirty="0" smtClean="0"/>
              <a:t>adults</a:t>
            </a:r>
            <a:r>
              <a:rPr lang="en-US" b="1" dirty="0"/>
              <a:t> </a:t>
            </a:r>
            <a:r>
              <a:rPr lang="en-US" b="1" dirty="0" smtClean="0"/>
              <a:t>. . . </a:t>
            </a:r>
            <a:r>
              <a:rPr lang="en-US" dirty="0" smtClean="0"/>
              <a:t>“</a:t>
            </a:r>
          </a:p>
          <a:p>
            <a:r>
              <a:rPr lang="en-US" dirty="0"/>
              <a:t>"[A] State may permissibly determine </a:t>
            </a:r>
            <a:r>
              <a:rPr lang="en-US" dirty="0" smtClean="0"/>
              <a:t>that </a:t>
            </a:r>
            <a:r>
              <a:rPr lang="en-US" b="1" dirty="0" smtClean="0"/>
              <a:t>a </a:t>
            </a:r>
            <a:r>
              <a:rPr lang="en-US" b="1" dirty="0"/>
              <a:t>child </a:t>
            </a:r>
            <a:r>
              <a:rPr lang="en-US" dirty="0"/>
              <a:t>-- like someone in a captive audience -</a:t>
            </a:r>
            <a:r>
              <a:rPr lang="en-US" b="1" dirty="0"/>
              <a:t>- is not possessed of that full capacity for individual choice which is the presupposition of First Amendment guarantees."</a:t>
            </a:r>
          </a:p>
          <a:p>
            <a:endParaRPr lang="en-US" dirty="0"/>
          </a:p>
        </p:txBody>
      </p:sp>
      <p:pic>
        <p:nvPicPr>
          <p:cNvPr id="7" name="Content Placeholder 6"/>
          <p:cNvPicPr>
            <a:picLocks noGrp="1" noChangeAspect="1"/>
          </p:cNvPicPr>
          <p:nvPr>
            <p:ph sz="half" idx="2"/>
          </p:nvPr>
        </p:nvPicPr>
        <p:blipFill>
          <a:blip r:embed="rId3"/>
          <a:srcRect t="3014" b="3014"/>
          <a:stretch>
            <a:fillRect/>
          </a:stretch>
        </p:blipFill>
        <p:spPr/>
      </p:pic>
    </p:spTree>
    <p:extLst>
      <p:ext uri="{BB962C8B-B14F-4D97-AF65-F5344CB8AC3E}">
        <p14:creationId xmlns:p14="http://schemas.microsoft.com/office/powerpoint/2010/main" val="1351571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Karr v. Schmidt, 1970</a:t>
            </a:r>
            <a:endParaRPr lang="en-US" dirty="0"/>
          </a:p>
        </p:txBody>
      </p:sp>
      <p:pic>
        <p:nvPicPr>
          <p:cNvPr id="8"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3986" b="13986"/>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9598" b="9598"/>
          <a:stretch>
            <a:fillRect/>
          </a:stretch>
        </p:blipFill>
        <p:spPr/>
      </p:pic>
      <p:sp>
        <p:nvSpPr>
          <p:cNvPr id="3" name="Text Placeholder 2"/>
          <p:cNvSpPr>
            <a:spLocks noGrp="1"/>
          </p:cNvSpPr>
          <p:nvPr>
            <p:ph type="body" sz="half" idx="2"/>
          </p:nvPr>
        </p:nvSpPr>
        <p:spPr>
          <a:xfrm>
            <a:off x="526143" y="780143"/>
            <a:ext cx="3646714" cy="3636409"/>
          </a:xfrm>
        </p:spPr>
        <p:txBody>
          <a:bodyPr/>
          <a:lstStyle/>
          <a:p>
            <a:r>
              <a:rPr lang="en-US" dirty="0" smtClean="0"/>
              <a:t>The Great Hair Debate in U.S. High School Hair Cases</a:t>
            </a:r>
            <a:endParaRPr lang="en-US" dirty="0"/>
          </a:p>
        </p:txBody>
      </p:sp>
    </p:spTree>
    <p:extLst>
      <p:ext uri="{BB962C8B-B14F-4D97-AF65-F5344CB8AC3E}">
        <p14:creationId xmlns:p14="http://schemas.microsoft.com/office/powerpoint/2010/main" val="41357616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012" y="5745706"/>
            <a:ext cx="4476466" cy="736981"/>
          </a:xfrm>
        </p:spPr>
        <p:txBody>
          <a:bodyPr/>
          <a:lstStyle/>
          <a:p>
            <a:r>
              <a:rPr lang="en-US" dirty="0" err="1" smtClean="0"/>
              <a:t>Chelsey</a:t>
            </a:r>
            <a:r>
              <a:rPr lang="en-US" dirty="0" smtClean="0"/>
              <a:t> Karr, El Paso, 1970</a:t>
            </a:r>
            <a:endParaRPr lang="en-US" dirty="0"/>
          </a:p>
        </p:txBody>
      </p:sp>
      <p:pic>
        <p:nvPicPr>
          <p:cNvPr id="13" name="Picture Placeholder 12"/>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51846" y="263023"/>
            <a:ext cx="4521768" cy="6219664"/>
          </a:xfrm>
          <a:prstGeom prst="rect">
            <a:avLst/>
          </a:prstGeom>
          <a:noFill/>
          <a:ln>
            <a:noFill/>
          </a:ln>
        </p:spPr>
      </p:pic>
      <p:sp>
        <p:nvSpPr>
          <p:cNvPr id="2" name="TextBox 1"/>
          <p:cNvSpPr txBox="1"/>
          <p:nvPr/>
        </p:nvSpPr>
        <p:spPr>
          <a:xfrm>
            <a:off x="5188857" y="4844143"/>
            <a:ext cx="3556000" cy="954107"/>
          </a:xfrm>
          <a:prstGeom prst="rect">
            <a:avLst/>
          </a:prstGeom>
          <a:noFill/>
        </p:spPr>
        <p:txBody>
          <a:bodyPr wrap="square" rtlCol="0">
            <a:spAutoFit/>
          </a:bodyPr>
          <a:lstStyle/>
          <a:p>
            <a:r>
              <a:rPr lang="en-US" sz="2800" dirty="0" smtClean="0"/>
              <a:t>Facts of the </a:t>
            </a:r>
            <a:r>
              <a:rPr lang="en-US" sz="2800" i="1" dirty="0" smtClean="0"/>
              <a:t>Karr v. Schmidt</a:t>
            </a:r>
            <a:r>
              <a:rPr lang="en-US" sz="2800" dirty="0" smtClean="0"/>
              <a:t> Case</a:t>
            </a:r>
            <a:endParaRPr lang="en-US" sz="2800" dirty="0"/>
          </a:p>
        </p:txBody>
      </p:sp>
    </p:spTree>
    <p:extLst>
      <p:ext uri="{BB962C8B-B14F-4D97-AF65-F5344CB8AC3E}">
        <p14:creationId xmlns:p14="http://schemas.microsoft.com/office/powerpoint/2010/main" val="2277454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School District’s Case in Kerr</a:t>
            </a:r>
            <a:endParaRPr lang="en-US" dirty="0"/>
          </a:p>
        </p:txBody>
      </p:sp>
      <p:sp>
        <p:nvSpPr>
          <p:cNvPr id="9" name="Content Placeholder 8"/>
          <p:cNvSpPr>
            <a:spLocks noGrp="1"/>
          </p:cNvSpPr>
          <p:nvPr>
            <p:ph idx="1"/>
          </p:nvPr>
        </p:nvSpPr>
        <p:spPr/>
        <p:txBody>
          <a:bodyPr>
            <a:normAutofit fontScale="85000" lnSpcReduction="20000"/>
          </a:bodyPr>
          <a:lstStyle/>
          <a:p>
            <a:r>
              <a:rPr lang="en-US" dirty="0"/>
              <a:t>Long hair on boys could create “confusion over appropriate dressing rooms and restroom facilities,” and “unruly, ill-mannered, or malicious minded” boys could sneak into girls </a:t>
            </a:r>
            <a:r>
              <a:rPr lang="en-US" dirty="0" smtClean="0"/>
              <a:t>restrooms</a:t>
            </a:r>
          </a:p>
          <a:p>
            <a:r>
              <a:rPr lang="en-US" dirty="0" smtClean="0"/>
              <a:t>Jean Queen, Social Studies</a:t>
            </a:r>
          </a:p>
          <a:p>
            <a:pPr lvl="1"/>
            <a:r>
              <a:rPr lang="en-US" dirty="0" smtClean="0"/>
              <a:t>Long-haired boys “combing and primping” distracted other students</a:t>
            </a:r>
          </a:p>
          <a:p>
            <a:r>
              <a:rPr lang="en-US" dirty="0" smtClean="0"/>
              <a:t>Mayor – ‘it appeared that more people with long hair are involved n disruption”</a:t>
            </a:r>
          </a:p>
          <a:p>
            <a:r>
              <a:rPr lang="en-US" dirty="0"/>
              <a:t>Mildred </a:t>
            </a:r>
            <a:r>
              <a:rPr lang="en-US" dirty="0" err="1"/>
              <a:t>Sellars</a:t>
            </a:r>
            <a:r>
              <a:rPr lang="en-US" dirty="0"/>
              <a:t>, Science teacher: </a:t>
            </a:r>
          </a:p>
          <a:p>
            <a:pPr lvl="1"/>
            <a:r>
              <a:rPr lang="en-US" dirty="0"/>
              <a:t>“girls are by tradition the long-haired of the human species.”</a:t>
            </a:r>
          </a:p>
          <a:p>
            <a:pPr lvl="1"/>
            <a:r>
              <a:rPr lang="en-US" dirty="0"/>
              <a:t>“Girls can safely handle their hair [around </a:t>
            </a:r>
            <a:r>
              <a:rPr lang="en-US" dirty="0" smtClean="0"/>
              <a:t>Bunsen </a:t>
            </a:r>
            <a:r>
              <a:rPr lang="en-US" dirty="0"/>
              <a:t>burners], but not boys”</a:t>
            </a:r>
          </a:p>
          <a:p>
            <a:pPr lvl="1"/>
            <a:r>
              <a:rPr lang="en-US" dirty="0"/>
              <a:t>When </a:t>
            </a:r>
            <a:r>
              <a:rPr lang="en-US" dirty="0" smtClean="0"/>
              <a:t>judge asked if </a:t>
            </a:r>
            <a:r>
              <a:rPr lang="en-US" dirty="0"/>
              <a:t>Albert </a:t>
            </a:r>
            <a:r>
              <a:rPr lang="en-US" dirty="0" smtClean="0"/>
              <a:t>Einstein's </a:t>
            </a:r>
            <a:r>
              <a:rPr lang="en-US" dirty="0"/>
              <a:t>hair would have endangered him: “Yes</a:t>
            </a:r>
            <a:r>
              <a:rPr lang="en-US" dirty="0" smtClean="0"/>
              <a:t>”</a:t>
            </a:r>
          </a:p>
          <a:p>
            <a:r>
              <a:rPr lang="en-US" dirty="0" smtClean="0"/>
              <a:t>Mr. Wilson – History teacher/Football coach – students had to change seats because long-haired boys “stank”</a:t>
            </a:r>
            <a:endParaRPr lang="en-US" dirty="0"/>
          </a:p>
        </p:txBody>
      </p:sp>
    </p:spTree>
    <p:extLst>
      <p:ext uri="{BB962C8B-B14F-4D97-AF65-F5344CB8AC3E}">
        <p14:creationId xmlns:p14="http://schemas.microsoft.com/office/powerpoint/2010/main" val="303340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 calcmode="lin" valueType="num">
                                      <p:cBhvr additive="base">
                                        <p:cTn id="3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additive="base">
                                        <p:cTn id="4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 calcmode="lin" valueType="num">
                                      <p:cBhvr additive="base">
                                        <p:cTn id="4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additive="base">
                                        <p:cTn id="5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Poll – 1968-69 Academic Year</a:t>
            </a:r>
            <a:br>
              <a:rPr lang="en-US" dirty="0"/>
            </a:br>
            <a:endParaRPr lang="en-US" dirty="0"/>
          </a:p>
        </p:txBody>
      </p:sp>
      <p:sp>
        <p:nvSpPr>
          <p:cNvPr id="3" name="Content Placeholder 2"/>
          <p:cNvSpPr>
            <a:spLocks noGrp="1"/>
          </p:cNvSpPr>
          <p:nvPr>
            <p:ph idx="1"/>
          </p:nvPr>
        </p:nvSpPr>
        <p:spPr/>
        <p:txBody>
          <a:bodyPr/>
          <a:lstStyle/>
          <a:p>
            <a:r>
              <a:rPr lang="en-US" dirty="0" smtClean="0"/>
              <a:t>Student protests in 67% of urban and 53% of rural schools</a:t>
            </a:r>
          </a:p>
          <a:p>
            <a:r>
              <a:rPr lang="en-US" dirty="0" smtClean="0"/>
              <a:t>Most protested conditions in their own schools (not copying national protests)</a:t>
            </a:r>
          </a:p>
          <a:p>
            <a:r>
              <a:rPr lang="en-US" dirty="0" smtClean="0"/>
              <a:t>U.S. House of Rep Subcommittee Report – 70% of protests in 1968-69 involved student discipline or dress codes</a:t>
            </a:r>
            <a:endParaRPr lang="en-US" dirty="0"/>
          </a:p>
        </p:txBody>
      </p:sp>
    </p:spTree>
    <p:extLst>
      <p:ext uri="{BB962C8B-B14F-4D97-AF65-F5344CB8AC3E}">
        <p14:creationId xmlns:p14="http://schemas.microsoft.com/office/powerpoint/2010/main" val="284531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half" idx="1"/>
          </p:nvPr>
        </p:nvSpPr>
        <p:spPr/>
        <p:txBody>
          <a:bodyPr/>
          <a:lstStyle/>
          <a:p>
            <a:r>
              <a:rPr lang="en-US" dirty="0" smtClean="0"/>
              <a:t>Apply the Tinker test to the Karr case – was he protected by the First Amendment?</a:t>
            </a:r>
          </a:p>
          <a:p>
            <a:r>
              <a:rPr lang="en-US" dirty="0"/>
              <a:t>Does the action </a:t>
            </a:r>
            <a:r>
              <a:rPr lang="en-US" b="1" dirty="0"/>
              <a:t>materially and substantially interfere with the schools’ work, discipline, operation, or the rights of others?</a:t>
            </a:r>
            <a:endParaRPr lang="en-US" dirty="0"/>
          </a:p>
          <a:p>
            <a:endParaRPr lang="en-US" dirty="0"/>
          </a:p>
        </p:txBody>
      </p:sp>
      <p:pic>
        <p:nvPicPr>
          <p:cNvPr id="5" name="Content Placeholder 4"/>
          <p:cNvPicPr>
            <a:picLocks noGrp="1" noChangeAspect="1"/>
          </p:cNvPicPr>
          <p:nvPr>
            <p:ph sz="half" idx="2"/>
          </p:nvPr>
        </p:nvPicPr>
        <p:blipFill>
          <a:blip r:embed="rId3"/>
          <a:srcRect t="-6507" b="-6507"/>
          <a:stretch>
            <a:fillRect/>
          </a:stretch>
        </p:blipFill>
        <p:spPr/>
      </p:pic>
    </p:spTree>
    <p:extLst>
      <p:ext uri="{BB962C8B-B14F-4D97-AF65-F5344CB8AC3E}">
        <p14:creationId xmlns:p14="http://schemas.microsoft.com/office/powerpoint/2010/main" val="22276560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Courts and the Hair Cases</a:t>
            </a:r>
            <a:endParaRPr lang="en-US" dirty="0"/>
          </a:p>
        </p:txBody>
      </p:sp>
      <p:sp>
        <p:nvSpPr>
          <p:cNvPr id="3" name="Content Placeholder 2"/>
          <p:cNvSpPr>
            <a:spLocks noGrp="1"/>
          </p:cNvSpPr>
          <p:nvPr>
            <p:ph idx="1"/>
          </p:nvPr>
        </p:nvSpPr>
        <p:spPr/>
        <p:txBody>
          <a:bodyPr>
            <a:normAutofit lnSpcReduction="10000"/>
          </a:bodyPr>
          <a:lstStyle/>
          <a:p>
            <a:r>
              <a:rPr lang="en-US" dirty="0" smtClean="0"/>
              <a:t>Third, Fifth, Sixth, Ninth, and Tenth Circuit courts – </a:t>
            </a:r>
            <a:r>
              <a:rPr lang="en-US" b="1" dirty="0" smtClean="0"/>
              <a:t>upheld right to regulate hair styles in schools</a:t>
            </a:r>
          </a:p>
          <a:p>
            <a:r>
              <a:rPr lang="en-US" dirty="0" smtClean="0"/>
              <a:t>First, Second, Fourth, Seventh, and Eighth </a:t>
            </a:r>
            <a:r>
              <a:rPr lang="en-US" b="1" dirty="0" smtClean="0"/>
              <a:t>– ruled in favor of students</a:t>
            </a:r>
          </a:p>
          <a:p>
            <a:r>
              <a:rPr lang="en-US" b="1" dirty="0" smtClean="0"/>
              <a:t>Supreme Court refused to hear any of them</a:t>
            </a:r>
          </a:p>
          <a:p>
            <a:r>
              <a:rPr lang="en-US" dirty="0" smtClean="0"/>
              <a:t>“The </a:t>
            </a:r>
            <a:r>
              <a:rPr lang="en-US" dirty="0"/>
              <a:t>problem posed by the present case does not relate to regulation of the length of skirts or the type of clothing, to hair style, or deportment. It does not concern aggressive, disruptive action or even group demonstrations. Our problem involves direct, primary First Amendment rights akin to "pure speech." </a:t>
            </a:r>
            <a:r>
              <a:rPr lang="en-US" dirty="0" smtClean="0"/>
              <a:t> </a:t>
            </a:r>
            <a:r>
              <a:rPr lang="en-US" i="1" dirty="0" smtClean="0"/>
              <a:t>Tinker</a:t>
            </a:r>
            <a:r>
              <a:rPr lang="en-US" dirty="0" smtClean="0"/>
              <a:t> decision</a:t>
            </a:r>
            <a:endParaRPr lang="en-US" dirty="0"/>
          </a:p>
          <a:p>
            <a:endParaRPr lang="en-US" b="1" dirty="0"/>
          </a:p>
        </p:txBody>
      </p:sp>
    </p:spTree>
    <p:extLst>
      <p:ext uri="{BB962C8B-B14F-4D97-AF65-F5344CB8AC3E}">
        <p14:creationId xmlns:p14="http://schemas.microsoft.com/office/powerpoint/2010/main" val="111908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by the First Amendment?</a:t>
            </a:r>
            <a:endParaRPr lang="en-US" dirty="0"/>
          </a:p>
        </p:txBody>
      </p:sp>
      <p:sp>
        <p:nvSpPr>
          <p:cNvPr id="3" name="Content Placeholder 2"/>
          <p:cNvSpPr>
            <a:spLocks noGrp="1"/>
          </p:cNvSpPr>
          <p:nvPr>
            <p:ph idx="1"/>
          </p:nvPr>
        </p:nvSpPr>
        <p:spPr/>
        <p:txBody>
          <a:bodyPr>
            <a:normAutofit/>
          </a:bodyPr>
          <a:lstStyle/>
          <a:p>
            <a:pPr lvl="1"/>
            <a:r>
              <a:rPr lang="en-US" sz="2800" dirty="0" smtClean="0"/>
              <a:t>In this gathering?</a:t>
            </a:r>
          </a:p>
          <a:p>
            <a:pPr lvl="1"/>
            <a:r>
              <a:rPr lang="en-US" sz="2800" dirty="0" smtClean="0"/>
              <a:t>In front of my TMCC class?</a:t>
            </a:r>
          </a:p>
          <a:p>
            <a:pPr lvl="1"/>
            <a:r>
              <a:rPr lang="en-US" sz="2800" dirty="0" smtClean="0"/>
              <a:t>As a teacher in front of an 11</a:t>
            </a:r>
            <a:r>
              <a:rPr lang="en-US" sz="2800" baseline="30000" dirty="0" smtClean="0"/>
              <a:t>th</a:t>
            </a:r>
            <a:r>
              <a:rPr lang="en-US" sz="2800" dirty="0" smtClean="0"/>
              <a:t> grade class?</a:t>
            </a:r>
          </a:p>
          <a:p>
            <a:pPr lvl="1"/>
            <a:r>
              <a:rPr lang="en-US" sz="2800" dirty="0" smtClean="0"/>
              <a:t>8</a:t>
            </a:r>
            <a:r>
              <a:rPr lang="en-US" sz="2800" baseline="30000" dirty="0" smtClean="0"/>
              <a:t>th</a:t>
            </a:r>
            <a:r>
              <a:rPr lang="en-US" sz="2800" dirty="0" smtClean="0"/>
              <a:t> grade?</a:t>
            </a:r>
          </a:p>
          <a:p>
            <a:pPr lvl="1"/>
            <a:r>
              <a:rPr lang="en-US" sz="2800" dirty="0" smtClean="0"/>
              <a:t>4</a:t>
            </a:r>
            <a:r>
              <a:rPr lang="en-US" sz="2800" baseline="30000" dirty="0" smtClean="0"/>
              <a:t>th</a:t>
            </a:r>
            <a:r>
              <a:rPr lang="en-US" sz="2800" dirty="0" smtClean="0"/>
              <a:t> grade?</a:t>
            </a:r>
          </a:p>
          <a:p>
            <a:pPr lvl="1"/>
            <a:r>
              <a:rPr lang="en-US" sz="2800" dirty="0" smtClean="0"/>
              <a:t>As spoken by a student in front of a high school assembly?</a:t>
            </a:r>
          </a:p>
          <a:p>
            <a:pPr lvl="1"/>
            <a:endParaRPr lang="en-US" dirty="0"/>
          </a:p>
        </p:txBody>
      </p:sp>
    </p:spTree>
    <p:extLst>
      <p:ext uri="{BB962C8B-B14F-4D97-AF65-F5344CB8AC3E}">
        <p14:creationId xmlns:p14="http://schemas.microsoft.com/office/powerpoint/2010/main" val="3889175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upset about hair?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Generation Gap? Seems to be overstated </a:t>
            </a:r>
          </a:p>
          <a:p>
            <a:pPr lvl="1"/>
            <a:r>
              <a:rPr lang="en-US" dirty="0" smtClean="0"/>
              <a:t>All the litigants had the support of their parents</a:t>
            </a:r>
          </a:p>
          <a:p>
            <a:r>
              <a:rPr lang="en-US" dirty="0" smtClean="0"/>
              <a:t>Two themes – Dirt and Disorder</a:t>
            </a:r>
          </a:p>
          <a:p>
            <a:r>
              <a:rPr lang="en-US" dirty="0" smtClean="0"/>
              <a:t>“Many identified long hair on boys as a symptom of a broader malaise in a rapidly transforming society; they feared the civilization itself hung in the balance.”  -- Gael Graham, 2004</a:t>
            </a:r>
            <a:endParaRPr lang="en-US" dirty="0"/>
          </a:p>
        </p:txBody>
      </p:sp>
      <p:pic>
        <p:nvPicPr>
          <p:cNvPr id="5" name="Content Placeholder 4"/>
          <p:cNvPicPr>
            <a:picLocks noGrp="1" noChangeAspect="1"/>
          </p:cNvPicPr>
          <p:nvPr>
            <p:ph sz="half" idx="2"/>
          </p:nvPr>
        </p:nvPicPr>
        <p:blipFill>
          <a:blip r:embed="rId3"/>
          <a:srcRect l="-7687" r="-7687"/>
          <a:stretch>
            <a:fillRect/>
          </a:stretch>
        </p:blipFill>
        <p:spPr>
          <a:xfrm>
            <a:off x="4400550" y="1985963"/>
            <a:ext cx="3657600" cy="4140200"/>
          </a:xfrm>
        </p:spPr>
      </p:pic>
    </p:spTree>
    <p:extLst>
      <p:ext uri="{BB962C8B-B14F-4D97-AF65-F5344CB8AC3E}">
        <p14:creationId xmlns:p14="http://schemas.microsoft.com/office/powerpoint/2010/main" val="1551185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 name="Picture Placeholder 7"/>
          <p:cNvPicPr>
            <a:picLocks noGrp="1" noChangeAspect="1"/>
          </p:cNvPicPr>
          <p:nvPr>
            <p:ph type="pic" sz="quarter" idx="12"/>
          </p:nvPr>
        </p:nvPicPr>
        <p:blipFill>
          <a:blip r:embed="rId3"/>
          <a:srcRect l="12937" r="12937"/>
          <a:stretch>
            <a:fillRect/>
          </a:stretch>
        </p:blipFill>
        <p:spPr/>
      </p:pic>
      <p:sp>
        <p:nvSpPr>
          <p:cNvPr id="6" name="Text Placeholder 5"/>
          <p:cNvSpPr>
            <a:spLocks noGrp="1"/>
          </p:cNvSpPr>
          <p:nvPr>
            <p:ph type="body" sz="half" idx="2"/>
          </p:nvPr>
        </p:nvSpPr>
        <p:spPr/>
        <p:txBody>
          <a:bodyPr/>
          <a:lstStyle/>
          <a:p>
            <a:r>
              <a:rPr lang="en-US" dirty="0" smtClean="0"/>
              <a:t>Applying The </a:t>
            </a:r>
            <a:r>
              <a:rPr lang="en-US" i="1" dirty="0" smtClean="0"/>
              <a:t>Tinker </a:t>
            </a:r>
            <a:r>
              <a:rPr lang="en-US" dirty="0" smtClean="0"/>
              <a:t>Test</a:t>
            </a:r>
            <a:endParaRPr lang="en-US" dirty="0"/>
          </a:p>
        </p:txBody>
      </p:sp>
      <p:pic>
        <p:nvPicPr>
          <p:cNvPr id="10" name="Picture Placeholder 12"/>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9392" r="-19392"/>
          <a:stretch>
            <a:fillRect/>
          </a:stretch>
        </p:blipFill>
        <p:spPr>
          <a:prstGeom prst="rect">
            <a:avLst/>
          </a:prstGeom>
          <a:noFill/>
          <a:ln>
            <a:noFill/>
          </a:ln>
        </p:spPr>
      </p:pic>
    </p:spTree>
    <p:extLst>
      <p:ext uri="{BB962C8B-B14F-4D97-AF65-F5344CB8AC3E}">
        <p14:creationId xmlns:p14="http://schemas.microsoft.com/office/powerpoint/2010/main" val="30720005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Tinker</a:t>
            </a:r>
            <a:r>
              <a:rPr lang="en-US" dirty="0" smtClean="0"/>
              <a:t> Test</a:t>
            </a:r>
            <a:endParaRPr lang="en-US" i="1" dirty="0"/>
          </a:p>
        </p:txBody>
      </p:sp>
      <p:sp>
        <p:nvSpPr>
          <p:cNvPr id="3" name="Content Placeholder 2"/>
          <p:cNvSpPr>
            <a:spLocks noGrp="1"/>
          </p:cNvSpPr>
          <p:nvPr>
            <p:ph idx="1"/>
          </p:nvPr>
        </p:nvSpPr>
        <p:spPr/>
        <p:txBody>
          <a:bodyPr>
            <a:normAutofit/>
          </a:bodyPr>
          <a:lstStyle/>
          <a:p>
            <a:r>
              <a:rPr lang="en-US" dirty="0" smtClean="0"/>
              <a:t>Does the action </a:t>
            </a:r>
            <a:r>
              <a:rPr lang="en-US" b="1" dirty="0" smtClean="0"/>
              <a:t>materially </a:t>
            </a:r>
            <a:r>
              <a:rPr lang="en-US" b="1" dirty="0"/>
              <a:t>and substantially interfere with the </a:t>
            </a:r>
            <a:r>
              <a:rPr lang="en-US" b="1" dirty="0" smtClean="0"/>
              <a:t>schools’ work, discipline, operation, or the rights of others?</a:t>
            </a:r>
            <a:endParaRPr lang="en-US" dirty="0" smtClean="0"/>
          </a:p>
          <a:p>
            <a:endParaRPr lang="en-US" dirty="0"/>
          </a:p>
        </p:txBody>
      </p:sp>
    </p:spTree>
    <p:extLst>
      <p:ext uri="{BB962C8B-B14F-4D97-AF65-F5344CB8AC3E}">
        <p14:creationId xmlns:p14="http://schemas.microsoft.com/office/powerpoint/2010/main" val="19600332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Tinker</a:t>
            </a:r>
            <a:r>
              <a:rPr lang="en-US" dirty="0" smtClean="0"/>
              <a:t> Test</a:t>
            </a:r>
            <a:endParaRPr lang="en-US" dirty="0"/>
          </a:p>
        </p:txBody>
      </p:sp>
      <p:sp>
        <p:nvSpPr>
          <p:cNvPr id="4" name="Content Placeholder 3"/>
          <p:cNvSpPr>
            <a:spLocks noGrp="1"/>
          </p:cNvSpPr>
          <p:nvPr>
            <p:ph sz="half" idx="1"/>
          </p:nvPr>
        </p:nvSpPr>
        <p:spPr>
          <a:xfrm>
            <a:off x="498518" y="1985962"/>
            <a:ext cx="3657600" cy="4581751"/>
          </a:xfrm>
        </p:spPr>
        <p:txBody>
          <a:bodyPr>
            <a:normAutofit fontScale="77500" lnSpcReduction="20000"/>
          </a:bodyPr>
          <a:lstStyle/>
          <a:p>
            <a:r>
              <a:rPr lang="en-US" dirty="0" smtClean="0"/>
              <a:t>A student wears a confederate flag jacket to school, and he was suspended</a:t>
            </a:r>
          </a:p>
          <a:p>
            <a:r>
              <a:rPr lang="en-US" dirty="0" smtClean="0"/>
              <a:t>The school’s nickname is “Rebels” and “Dixie” is a song used at school events</a:t>
            </a:r>
          </a:p>
          <a:p>
            <a:r>
              <a:rPr lang="en-US" dirty="0" smtClean="0"/>
              <a:t>The  year is 1970</a:t>
            </a:r>
          </a:p>
          <a:p>
            <a:r>
              <a:rPr lang="en-US" dirty="0" smtClean="0"/>
              <a:t>The location is Chattanooga, TN</a:t>
            </a:r>
          </a:p>
          <a:p>
            <a:r>
              <a:rPr lang="en-US" dirty="0" smtClean="0"/>
              <a:t>During the 1968-69 school year, black student protests and responses to those protests –sometimes violent – roiled the school district</a:t>
            </a:r>
          </a:p>
          <a:p>
            <a:r>
              <a:rPr lang="en-US" dirty="0" smtClean="0"/>
              <a:t>In the summer of 1970, the school district banned “provocative symbols” on clothing in order to maintain order</a:t>
            </a:r>
          </a:p>
          <a:p>
            <a:r>
              <a:rPr lang="en-US" dirty="0" smtClean="0"/>
              <a:t>Court of Appeals ruling: Suspension reasonable and constitutional. Rule was a reasonable forecast of disruptive conflict</a:t>
            </a:r>
          </a:p>
        </p:txBody>
      </p:sp>
      <p:pic>
        <p:nvPicPr>
          <p:cNvPr id="6" name="Picture Placeholder 7"/>
          <p:cNvPicPr>
            <a:picLocks noGrp="1" noChangeAspect="1"/>
          </p:cNvPicPr>
          <p:nvPr>
            <p:ph sz="half" idx="2"/>
          </p:nvPr>
        </p:nvPicPr>
        <p:blipFill>
          <a:blip r:embed="rId3"/>
          <a:srcRect l="17560" r="17560"/>
          <a:stretch>
            <a:fillRect/>
          </a:stretch>
        </p:blipFill>
        <p:spPr>
          <a:xfrm>
            <a:off x="4400550" y="1985963"/>
            <a:ext cx="3657600" cy="4140200"/>
          </a:xfrm>
        </p:spPr>
      </p:pic>
    </p:spTree>
    <p:extLst>
      <p:ext uri="{BB962C8B-B14F-4D97-AF65-F5344CB8AC3E}">
        <p14:creationId xmlns:p14="http://schemas.microsoft.com/office/powerpoint/2010/main" val="312405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t>
            </a:r>
            <a:r>
              <a:rPr lang="en-US" i="1" dirty="0" smtClean="0"/>
              <a:t>Tinker</a:t>
            </a:r>
            <a:r>
              <a:rPr lang="en-US" dirty="0" smtClean="0"/>
              <a:t> Test</a:t>
            </a:r>
            <a:endParaRPr lang="en-US" dirty="0"/>
          </a:p>
        </p:txBody>
      </p:sp>
      <p:sp>
        <p:nvSpPr>
          <p:cNvPr id="3" name="Content Placeholder 2"/>
          <p:cNvSpPr>
            <a:spLocks noGrp="1"/>
          </p:cNvSpPr>
          <p:nvPr>
            <p:ph idx="1"/>
          </p:nvPr>
        </p:nvSpPr>
        <p:spPr/>
        <p:txBody>
          <a:bodyPr/>
          <a:lstStyle/>
          <a:p>
            <a:r>
              <a:rPr lang="en-US" dirty="0"/>
              <a:t>"I know a man who is firm - he's firm in his pants, he's firm in his shirt, his character is firm - but most [of] all, his belief in you the students of Bethel, is firm. Jeff Kuhlman is a man who takes his point and pounds it in. If necessary, he'll take an issue and nail it to the wall. He doesn't attack things in spurts - he drives hard, pushing and pushing until finally - he succeeds. Jeff is a man who will go to the very end - even the climax, for each and every one of you. So please vote for Jeff Kuhlman, as he'll never come between us and the best our school can be. He is firm enough to give it everything.“</a:t>
            </a:r>
          </a:p>
          <a:p>
            <a:pPr marL="0" indent="0">
              <a:buNone/>
            </a:pPr>
            <a:r>
              <a:rPr lang="en-US" dirty="0"/>
              <a:t>   -- Matthew Fraser, high school senior, April 1983</a:t>
            </a:r>
          </a:p>
          <a:p>
            <a:endParaRPr lang="en-US" dirty="0"/>
          </a:p>
        </p:txBody>
      </p:sp>
    </p:spTree>
    <p:extLst>
      <p:ext uri="{BB962C8B-B14F-4D97-AF65-F5344CB8AC3E}">
        <p14:creationId xmlns:p14="http://schemas.microsoft.com/office/powerpoint/2010/main" val="8419158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Tinker</a:t>
            </a:r>
            <a:r>
              <a:rPr lang="en-US" dirty="0" smtClean="0"/>
              <a:t> </a:t>
            </a:r>
            <a:r>
              <a:rPr lang="en-US" dirty="0" smtClean="0"/>
              <a:t>Test Applied to </a:t>
            </a:r>
            <a:r>
              <a:rPr lang="en-US" i="1" dirty="0" smtClean="0"/>
              <a:t>Bethel</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Does the action </a:t>
            </a:r>
            <a:r>
              <a:rPr lang="en-US" b="1" dirty="0" smtClean="0"/>
              <a:t>materially </a:t>
            </a:r>
            <a:r>
              <a:rPr lang="en-US" b="1" dirty="0"/>
              <a:t>and substantially interfere with the </a:t>
            </a:r>
            <a:r>
              <a:rPr lang="en-US" b="1" dirty="0" smtClean="0"/>
              <a:t>schools’ work, discipline, operation, or the rights of others</a:t>
            </a:r>
            <a:r>
              <a:rPr lang="en-US" b="1" dirty="0" smtClean="0"/>
              <a:t>?</a:t>
            </a:r>
          </a:p>
          <a:p>
            <a:r>
              <a:rPr lang="en-US" dirty="0" smtClean="0"/>
              <a:t>The </a:t>
            </a:r>
            <a:r>
              <a:rPr lang="en-US" dirty="0"/>
              <a:t>Court found that it was appropriate for the school to prohibit the use of vulgar and offensive language</a:t>
            </a:r>
            <a:r>
              <a:rPr lang="en-US" dirty="0" smtClean="0"/>
              <a:t>.</a:t>
            </a:r>
          </a:p>
          <a:p>
            <a:r>
              <a:rPr lang="en-US" dirty="0" smtClean="0"/>
              <a:t>Chief </a:t>
            </a:r>
            <a:r>
              <a:rPr lang="en-US" dirty="0"/>
              <a:t>Justice Burger distinguished between political speech </a:t>
            </a:r>
            <a:r>
              <a:rPr lang="en-US" dirty="0" smtClean="0"/>
              <a:t>(protected in </a:t>
            </a:r>
            <a:r>
              <a:rPr lang="en-US" i="1" dirty="0" smtClean="0"/>
              <a:t>Tinker</a:t>
            </a:r>
            <a:r>
              <a:rPr lang="en-US" dirty="0" smtClean="0"/>
              <a:t>) and </a:t>
            </a:r>
            <a:r>
              <a:rPr lang="en-US" dirty="0"/>
              <a:t>the supposed sexual content of Fraser's message at the </a:t>
            </a:r>
            <a:r>
              <a:rPr lang="en-US" dirty="0" smtClean="0"/>
              <a:t>assembly</a:t>
            </a:r>
          </a:p>
          <a:p>
            <a:r>
              <a:rPr lang="en-US" dirty="0" smtClean="0"/>
              <a:t>Burger </a:t>
            </a:r>
            <a:r>
              <a:rPr lang="en-US" dirty="0"/>
              <a:t>concluded that the First Amendment did not prohibit schools from prohibiting vulgar and lewd speech since such discourse was inconsistent with the "fundamental values of public school education."</a:t>
            </a:r>
            <a:endParaRPr lang="en-US" dirty="0" smtClean="0"/>
          </a:p>
          <a:p>
            <a:endParaRPr lang="en-US" dirty="0"/>
          </a:p>
        </p:txBody>
      </p:sp>
    </p:spTree>
    <p:extLst>
      <p:ext uri="{BB962C8B-B14F-4D97-AF65-F5344CB8AC3E}">
        <p14:creationId xmlns:p14="http://schemas.microsoft.com/office/powerpoint/2010/main" val="3085402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Tinker</a:t>
            </a:r>
            <a:r>
              <a:rPr lang="en-US" dirty="0"/>
              <a:t> Conclusion</a:t>
            </a:r>
          </a:p>
        </p:txBody>
      </p:sp>
      <p:sp>
        <p:nvSpPr>
          <p:cNvPr id="5" name="Content Placeholder 4"/>
          <p:cNvSpPr>
            <a:spLocks noGrp="1"/>
          </p:cNvSpPr>
          <p:nvPr>
            <p:ph sz="half" idx="1"/>
          </p:nvPr>
        </p:nvSpPr>
        <p:spPr/>
        <p:txBody>
          <a:bodyPr/>
          <a:lstStyle/>
          <a:p>
            <a:r>
              <a:rPr lang="en-US" dirty="0" smtClean="0"/>
              <a:t>“ . . . Tinker – like Brown – stands as a towering symbol of constitutional ideals rather than a complete statement of how the world actually works . . .  “   </a:t>
            </a:r>
            <a:r>
              <a:rPr lang="en-US" dirty="0" err="1" smtClean="0"/>
              <a:t>Jamin</a:t>
            </a:r>
            <a:r>
              <a:rPr lang="en-US" dirty="0" smtClean="0"/>
              <a:t> B. </a:t>
            </a:r>
            <a:r>
              <a:rPr lang="en-US" dirty="0" err="1" smtClean="0"/>
              <a:t>Raskin</a:t>
            </a:r>
            <a:r>
              <a:rPr lang="en-US" dirty="0" smtClean="0"/>
              <a:t>, American University, 2012</a:t>
            </a:r>
            <a:endParaRPr lang="en-US" dirty="0"/>
          </a:p>
        </p:txBody>
      </p:sp>
      <p:pic>
        <p:nvPicPr>
          <p:cNvPr id="6"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t="-6597" b="-6597"/>
          <a:stretch>
            <a:fillRect/>
          </a:stretch>
        </p:blipFill>
        <p:spPr/>
      </p:pic>
    </p:spTree>
    <p:extLst>
      <p:ext uri="{BB962C8B-B14F-4D97-AF65-F5344CB8AC3E}">
        <p14:creationId xmlns:p14="http://schemas.microsoft.com/office/powerpoint/2010/main" val="39612088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Press Freedom and the Schools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57" y="843871"/>
            <a:ext cx="28590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58050" y="968991"/>
            <a:ext cx="4931108" cy="1384995"/>
          </a:xfrm>
          <a:prstGeom prst="rect">
            <a:avLst/>
          </a:prstGeom>
          <a:noFill/>
        </p:spPr>
        <p:txBody>
          <a:bodyPr wrap="square" rtlCol="0">
            <a:spAutoFit/>
          </a:bodyPr>
          <a:lstStyle/>
          <a:p>
            <a:r>
              <a:rPr lang="en-US" sz="2800" dirty="0" smtClean="0">
                <a:solidFill>
                  <a:schemeClr val="bg1"/>
                </a:solidFill>
              </a:rPr>
              <a:t>And so are two pages of the school newspaper – into the trash! </a:t>
            </a:r>
            <a:endParaRPr lang="en-US" sz="2800" dirty="0">
              <a:solidFill>
                <a:schemeClr val="bg1"/>
              </a:solidFill>
            </a:endParaRPr>
          </a:p>
        </p:txBody>
      </p:sp>
    </p:spTree>
    <p:extLst>
      <p:ext uri="{BB962C8B-B14F-4D97-AF65-F5344CB8AC3E}">
        <p14:creationId xmlns:p14="http://schemas.microsoft.com/office/powerpoint/2010/main" val="376812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Hazelwood School District v. </a:t>
            </a:r>
            <a:r>
              <a:rPr lang="en-US" i="1" dirty="0" err="1"/>
              <a:t>Kuhlmeyer</a:t>
            </a:r>
            <a:r>
              <a:rPr lang="en-US" dirty="0"/>
              <a:t> (1988)</a:t>
            </a:r>
            <a:r>
              <a:rPr lang="en-US" i="1" dirty="0"/>
              <a:t/>
            </a:r>
            <a:br>
              <a:rPr lang="en-US" i="1" dirty="0"/>
            </a:br>
            <a:endParaRPr lang="en-US" dirty="0"/>
          </a:p>
        </p:txBody>
      </p:sp>
      <p:sp>
        <p:nvSpPr>
          <p:cNvPr id="5" name="Content Placeholder 4"/>
          <p:cNvSpPr>
            <a:spLocks noGrp="1"/>
          </p:cNvSpPr>
          <p:nvPr>
            <p:ph sz="half" idx="1"/>
          </p:nvPr>
        </p:nvSpPr>
        <p:spPr/>
        <p:txBody>
          <a:bodyPr/>
          <a:lstStyle/>
          <a:p>
            <a:r>
              <a:rPr lang="en-US" dirty="0" smtClean="0"/>
              <a:t>Facts of the Case</a:t>
            </a:r>
            <a:endParaRPr lang="en-US" dirty="0"/>
          </a:p>
          <a:p>
            <a:r>
              <a:rPr lang="en-US" dirty="0" smtClean="0"/>
              <a:t>You are the principal – what do you do?</a:t>
            </a:r>
          </a:p>
        </p:txBody>
      </p:sp>
      <p:pic>
        <p:nvPicPr>
          <p:cNvPr id="7"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809" t="36731" r="33854"/>
          <a:stretch/>
        </p:blipFill>
        <p:spPr>
          <a:xfrm>
            <a:off x="4531057" y="1453525"/>
            <a:ext cx="4080679" cy="5029162"/>
          </a:xfrm>
        </p:spPr>
      </p:pic>
    </p:spTree>
    <p:extLst>
      <p:ext uri="{BB962C8B-B14F-4D97-AF65-F5344CB8AC3E}">
        <p14:creationId xmlns:p14="http://schemas.microsoft.com/office/powerpoint/2010/main" val="38206974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Hazelwood</a:t>
            </a:r>
            <a:r>
              <a:rPr lang="en-US" dirty="0" smtClean="0"/>
              <a:t> Decision</a:t>
            </a:r>
            <a:endParaRPr lang="en-US" i="1" dirty="0"/>
          </a:p>
        </p:txBody>
      </p:sp>
      <p:sp>
        <p:nvSpPr>
          <p:cNvPr id="3" name="Content Placeholder 2"/>
          <p:cNvSpPr>
            <a:spLocks noGrp="1"/>
          </p:cNvSpPr>
          <p:nvPr>
            <p:ph idx="1"/>
          </p:nvPr>
        </p:nvSpPr>
        <p:spPr/>
        <p:txBody>
          <a:bodyPr/>
          <a:lstStyle/>
          <a:p>
            <a:r>
              <a:rPr lang="en-US" dirty="0" smtClean="0"/>
              <a:t>The principal’s removal of articles was justified </a:t>
            </a:r>
            <a:endParaRPr lang="en-US" dirty="0"/>
          </a:p>
          <a:p>
            <a:r>
              <a:rPr lang="en-US" dirty="0" smtClean="0"/>
              <a:t>The </a:t>
            </a:r>
            <a:r>
              <a:rPr lang="en-US" dirty="0"/>
              <a:t>First Amendment </a:t>
            </a:r>
            <a:r>
              <a:rPr lang="en-US" dirty="0" smtClean="0"/>
              <a:t>does </a:t>
            </a:r>
            <a:r>
              <a:rPr lang="en-US" dirty="0"/>
              <a:t>not require schools to </a:t>
            </a:r>
            <a:r>
              <a:rPr lang="en-US" b="1" dirty="0"/>
              <a:t>affirmatively promote</a:t>
            </a:r>
            <a:r>
              <a:rPr lang="en-US" dirty="0"/>
              <a:t> particular types of student </a:t>
            </a:r>
            <a:r>
              <a:rPr lang="en-US" dirty="0" smtClean="0"/>
              <a:t>speech</a:t>
            </a:r>
          </a:p>
          <a:p>
            <a:r>
              <a:rPr lang="en-US" dirty="0" smtClean="0"/>
              <a:t>Schools </a:t>
            </a:r>
            <a:r>
              <a:rPr lang="en-US" dirty="0"/>
              <a:t>retained </a:t>
            </a:r>
            <a:r>
              <a:rPr lang="en-US" b="1" dirty="0"/>
              <a:t>the right to refuse to sponsor speech that was "inconsistent with 'the shared values of a civilized social order.</a:t>
            </a:r>
            <a:r>
              <a:rPr lang="en-US" b="1" dirty="0" smtClean="0"/>
              <a:t>'”</a:t>
            </a:r>
          </a:p>
          <a:p>
            <a:r>
              <a:rPr lang="en-US" dirty="0" smtClean="0"/>
              <a:t> </a:t>
            </a:r>
            <a:r>
              <a:rPr lang="en-US" dirty="0"/>
              <a:t>Educators did not offend the First </a:t>
            </a:r>
            <a:r>
              <a:rPr lang="en-US" b="1" dirty="0"/>
              <a:t>Amendment </a:t>
            </a:r>
            <a:r>
              <a:rPr lang="en-US" b="1" dirty="0" smtClean="0"/>
              <a:t>so </a:t>
            </a:r>
            <a:r>
              <a:rPr lang="en-US" b="1" dirty="0"/>
              <a:t>long as their actions were "reasonably related to legitimate pedagogical concerns</a:t>
            </a:r>
            <a:r>
              <a:rPr lang="en-US" b="1" dirty="0" smtClean="0"/>
              <a:t>.” </a:t>
            </a:r>
            <a:endParaRPr lang="en-US" b="1" dirty="0"/>
          </a:p>
        </p:txBody>
      </p:sp>
    </p:spTree>
    <p:extLst>
      <p:ext uri="{BB962C8B-B14F-4D97-AF65-F5344CB8AC3E}">
        <p14:creationId xmlns:p14="http://schemas.microsoft.com/office/powerpoint/2010/main" val="788314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Amendment </a:t>
            </a:r>
            <a:r>
              <a:rPr lang="en-US" dirty="0"/>
              <a:t>I</a:t>
            </a:r>
          </a:p>
        </p:txBody>
      </p:sp>
      <p:sp>
        <p:nvSpPr>
          <p:cNvPr id="7" name="Content Placeholder 6"/>
          <p:cNvSpPr>
            <a:spLocks noGrp="1"/>
          </p:cNvSpPr>
          <p:nvPr>
            <p:ph idx="1"/>
          </p:nvPr>
        </p:nvSpPr>
        <p:spPr/>
        <p:txBody>
          <a:bodyPr/>
          <a:lstStyle/>
          <a:p>
            <a:r>
              <a:rPr lang="en-US" b="1"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endParaRPr lang="en-US" dirty="0"/>
          </a:p>
        </p:txBody>
      </p:sp>
      <p:sp>
        <p:nvSpPr>
          <p:cNvPr id="5" name="Slide Number Placeholder 4"/>
          <p:cNvSpPr>
            <a:spLocks noGrp="1"/>
          </p:cNvSpPr>
          <p:nvPr>
            <p:ph type="sldNum" sz="quarter" idx="12"/>
          </p:nvPr>
        </p:nvSpPr>
        <p:spPr/>
        <p:txBody>
          <a:bodyPr/>
          <a:lstStyle/>
          <a:p>
            <a:fld id="{31D26FDE-4066-4CE2-B659-5B442D22F00C}" type="slidenum">
              <a:rPr lang="en-US" smtClean="0"/>
              <a:pPr/>
              <a:t>3</a:t>
            </a:fld>
            <a:endParaRPr lang="en-US"/>
          </a:p>
        </p:txBody>
      </p:sp>
    </p:spTree>
    <p:extLst>
      <p:ext uri="{BB962C8B-B14F-4D97-AF65-F5344CB8AC3E}">
        <p14:creationId xmlns:p14="http://schemas.microsoft.com/office/powerpoint/2010/main" val="39085472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Students and the Fourth Amendment</a:t>
            </a:r>
            <a:endParaRPr lang="en-US" dirty="0"/>
          </a:p>
        </p:txBody>
      </p:sp>
      <p:sp>
        <p:nvSpPr>
          <p:cNvPr id="5" name="Text Placeholder 4"/>
          <p:cNvSpPr>
            <a:spLocks noGrp="1"/>
          </p:cNvSpPr>
          <p:nvPr>
            <p:ph type="body" idx="1"/>
          </p:nvPr>
        </p:nvSpPr>
        <p:spPr/>
        <p:txBody>
          <a:bodyPr/>
          <a:lstStyle/>
          <a:p>
            <a:r>
              <a:rPr lang="en-US" i="1" dirty="0" smtClean="0"/>
              <a:t>New Jersey v. TLO </a:t>
            </a:r>
            <a:r>
              <a:rPr lang="en-US" dirty="0" smtClean="0"/>
              <a:t>(198) and </a:t>
            </a:r>
            <a:r>
              <a:rPr lang="en-US" i="1" dirty="0" err="1" smtClean="0"/>
              <a:t>Vernonia</a:t>
            </a:r>
            <a:r>
              <a:rPr lang="en-US" i="1" dirty="0" smtClean="0"/>
              <a:t> School District v. Acton</a:t>
            </a:r>
            <a:r>
              <a:rPr lang="en-US" dirty="0" smtClean="0"/>
              <a:t> (1995)</a:t>
            </a:r>
            <a:endParaRPr lang="en-US" i="1" dirty="0"/>
          </a:p>
        </p:txBody>
      </p:sp>
    </p:spTree>
    <p:extLst>
      <p:ext uri="{BB962C8B-B14F-4D97-AF65-F5344CB8AC3E}">
        <p14:creationId xmlns:p14="http://schemas.microsoft.com/office/powerpoint/2010/main" val="38630404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Amendment IV</a:t>
            </a:r>
            <a:br>
              <a:rPr lang="en-US" b="1" dirty="0"/>
            </a:br>
            <a:endParaRPr lang="en-US" dirty="0"/>
          </a:p>
        </p:txBody>
      </p:sp>
      <p:sp>
        <p:nvSpPr>
          <p:cNvPr id="5" name="Content Placeholder 4"/>
          <p:cNvSpPr>
            <a:spLocks noGrp="1"/>
          </p:cNvSpPr>
          <p:nvPr>
            <p:ph idx="1"/>
          </p:nvPr>
        </p:nvSpPr>
        <p:spPr/>
        <p:txBody>
          <a:bodyPr/>
          <a:lstStyle/>
          <a:p>
            <a:r>
              <a:rPr lang="en-US" b="1" dirty="0" smtClean="0"/>
              <a:t>The </a:t>
            </a:r>
            <a:r>
              <a:rPr lang="en-US" b="1" dirty="0"/>
              <a:t>right of the people </a:t>
            </a:r>
            <a:r>
              <a:rPr lang="en-US" dirty="0"/>
              <a:t>to be secure in their persons, houses, papers, and effects, </a:t>
            </a:r>
            <a:r>
              <a:rPr lang="en-US" b="1" dirty="0"/>
              <a:t>against unreasonable searches and seizures, shall not be violated</a:t>
            </a:r>
            <a:r>
              <a:rPr lang="en-US" dirty="0"/>
              <a:t>, and no warrants shall issue, but upon probable cause, supported by oath or affirmation, and particularly describing the place to be searched, and the persons or things to be seized.</a:t>
            </a:r>
          </a:p>
          <a:p>
            <a:endParaRPr lang="en-US" dirty="0"/>
          </a:p>
        </p:txBody>
      </p:sp>
    </p:spTree>
    <p:extLst>
      <p:ext uri="{BB962C8B-B14F-4D97-AF65-F5344CB8AC3E}">
        <p14:creationId xmlns:p14="http://schemas.microsoft.com/office/powerpoint/2010/main" val="19193993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New Jersey v. T.L.O.</a:t>
            </a:r>
            <a:r>
              <a:rPr lang="en-US" dirty="0" smtClean="0"/>
              <a:t> (1985)</a:t>
            </a:r>
            <a:endParaRPr lang="en-US" i="1" dirty="0"/>
          </a:p>
        </p:txBody>
      </p:sp>
      <p:sp>
        <p:nvSpPr>
          <p:cNvPr id="6" name="Content Placeholder 5"/>
          <p:cNvSpPr>
            <a:spLocks noGrp="1"/>
          </p:cNvSpPr>
          <p:nvPr>
            <p:ph sz="half" idx="1"/>
          </p:nvPr>
        </p:nvSpPr>
        <p:spPr/>
        <p:txBody>
          <a:bodyPr/>
          <a:lstStyle/>
          <a:p>
            <a:r>
              <a:rPr lang="en-US" dirty="0"/>
              <a:t>Question: </a:t>
            </a:r>
            <a:r>
              <a:rPr lang="en-US" dirty="0" smtClean="0"/>
              <a:t>When does a search of a student’s purse violate </a:t>
            </a:r>
            <a:r>
              <a:rPr lang="en-US" dirty="0"/>
              <a:t>the Fourth </a:t>
            </a:r>
            <a:r>
              <a:rPr lang="en-US" dirty="0" smtClean="0"/>
              <a:t>Amendment?</a:t>
            </a:r>
          </a:p>
          <a:p>
            <a:r>
              <a:rPr lang="en-US" dirty="0" smtClean="0"/>
              <a:t>Facts of the Case</a:t>
            </a:r>
            <a:endParaRPr lang="en-US" dirty="0"/>
          </a:p>
        </p:txBody>
      </p:sp>
      <p:pic>
        <p:nvPicPr>
          <p:cNvPr id="2" name="Content Placeholder 1"/>
          <p:cNvPicPr>
            <a:picLocks noGrp="1" noChangeAspect="1"/>
          </p:cNvPicPr>
          <p:nvPr>
            <p:ph sz="half" idx="2"/>
          </p:nvPr>
        </p:nvPicPr>
        <p:blipFill rotWithShape="1">
          <a:blip r:embed="rId3"/>
          <a:srcRect l="-15220" t="34854" r="-15220"/>
          <a:stretch/>
        </p:blipFill>
        <p:spPr>
          <a:xfrm>
            <a:off x="4156118" y="2279989"/>
            <a:ext cx="5027240" cy="3707154"/>
          </a:xfrm>
        </p:spPr>
      </p:pic>
    </p:spTree>
    <p:extLst>
      <p:ext uri="{BB962C8B-B14F-4D97-AF65-F5344CB8AC3E}">
        <p14:creationId xmlns:p14="http://schemas.microsoft.com/office/powerpoint/2010/main" val="38678407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New Jersey v. T.L.O. </a:t>
            </a:r>
            <a:r>
              <a:rPr lang="en-US" dirty="0" smtClean="0"/>
              <a:t>Decision</a:t>
            </a:r>
            <a:endParaRPr lang="en-US" i="1" dirty="0"/>
          </a:p>
        </p:txBody>
      </p:sp>
      <p:sp>
        <p:nvSpPr>
          <p:cNvPr id="5" name="Content Placeholder 4"/>
          <p:cNvSpPr>
            <a:spLocks noGrp="1"/>
          </p:cNvSpPr>
          <p:nvPr>
            <p:ph idx="1"/>
          </p:nvPr>
        </p:nvSpPr>
        <p:spPr/>
        <p:txBody>
          <a:bodyPr>
            <a:normAutofit fontScale="92500" lnSpcReduction="10000"/>
          </a:bodyPr>
          <a:lstStyle/>
          <a:p>
            <a:r>
              <a:rPr lang="en-US" dirty="0" smtClean="0"/>
              <a:t>The </a:t>
            </a:r>
            <a:r>
              <a:rPr lang="en-US" dirty="0"/>
              <a:t>Fourth Amendment's prohibition on unreasonable searches and seizures applies to searches conducted by public school officials, and is not limited to searches carried out by law enforcement officers. Nor are school officials exempt from the Amendment's dictates by virtue of the special nature of their authority over schoolchildren</a:t>
            </a:r>
            <a:r>
              <a:rPr lang="en-US" dirty="0" smtClean="0"/>
              <a:t>.</a:t>
            </a:r>
          </a:p>
          <a:p>
            <a:r>
              <a:rPr lang="en-US" dirty="0"/>
              <a:t>Schoolchildren have legitimate expectations of </a:t>
            </a:r>
            <a:r>
              <a:rPr lang="en-US" dirty="0" smtClean="0"/>
              <a:t>privacy . . . but </a:t>
            </a:r>
            <a:r>
              <a:rPr lang="en-US" dirty="0"/>
              <a:t>striking the balance between schoolchildren's legitimate expectations of privacy and the school's equally legitimate need to maintain an environment in which learning can take place requires some easing of the restrictions to which searches by public authorities are ordinarily </a:t>
            </a:r>
            <a:r>
              <a:rPr lang="en-US" dirty="0" smtClean="0"/>
              <a:t>subject (i.e. no warrant needed)</a:t>
            </a:r>
          </a:p>
          <a:p>
            <a:r>
              <a:rPr lang="en-US" dirty="0" smtClean="0"/>
              <a:t>In this case, the search was reasonable and thus constitutional</a:t>
            </a:r>
            <a:endParaRPr lang="en-US" dirty="0"/>
          </a:p>
        </p:txBody>
      </p:sp>
    </p:spTree>
    <p:extLst>
      <p:ext uri="{BB962C8B-B14F-4D97-AF65-F5344CB8AC3E}">
        <p14:creationId xmlns:p14="http://schemas.microsoft.com/office/powerpoint/2010/main" val="3123481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Safford United School District v. Redding</a:t>
            </a:r>
            <a:r>
              <a:rPr lang="en-US" dirty="0" smtClean="0"/>
              <a:t> (2009)</a:t>
            </a:r>
            <a:endParaRPr lang="en-US" i="1" dirty="0"/>
          </a:p>
        </p:txBody>
      </p:sp>
      <p:sp>
        <p:nvSpPr>
          <p:cNvPr id="4" name="Content Placeholder 3"/>
          <p:cNvSpPr>
            <a:spLocks noGrp="1"/>
          </p:cNvSpPr>
          <p:nvPr>
            <p:ph sz="half" idx="1"/>
          </p:nvPr>
        </p:nvSpPr>
        <p:spPr/>
        <p:txBody>
          <a:bodyPr/>
          <a:lstStyle/>
          <a:p>
            <a:r>
              <a:rPr lang="en-US" dirty="0"/>
              <a:t>Question: Does the Fourth Amendment prohibit school officials from strip searching students suspected of possessing drugs in violation of school policy</a:t>
            </a:r>
            <a:r>
              <a:rPr lang="en-US" dirty="0" smtClean="0"/>
              <a:t>?</a:t>
            </a:r>
          </a:p>
          <a:p>
            <a:r>
              <a:rPr lang="en-US" dirty="0" smtClean="0"/>
              <a:t>Facts of the Case</a:t>
            </a:r>
            <a:endParaRPr lang="en-US" dirty="0"/>
          </a:p>
        </p:txBody>
      </p:sp>
      <p:pic>
        <p:nvPicPr>
          <p:cNvPr id="3" name="Content Placeholder 2"/>
          <p:cNvPicPr>
            <a:picLocks noGrp="1" noChangeAspect="1"/>
          </p:cNvPicPr>
          <p:nvPr>
            <p:ph sz="half" idx="2"/>
          </p:nvPr>
        </p:nvPicPr>
        <p:blipFill>
          <a:blip r:embed="rId3"/>
          <a:srcRect l="5828" r="5828"/>
          <a:stretch>
            <a:fillRect/>
          </a:stretch>
        </p:blipFill>
        <p:spPr/>
      </p:pic>
    </p:spTree>
    <p:extLst>
      <p:ext uri="{BB962C8B-B14F-4D97-AF65-F5344CB8AC3E}">
        <p14:creationId xmlns:p14="http://schemas.microsoft.com/office/powerpoint/2010/main" val="20926667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Safford v. Redding</a:t>
            </a:r>
            <a:r>
              <a:rPr lang="en-US" dirty="0" smtClean="0"/>
              <a:t> Decision</a:t>
            </a:r>
            <a:endParaRPr lang="en-US" i="1" dirty="0"/>
          </a:p>
        </p:txBody>
      </p:sp>
      <p:sp>
        <p:nvSpPr>
          <p:cNvPr id="5" name="Content Placeholder 4"/>
          <p:cNvSpPr>
            <a:spLocks noGrp="1"/>
          </p:cNvSpPr>
          <p:nvPr>
            <p:ph idx="1"/>
          </p:nvPr>
        </p:nvSpPr>
        <p:spPr/>
        <p:txBody>
          <a:bodyPr>
            <a:normAutofit/>
          </a:bodyPr>
          <a:lstStyle/>
          <a:p>
            <a:r>
              <a:rPr lang="en-US" dirty="0"/>
              <a:t>The </a:t>
            </a:r>
            <a:r>
              <a:rPr lang="en-US" dirty="0" smtClean="0"/>
              <a:t>held </a:t>
            </a:r>
            <a:r>
              <a:rPr lang="en-US" dirty="0"/>
              <a:t>that </a:t>
            </a:r>
            <a:r>
              <a:rPr lang="en-US" dirty="0" smtClean="0"/>
              <a:t>Redding’s Fourth </a:t>
            </a:r>
            <a:r>
              <a:rPr lang="en-US" dirty="0"/>
              <a:t>Amendment rights </a:t>
            </a:r>
            <a:r>
              <a:rPr lang="en-US" b="1" dirty="0"/>
              <a:t>were violated </a:t>
            </a:r>
            <a:r>
              <a:rPr lang="en-US" dirty="0"/>
              <a:t>when school officials searched her underwear for non-prescription painkillers</a:t>
            </a:r>
            <a:r>
              <a:rPr lang="en-US" dirty="0" smtClean="0"/>
              <a:t>.</a:t>
            </a:r>
          </a:p>
          <a:p>
            <a:r>
              <a:rPr lang="en-US" dirty="0" smtClean="0"/>
              <a:t>The </a:t>
            </a:r>
            <a:r>
              <a:rPr lang="en-US" dirty="0"/>
              <a:t>Court reiterated </a:t>
            </a:r>
            <a:r>
              <a:rPr lang="en-US" dirty="0" smtClean="0"/>
              <a:t>that </a:t>
            </a:r>
            <a:r>
              <a:rPr lang="en-US" dirty="0"/>
              <a:t>search measures used by school officials to root out contraband </a:t>
            </a:r>
            <a:r>
              <a:rPr lang="en-US" b="1" dirty="0"/>
              <a:t>must be "reasonably related to the objectives of the search</a:t>
            </a:r>
            <a:r>
              <a:rPr lang="en-US" dirty="0"/>
              <a:t> and not excessively intrusive in light of the age and sex of the student and the nature of the infraction</a:t>
            </a:r>
            <a:r>
              <a:rPr lang="en-US" dirty="0" smtClean="0"/>
              <a:t>.”</a:t>
            </a:r>
            <a:endParaRPr lang="en-US" dirty="0"/>
          </a:p>
        </p:txBody>
      </p:sp>
    </p:spTree>
    <p:extLst>
      <p:ext uri="{BB962C8B-B14F-4D97-AF65-F5344CB8AC3E}">
        <p14:creationId xmlns:p14="http://schemas.microsoft.com/office/powerpoint/2010/main" val="30439894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3138" y="4472668"/>
            <a:ext cx="4038600" cy="1817075"/>
          </a:xfrm>
        </p:spPr>
        <p:txBody>
          <a:bodyPr>
            <a:normAutofit/>
          </a:bodyPr>
          <a:lstStyle/>
          <a:p>
            <a:r>
              <a:rPr lang="en-US" sz="4000" dirty="0" smtClean="0"/>
              <a:t>Conclusion</a:t>
            </a:r>
            <a:endParaRPr lang="en-US" sz="4000" dirty="0"/>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92" r="16692"/>
          <a:stretch>
            <a:fillRect/>
          </a:stretch>
        </p:blipFill>
        <p:spPr/>
      </p:pic>
      <p:sp>
        <p:nvSpPr>
          <p:cNvPr id="4" name="Text Placeholder 3"/>
          <p:cNvSpPr>
            <a:spLocks noGrp="1"/>
          </p:cNvSpPr>
          <p:nvPr>
            <p:ph type="body" sz="half" idx="2"/>
          </p:nvPr>
        </p:nvSpPr>
        <p:spPr>
          <a:xfrm>
            <a:off x="668739" y="1433016"/>
            <a:ext cx="3521123" cy="2387384"/>
          </a:xfrm>
        </p:spPr>
        <p:txBody>
          <a:bodyPr/>
          <a:lstStyle/>
          <a:p>
            <a:r>
              <a:rPr lang="en-US" sz="4000" dirty="0"/>
              <a:t>Student Rights and the Constitution</a:t>
            </a:r>
          </a:p>
        </p:txBody>
      </p:sp>
      <p:pic>
        <p:nvPicPr>
          <p:cNvPr id="9" name="Content Placeholder 2"/>
          <p:cNvPicPr>
            <a:picLocks noGrp="1" noChangeAspect="1"/>
          </p:cNvPicPr>
          <p:nvPr>
            <p:ph type="pic" sz="quarter" idx="13"/>
          </p:nvPr>
        </p:nvPicPr>
        <p:blipFill>
          <a:blip r:embed="rId4"/>
          <a:srcRect t="463" b="463"/>
          <a:stretch>
            <a:fillRect/>
          </a:stretch>
        </p:blipFill>
        <p:spPr/>
      </p:pic>
    </p:spTree>
    <p:extLst>
      <p:ext uri="{BB962C8B-B14F-4D97-AF65-F5344CB8AC3E}">
        <p14:creationId xmlns:p14="http://schemas.microsoft.com/office/powerpoint/2010/main" val="34368183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normAutofit lnSpcReduction="10000"/>
          </a:bodyPr>
          <a:lstStyle/>
          <a:p>
            <a:r>
              <a:rPr lang="en-US" dirty="0" smtClean="0"/>
              <a:t>Students do not have same constitutional protections as adults in public settings</a:t>
            </a:r>
          </a:p>
          <a:p>
            <a:r>
              <a:rPr lang="en-US" dirty="0" smtClean="0"/>
              <a:t>They do have protections, though</a:t>
            </a:r>
          </a:p>
          <a:p>
            <a:pPr lvl="1"/>
            <a:r>
              <a:rPr lang="en-US" dirty="0" smtClean="0"/>
              <a:t>Constraints on speech must show reasonable belief that the speech will disrupt teaching/learning or violate other students’ rights</a:t>
            </a:r>
          </a:p>
          <a:p>
            <a:pPr lvl="1"/>
            <a:r>
              <a:rPr lang="en-US" dirty="0" smtClean="0"/>
              <a:t>Searches don’t require warrants, but they require reasonable suspicion, and the search must be proportional to the infraction</a:t>
            </a:r>
          </a:p>
          <a:p>
            <a:r>
              <a:rPr lang="en-US" dirty="0" smtClean="0"/>
              <a:t>“ . . . Tinker – like Brown – stands as a towering symbol of constitutional ideals rather than a complete statement of how the world actually works . . .  “   </a:t>
            </a:r>
            <a:r>
              <a:rPr lang="en-US" dirty="0" err="1" smtClean="0"/>
              <a:t>Jamin</a:t>
            </a:r>
            <a:r>
              <a:rPr lang="en-US" dirty="0" smtClean="0"/>
              <a:t> B. </a:t>
            </a:r>
            <a:r>
              <a:rPr lang="en-US" dirty="0" err="1" smtClean="0"/>
              <a:t>Raskin</a:t>
            </a:r>
            <a:r>
              <a:rPr lang="en-US" dirty="0" smtClean="0"/>
              <a:t>, American University, 2012</a:t>
            </a:r>
          </a:p>
          <a:p>
            <a:endParaRPr lang="en-US" dirty="0"/>
          </a:p>
        </p:txBody>
      </p:sp>
      <p:pic>
        <p:nvPicPr>
          <p:cNvPr id="6"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rcRect t="-6597" b="-6597"/>
          <a:stretch>
            <a:fillRect/>
          </a:stretch>
        </p:blipFill>
        <p:spPr>
          <a:xfrm>
            <a:off x="7259638" y="0"/>
            <a:ext cx="1884362" cy="2132013"/>
          </a:xfrm>
        </p:spPr>
      </p:pic>
    </p:spTree>
    <p:extLst>
      <p:ext uri="{BB962C8B-B14F-4D97-AF65-F5344CB8AC3E}">
        <p14:creationId xmlns:p14="http://schemas.microsoft.com/office/powerpoint/2010/main" val="1661919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Vernonia</a:t>
            </a:r>
            <a:r>
              <a:rPr lang="en-US" i="1" dirty="0" smtClean="0"/>
              <a:t> School District v. Acton</a:t>
            </a:r>
            <a:r>
              <a:rPr lang="en-US" dirty="0" smtClean="0"/>
              <a:t> (1995)</a:t>
            </a:r>
            <a:endParaRPr lang="en-US" i="1" dirty="0"/>
          </a:p>
        </p:txBody>
      </p:sp>
      <p:sp>
        <p:nvSpPr>
          <p:cNvPr id="4" name="Content Placeholder 3"/>
          <p:cNvSpPr>
            <a:spLocks noGrp="1"/>
          </p:cNvSpPr>
          <p:nvPr>
            <p:ph sz="half" idx="1"/>
          </p:nvPr>
        </p:nvSpPr>
        <p:spPr/>
        <p:txBody>
          <a:bodyPr/>
          <a:lstStyle/>
          <a:p>
            <a:r>
              <a:rPr lang="en-US" dirty="0"/>
              <a:t>Question: Does random drug testing of high school athletes violate the reasonable search and seizure clause of the Fourth Amendment?</a:t>
            </a:r>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38288383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Amendment </a:t>
            </a:r>
            <a:r>
              <a:rPr lang="en-US" dirty="0"/>
              <a:t>I</a:t>
            </a:r>
          </a:p>
        </p:txBody>
      </p:sp>
      <p:sp>
        <p:nvSpPr>
          <p:cNvPr id="7" name="Content Placeholder 6"/>
          <p:cNvSpPr>
            <a:spLocks noGrp="1"/>
          </p:cNvSpPr>
          <p:nvPr>
            <p:ph idx="1"/>
          </p:nvPr>
        </p:nvSpPr>
        <p:spPr/>
        <p:txBody>
          <a:bodyPr/>
          <a:lstStyle/>
          <a:p>
            <a:r>
              <a:rPr lang="en-US" b="1" dirty="0"/>
              <a:t>Congress shall make no law respecting an establishment of religion, or </a:t>
            </a:r>
            <a:r>
              <a:rPr lang="en-US" b="1" dirty="0">
                <a:solidFill>
                  <a:srgbClr val="FF0000"/>
                </a:solidFill>
              </a:rPr>
              <a:t>prohibiting the free exercise thereof; or abridging the freedom of speech, or of the press</a:t>
            </a:r>
            <a:r>
              <a:rPr lang="en-US" b="1" dirty="0"/>
              <a:t>; or the right of the people peaceably to assemble, and to petition the government for a redress of grievances.</a:t>
            </a:r>
          </a:p>
          <a:p>
            <a:endParaRPr lang="en-US" dirty="0"/>
          </a:p>
        </p:txBody>
      </p:sp>
      <p:sp>
        <p:nvSpPr>
          <p:cNvPr id="5" name="Slide Number Placeholder 4"/>
          <p:cNvSpPr>
            <a:spLocks noGrp="1"/>
          </p:cNvSpPr>
          <p:nvPr>
            <p:ph type="sldNum" sz="quarter" idx="12"/>
          </p:nvPr>
        </p:nvSpPr>
        <p:spPr/>
        <p:txBody>
          <a:bodyPr/>
          <a:lstStyle/>
          <a:p>
            <a:fld id="{31D26FDE-4066-4CE2-B659-5B442D22F00C}" type="slidenum">
              <a:rPr lang="en-US" smtClean="0"/>
              <a:pPr/>
              <a:t>4</a:t>
            </a:fld>
            <a:endParaRPr lang="en-US"/>
          </a:p>
        </p:txBody>
      </p:sp>
    </p:spTree>
    <p:extLst>
      <p:ext uri="{BB962C8B-B14F-4D97-AF65-F5344CB8AC3E}">
        <p14:creationId xmlns:p14="http://schemas.microsoft.com/office/powerpoint/2010/main" val="11539353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Fraser’s Speech</a:t>
            </a:r>
            <a:endParaRPr lang="en-US" dirty="0"/>
          </a:p>
        </p:txBody>
      </p:sp>
      <p:sp>
        <p:nvSpPr>
          <p:cNvPr id="3" name="Content Placeholder 2"/>
          <p:cNvSpPr>
            <a:spLocks noGrp="1"/>
          </p:cNvSpPr>
          <p:nvPr>
            <p:ph idx="1"/>
          </p:nvPr>
        </p:nvSpPr>
        <p:spPr/>
        <p:txBody>
          <a:bodyPr/>
          <a:lstStyle/>
          <a:p>
            <a:r>
              <a:rPr lang="en-US" dirty="0"/>
              <a:t>"I know a man who is firm - he's firm in his pants, he's firm in his shirt, his character is firm - but most [of] all, his belief in you the students of Bethel, is firm. Jeff Kuhlman is a man who takes his point and pounds it in. If necessary, he'll take an issue and nail it to the wall. He doesn't attack things in spurts - he drives hard, pushing and pushing until finally - he succeeds. Jeff is a man who will go to the very end - even the climax, for each and every one of you. So please vote for Jeff Kuhlman, as he'll never come between us and the best our school can be. He is firm enough to give it everything</a:t>
            </a:r>
            <a:r>
              <a:rPr lang="en-US" dirty="0" smtClean="0"/>
              <a:t>.“</a:t>
            </a:r>
          </a:p>
          <a:p>
            <a:pPr marL="0" indent="0">
              <a:buNone/>
            </a:pPr>
            <a:r>
              <a:rPr lang="en-US" dirty="0"/>
              <a:t> </a:t>
            </a:r>
            <a:r>
              <a:rPr lang="en-US" dirty="0" smtClean="0"/>
              <a:t>  -- Matthew Fraser, high school senior, April 1983</a:t>
            </a:r>
            <a:endParaRPr lang="en-US" dirty="0"/>
          </a:p>
        </p:txBody>
      </p:sp>
    </p:spTree>
    <p:extLst>
      <p:ext uri="{BB962C8B-B14F-4D97-AF65-F5344CB8AC3E}">
        <p14:creationId xmlns:p14="http://schemas.microsoft.com/office/powerpoint/2010/main" val="4137573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Where are the limits of free expression?</a:t>
            </a:r>
          </a:p>
          <a:p>
            <a:r>
              <a:rPr lang="en-US" dirty="0" smtClean="0"/>
              <a:t>Do children have First Amendment protections?</a:t>
            </a:r>
          </a:p>
          <a:p>
            <a:r>
              <a:rPr lang="en-US" dirty="0" smtClean="0"/>
              <a:t>What First Amendment rights are surrendered when entering a public school? </a:t>
            </a:r>
          </a:p>
          <a:p>
            <a:r>
              <a:rPr lang="en-US" dirty="0" smtClean="0"/>
              <a:t>We know that all speech is not protected – but do schools have more latitude to restrict speech?</a:t>
            </a:r>
          </a:p>
          <a:p>
            <a:r>
              <a:rPr lang="en-US" dirty="0" smtClean="0"/>
              <a:t>Is symbolic speech protected? What is symbolic </a:t>
            </a:r>
            <a:r>
              <a:rPr lang="en-US" dirty="0" smtClean="0"/>
              <a:t>speech?</a:t>
            </a:r>
            <a:endParaRPr lang="en-US" dirty="0"/>
          </a:p>
        </p:txBody>
      </p:sp>
    </p:spTree>
    <p:extLst>
      <p:ext uri="{BB962C8B-B14F-4D97-AF65-F5344CB8AC3E}">
        <p14:creationId xmlns:p14="http://schemas.microsoft.com/office/powerpoint/2010/main" val="7301309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en-US" dirty="0"/>
          </a:p>
        </p:txBody>
      </p:sp>
      <p:sp>
        <p:nvSpPr>
          <p:cNvPr id="2" name="Subtitle 1"/>
          <p:cNvSpPr>
            <a:spLocks noGrp="1"/>
          </p:cNvSpPr>
          <p:nvPr>
            <p:ph type="subTitle" idx="1"/>
          </p:nvPr>
        </p:nvSpPr>
        <p:spPr/>
        <p:txBody>
          <a:bodyPr/>
          <a:lstStyle/>
          <a:p>
            <a:endParaRPr lang="en-US" dirty="0"/>
          </a:p>
        </p:txBody>
      </p:sp>
      <p:pic>
        <p:nvPicPr>
          <p:cNvPr id="8"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63" b="463"/>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692" r="16692"/>
          <a:stretch>
            <a:fillRect/>
          </a:stretch>
        </p:blipFill>
        <p:spPr/>
      </p:pic>
      <p:sp>
        <p:nvSpPr>
          <p:cNvPr id="3" name="Text Placeholder 2"/>
          <p:cNvSpPr>
            <a:spLocks noGrp="1"/>
          </p:cNvSpPr>
          <p:nvPr>
            <p:ph type="body" sz="half" idx="2"/>
          </p:nvPr>
        </p:nvSpPr>
        <p:spPr>
          <a:xfrm>
            <a:off x="857249" y="1050878"/>
            <a:ext cx="3291669" cy="3098041"/>
          </a:xfrm>
        </p:spPr>
        <p:txBody>
          <a:bodyPr/>
          <a:lstStyle/>
          <a:p>
            <a:r>
              <a:rPr lang="en-US" sz="3200" b="1" i="1" dirty="0"/>
              <a:t>Tinker v. Des Moines Independent Community School </a:t>
            </a:r>
            <a:r>
              <a:rPr lang="en-US" sz="3200" b="1" i="1" dirty="0" smtClean="0"/>
              <a:t>District</a:t>
            </a:r>
            <a:r>
              <a:rPr lang="en-US" sz="3200" dirty="0"/>
              <a:t> </a:t>
            </a:r>
            <a:r>
              <a:rPr lang="en-US" sz="3200" dirty="0" smtClean="0"/>
              <a:t>(1969</a:t>
            </a:r>
            <a:r>
              <a:rPr lang="en-US" sz="3200" dirty="0"/>
              <a:t>)</a:t>
            </a:r>
          </a:p>
        </p:txBody>
      </p:sp>
    </p:spTree>
    <p:extLst>
      <p:ext uri="{BB962C8B-B14F-4D97-AF65-F5344CB8AC3E}">
        <p14:creationId xmlns:p14="http://schemas.microsoft.com/office/powerpoint/2010/main" val="1515911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a:t>Tinker v. Des Moines </a:t>
            </a:r>
            <a:r>
              <a:rPr lang="en-US" b="1" dirty="0" smtClean="0"/>
              <a:t>(1969)</a:t>
            </a:r>
            <a:endParaRPr lang="en-US" dirty="0"/>
          </a:p>
        </p:txBody>
      </p:sp>
      <p:sp>
        <p:nvSpPr>
          <p:cNvPr id="6" name="Content Placeholder 5"/>
          <p:cNvSpPr>
            <a:spLocks noGrp="1"/>
          </p:cNvSpPr>
          <p:nvPr>
            <p:ph sz="half" idx="1"/>
          </p:nvPr>
        </p:nvSpPr>
        <p:spPr/>
        <p:txBody>
          <a:bodyPr/>
          <a:lstStyle/>
          <a:p>
            <a:r>
              <a:rPr lang="en-US" dirty="0"/>
              <a:t>Question: Does a prohibition against the wearing of armbands in public school, as a form of symbolic protest, violate the First Amendment's freedom of speech protections?</a:t>
            </a:r>
          </a:p>
          <a:p>
            <a:r>
              <a:rPr lang="en-US" dirty="0" smtClean="0"/>
              <a:t>Facts of the Case</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00550" y="2227263"/>
            <a:ext cx="3657600" cy="3657600"/>
          </a:xfrm>
        </p:spPr>
      </p:pic>
    </p:spTree>
    <p:extLst>
      <p:ext uri="{BB962C8B-B14F-4D97-AF65-F5344CB8AC3E}">
        <p14:creationId xmlns:p14="http://schemas.microsoft.com/office/powerpoint/2010/main" val="6072401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Mary Beth and John Tinker</a:t>
            </a:r>
            <a:endParaRPr lang="en-US"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262" b="262"/>
          <a:stretch>
            <a:fillRect/>
          </a:stretch>
        </p:blipFill>
        <p:spPr/>
      </p:pic>
    </p:spTree>
    <p:extLst>
      <p:ext uri="{BB962C8B-B14F-4D97-AF65-F5344CB8AC3E}">
        <p14:creationId xmlns:p14="http://schemas.microsoft.com/office/powerpoint/2010/main" val="39176919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2052</TotalTime>
  <Words>4184</Words>
  <Application>Microsoft Macintosh PowerPoint</Application>
  <PresentationFormat>On-screen Show (4:3)</PresentationFormat>
  <Paragraphs>243</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1_Advantage</vt:lpstr>
      <vt:lpstr>TAHP Saturday Dialog April 21, 2012 </vt:lpstr>
      <vt:lpstr>Protected by the First Amendment?</vt:lpstr>
      <vt:lpstr>Amendment I</vt:lpstr>
      <vt:lpstr>Amendment I</vt:lpstr>
      <vt:lpstr>Matthew Fraser’s Speech</vt:lpstr>
      <vt:lpstr>Essential Questions</vt:lpstr>
      <vt:lpstr>PowerPoint Presentation</vt:lpstr>
      <vt:lpstr>Tinker v. Des Moines (1969)</vt:lpstr>
      <vt:lpstr>Mary Beth and John Tinker</vt:lpstr>
      <vt:lpstr>Amendment I</vt:lpstr>
      <vt:lpstr>Tinker Decision Exercise</vt:lpstr>
      <vt:lpstr>Tinker Test</vt:lpstr>
      <vt:lpstr>Justice Stewart’s Concurrence</vt:lpstr>
      <vt:lpstr>Karr v. Schmidt, 1970</vt:lpstr>
      <vt:lpstr>Chelsey Karr, El Paso, 1970</vt:lpstr>
      <vt:lpstr>The School District’s Case in Kerr</vt:lpstr>
      <vt:lpstr>National Poll – 1968-69 Academic Year </vt:lpstr>
      <vt:lpstr>Question</vt:lpstr>
      <vt:lpstr>The Federal Courts and the Hair Cases</vt:lpstr>
      <vt:lpstr>Why so upset about hair?</vt:lpstr>
      <vt:lpstr>PowerPoint Presentation</vt:lpstr>
      <vt:lpstr>Tinker Test</vt:lpstr>
      <vt:lpstr>Tinker Test</vt:lpstr>
      <vt:lpstr>Another Tinker Test</vt:lpstr>
      <vt:lpstr>Tinker Test Applied to Bethel</vt:lpstr>
      <vt:lpstr>Tinker Conclusion</vt:lpstr>
      <vt:lpstr>Press Freedom and the Schools</vt:lpstr>
      <vt:lpstr>Hazelwood School District v. Kuhlmeyer (1988) </vt:lpstr>
      <vt:lpstr>Hazelwood Decision</vt:lpstr>
      <vt:lpstr>Students and the Fourth Amendment</vt:lpstr>
      <vt:lpstr>Amendment IV </vt:lpstr>
      <vt:lpstr>New Jersey v. T.L.O. (1985)</vt:lpstr>
      <vt:lpstr>New Jersey v. T.L.O. Decision</vt:lpstr>
      <vt:lpstr>Safford United School District v. Redding (2009)</vt:lpstr>
      <vt:lpstr>Safford v. Redding Decision</vt:lpstr>
      <vt:lpstr>Conclusion</vt:lpstr>
      <vt:lpstr>Conclusion</vt:lpstr>
      <vt:lpstr>Vernonia School District v. Acton (1995)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 Then and Now</dc:title>
  <dc:creator>John Reid</dc:creator>
  <cp:lastModifiedBy>John Reid</cp:lastModifiedBy>
  <cp:revision>129</cp:revision>
  <cp:lastPrinted>2012-04-21T15:19:43Z</cp:lastPrinted>
  <dcterms:created xsi:type="dcterms:W3CDTF">2011-11-17T21:01:21Z</dcterms:created>
  <dcterms:modified xsi:type="dcterms:W3CDTF">2012-04-21T15:34:15Z</dcterms:modified>
</cp:coreProperties>
</file>