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2"/>
  </p:notesMasterIdLst>
  <p:sldIdLst>
    <p:sldId id="256" r:id="rId3"/>
    <p:sldId id="279" r:id="rId4"/>
    <p:sldId id="280" r:id="rId5"/>
    <p:sldId id="281" r:id="rId6"/>
    <p:sldId id="308" r:id="rId7"/>
    <p:sldId id="276" r:id="rId8"/>
    <p:sldId id="277" r:id="rId9"/>
    <p:sldId id="325" r:id="rId10"/>
    <p:sldId id="327" r:id="rId11"/>
    <p:sldId id="278" r:id="rId12"/>
    <p:sldId id="287" r:id="rId13"/>
    <p:sldId id="288" r:id="rId14"/>
    <p:sldId id="262" r:id="rId15"/>
    <p:sldId id="310" r:id="rId16"/>
    <p:sldId id="265" r:id="rId17"/>
    <p:sldId id="292" r:id="rId18"/>
    <p:sldId id="304" r:id="rId19"/>
    <p:sldId id="330" r:id="rId20"/>
    <p:sldId id="331" r:id="rId21"/>
    <p:sldId id="332" r:id="rId22"/>
    <p:sldId id="319" r:id="rId23"/>
    <p:sldId id="291" r:id="rId24"/>
    <p:sldId id="269" r:id="rId25"/>
    <p:sldId id="270" r:id="rId26"/>
    <p:sldId id="271" r:id="rId27"/>
    <p:sldId id="272" r:id="rId28"/>
    <p:sldId id="273" r:id="rId29"/>
    <p:sldId id="320" r:id="rId30"/>
    <p:sldId id="321" r:id="rId31"/>
    <p:sldId id="316" r:id="rId32"/>
    <p:sldId id="317" r:id="rId33"/>
    <p:sldId id="275" r:id="rId34"/>
    <p:sldId id="268" r:id="rId35"/>
    <p:sldId id="334" r:id="rId36"/>
    <p:sldId id="336" r:id="rId37"/>
    <p:sldId id="337" r:id="rId38"/>
    <p:sldId id="338" r:id="rId39"/>
    <p:sldId id="335" r:id="rId40"/>
    <p:sldId id="314" r:id="rId4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B9E8B-705E-B547-8692-8E76E47D4BCF}">
          <p14:sldIdLst>
            <p14:sldId id="256"/>
          </p14:sldIdLst>
        </p14:section>
        <p14:section name="Introduction" id="{8E3E51BA-E2E2-1745-ADBE-75798B4484F3}">
          <p14:sldIdLst>
            <p14:sldId id="279"/>
            <p14:sldId id="280"/>
            <p14:sldId id="281"/>
            <p14:sldId id="308"/>
            <p14:sldId id="276"/>
            <p14:sldId id="277"/>
            <p14:sldId id="325"/>
            <p14:sldId id="327"/>
          </p14:sldIdLst>
        </p14:section>
        <p14:section name="Forging the 14th Amendment" id="{EB0B287F-393D-4544-92E3-0FE944402B8E}">
          <p14:sldIdLst>
            <p14:sldId id="278"/>
            <p14:sldId id="287"/>
          </p14:sldIdLst>
        </p14:section>
        <p14:section name="Regulation/Slaughterhouse Cases" id="{080F5AB9-52AB-494B-AB5B-12181780D184}">
          <p14:sldIdLst>
            <p14:sldId id="288"/>
            <p14:sldId id="262"/>
            <p14:sldId id="310"/>
            <p14:sldId id="265"/>
          </p14:sldIdLst>
        </p14:section>
        <p14:section name="Corporate Personhood" id="{8F2D15EB-2F7F-7049-A2E8-5F3AA0D6916C}">
          <p14:sldIdLst>
            <p14:sldId id="292"/>
            <p14:sldId id="304"/>
          </p14:sldIdLst>
        </p14:section>
        <p14:section name="The Lochner Case (Bakeshop Case)" id="{F2DAF71A-2FEF-EC49-8FCC-A792942AB472}">
          <p14:sldIdLst>
            <p14:sldId id="330"/>
            <p14:sldId id="331"/>
            <p14:sldId id="332"/>
            <p14:sldId id="319"/>
            <p14:sldId id="291"/>
          </p14:sldIdLst>
        </p14:section>
        <p14:section name="Lochner Activity" id="{7F7067A3-5546-AA4A-91C3-A9883B737B14}">
          <p14:sldIdLst>
            <p14:sldId id="269"/>
            <p14:sldId id="270"/>
            <p14:sldId id="271"/>
            <p14:sldId id="272"/>
            <p14:sldId id="273"/>
            <p14:sldId id="320"/>
            <p14:sldId id="321"/>
          </p14:sldIdLst>
        </p14:section>
        <p14:section name="Muller v Oregon" id="{C7BC9C70-C737-BF46-8239-42F5A52B77B1}">
          <p14:sldIdLst>
            <p14:sldId id="316"/>
            <p14:sldId id="317"/>
            <p14:sldId id="275"/>
            <p14:sldId id="268"/>
            <p14:sldId id="334"/>
            <p14:sldId id="336"/>
            <p14:sldId id="337"/>
            <p14:sldId id="338"/>
            <p14:sldId id="335"/>
          </p14:sldIdLst>
        </p14:section>
        <p14:section name="Untitled Section" id="{9662D1CB-CF65-7149-9167-CAD76109E423}">
          <p14:sldIdLst>
            <p14:sldId id="314"/>
          </p14:sldIdLst>
        </p14:section>
        <p14:section name="Progressive Background" id="{729D40C8-91CC-1548-B513-DE0FBE0DE36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93" autoAdjust="0"/>
  </p:normalViewPr>
  <p:slideViewPr>
    <p:cSldViewPr snapToGrid="0" snapToObjects="1">
      <p:cViewPr>
        <p:scale>
          <a:sx n="50" d="100"/>
          <a:sy n="50" d="100"/>
        </p:scale>
        <p:origin x="-56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0DE0EA9-85AB-DC43-B034-DE7A2782E50D}" type="datetimeFigureOut">
              <a:rPr lang="en-US" smtClean="0"/>
              <a:t>1/21/2012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8BDB940-6109-1840-BA48-22FA11F2B9DB}" type="slidenum">
              <a:rPr lang="en-US" smtClean="0"/>
              <a:t>‹#›</a:t>
            </a:fld>
            <a:endParaRPr lang="en-US"/>
          </a:p>
        </p:txBody>
      </p:sp>
    </p:spTree>
    <p:extLst>
      <p:ext uri="{BB962C8B-B14F-4D97-AF65-F5344CB8AC3E}">
        <p14:creationId xmlns:p14="http://schemas.microsoft.com/office/powerpoint/2010/main" val="1942921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nservapedia.com/Fourteenth_Amendmen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conservapedia.com/Antonin_Scalia" TargetMode="External"/><Relationship Id="rId5" Type="http://schemas.openxmlformats.org/officeDocument/2006/relationships/hyperlink" Target="http://conservapedia.com/index.php?title=Fundamental_rights&amp;action=edit&amp;redlink=1" TargetMode="External"/><Relationship Id="rId4" Type="http://schemas.openxmlformats.org/officeDocument/2006/relationships/hyperlink" Target="http://conservapedia.com/Substantive_due_proce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Washington_(U.S._state)" TargetMode="External"/><Relationship Id="rId13" Type="http://schemas.openxmlformats.org/officeDocument/2006/relationships/hyperlink" Target="http://en.wikipedia.org/wiki/United_States_Reports" TargetMode="External"/><Relationship Id="rId18" Type="http://schemas.openxmlformats.org/officeDocument/2006/relationships/hyperlink" Target="http://en.wikipedia.org/wiki/Owen_Josephus_Roberts" TargetMode="External"/><Relationship Id="rId26" Type="http://schemas.openxmlformats.org/officeDocument/2006/relationships/hyperlink" Target="http://en.wikipedia.org/wiki/Employers" TargetMode="External"/><Relationship Id="rId3" Type="http://schemas.openxmlformats.org/officeDocument/2006/relationships/hyperlink" Target="http://en.wikipedia.org/wiki/Chambermaid" TargetMode="External"/><Relationship Id="rId21" Type="http://schemas.openxmlformats.org/officeDocument/2006/relationships/hyperlink" Target="http://en.wikipedia.org/wiki/New_Deal" TargetMode="External"/><Relationship Id="rId7" Type="http://schemas.openxmlformats.org/officeDocument/2006/relationships/hyperlink" Target="http://en.wikipedia.org/wiki/Minimum_wage" TargetMode="External"/><Relationship Id="rId12" Type="http://schemas.openxmlformats.org/officeDocument/2006/relationships/hyperlink" Target="http://en.wikipedia.org/wiki/Muller_v._Oregon" TargetMode="External"/><Relationship Id="rId17" Type="http://schemas.openxmlformats.org/officeDocument/2006/relationships/hyperlink" Target="http://en.wikipedia.org/wiki/Associate_Justice_of_the_Supreme_Court_of_the_United_States" TargetMode="External"/><Relationship Id="rId25" Type="http://schemas.openxmlformats.org/officeDocument/2006/relationships/hyperlink" Target="http://en.wikipedia.org/wiki/Great_Depression" TargetMode="External"/><Relationship Id="rId2" Type="http://schemas.openxmlformats.org/officeDocument/2006/relationships/slide" Target="../slides/slide39.xml"/><Relationship Id="rId16" Type="http://schemas.openxmlformats.org/officeDocument/2006/relationships/hyperlink" Target="http://supreme.justia.com/us/198/45/case.html" TargetMode="External"/><Relationship Id="rId20" Type="http://schemas.openxmlformats.org/officeDocument/2006/relationships/hyperlink" Target="http://en.wikipedia.org/wiki/Judiciary_Reorganization_Bill_of_1937" TargetMode="External"/><Relationship Id="rId1" Type="http://schemas.openxmlformats.org/officeDocument/2006/relationships/notesMaster" Target="../notesMasters/notesMaster1.xml"/><Relationship Id="rId6" Type="http://schemas.openxmlformats.org/officeDocument/2006/relationships/hyperlink" Target="http://en.wikipedia.org/wiki/Hotel" TargetMode="External"/><Relationship Id="rId11" Type="http://schemas.openxmlformats.org/officeDocument/2006/relationships/hyperlink" Target="http://en.wikipedia.org/wiki/Charles_Evans_Hughes" TargetMode="External"/><Relationship Id="rId24" Type="http://schemas.openxmlformats.org/officeDocument/2006/relationships/hyperlink" Target="http://en.wikipedia.org/wiki/George_Sutherland" TargetMode="External"/><Relationship Id="rId5" Type="http://schemas.openxmlformats.org/officeDocument/2006/relationships/hyperlink" Target="http://en.wikipedia.org/wiki/Husband" TargetMode="External"/><Relationship Id="rId15" Type="http://schemas.openxmlformats.org/officeDocument/2006/relationships/hyperlink" Target="http://en.wikipedia.org/wiki/Lochner_v._New_York" TargetMode="External"/><Relationship Id="rId23" Type="http://schemas.openxmlformats.org/officeDocument/2006/relationships/hyperlink" Target="http://en.wikipedia.org/wiki/The_switch_in_time_that_saved_nine" TargetMode="External"/><Relationship Id="rId10" Type="http://schemas.openxmlformats.org/officeDocument/2006/relationships/hyperlink" Target="http://en.wikipedia.org/wiki/Chief_Justice_of_the_United_States" TargetMode="External"/><Relationship Id="rId19" Type="http://schemas.openxmlformats.org/officeDocument/2006/relationships/hyperlink" Target="http://en.wikipedia.org/wiki/Franklin_D._Roosevelt" TargetMode="External"/><Relationship Id="rId4" Type="http://schemas.openxmlformats.org/officeDocument/2006/relationships/hyperlink" Target="http://en.wikipedia.org/wiki/Wenatchee,_Washington" TargetMode="External"/><Relationship Id="rId9" Type="http://schemas.openxmlformats.org/officeDocument/2006/relationships/hyperlink" Target="http://en.wikipedia.org/wiki/Washington_Supreme_Court" TargetMode="External"/><Relationship Id="rId14" Type="http://schemas.openxmlformats.org/officeDocument/2006/relationships/hyperlink" Target="http://supreme.justia.com/us/208/412/case.html" TargetMode="External"/><Relationship Id="rId22" Type="http://schemas.openxmlformats.org/officeDocument/2006/relationships/hyperlink" Target="http://en.wikipedia.org/wiki/West_Coast_Hotel_Co._v._Parris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bs.org/wnet/supremecourt/personality/robes_field.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pbs.org/wnet/supremecourt/capitalism/landmark_westcoas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aw.emory.edu/FEDERAL/usconst/amend.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law.cornell.edu/anncon/html/amdt14ffrag2_user.html" TargetMode="External"/><Relationship Id="rId4" Type="http://schemas.openxmlformats.org/officeDocument/2006/relationships/hyperlink" Target="http://www.law.emory.edu/FEDERAL/usconst.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1</a:t>
            </a:fld>
            <a:endParaRPr lang="en-US"/>
          </a:p>
        </p:txBody>
      </p:sp>
    </p:spTree>
    <p:extLst>
      <p:ext uri="{BB962C8B-B14F-4D97-AF65-F5344CB8AC3E}">
        <p14:creationId xmlns:p14="http://schemas.microsoft.com/office/powerpoint/2010/main" val="86872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1900, 5 million women earned wages – ¼ in manufacturing,</a:t>
            </a:r>
            <a:r>
              <a:rPr lang="en-US" baseline="0" dirty="0" smtClean="0"/>
              <a:t> where they constituted 17% of manufacturing employees</a:t>
            </a:r>
          </a:p>
          <a:p>
            <a:pPr marL="174056" indent="-174056">
              <a:buFont typeface="Arial"/>
              <a:buChar char="•"/>
            </a:pPr>
            <a:r>
              <a:rPr lang="en-US" baseline="0" dirty="0" smtClean="0"/>
              <a:t>Women were </a:t>
            </a:r>
            <a:r>
              <a:rPr lang="en-US" baseline="0" dirty="0" err="1" smtClean="0"/>
              <a:t>dominent</a:t>
            </a:r>
            <a:r>
              <a:rPr lang="en-US" baseline="0" dirty="0" smtClean="0"/>
              <a:t> in clothing, textile, and food production, and were majority in cotton mills, garment shops, canning plants, and commercial laundries</a:t>
            </a:r>
          </a:p>
          <a:p>
            <a:pPr marL="638205" lvl="1" indent="-174056">
              <a:buFont typeface="Arial"/>
              <a:buChar char="•"/>
            </a:pPr>
            <a:r>
              <a:rPr lang="en-US" baseline="0" dirty="0" smtClean="0"/>
              <a:t>Women industry were mostly (not exclusively) young, single, and either immigrants or daughters of immigrants</a:t>
            </a:r>
          </a:p>
          <a:p>
            <a:pPr marL="174056" indent="-174056">
              <a:buFont typeface="Arial"/>
              <a:buChar char="•"/>
            </a:pPr>
            <a:r>
              <a:rPr lang="en-US" baseline="0" dirty="0" smtClean="0"/>
              <a:t>Women became a focus of progressive labor reform</a:t>
            </a:r>
          </a:p>
          <a:p>
            <a:pPr marL="638205" lvl="1" indent="-174056">
              <a:buFont typeface="Arial"/>
              <a:buChar char="•"/>
            </a:pPr>
            <a:r>
              <a:rPr lang="en-US" baseline="0" dirty="0" smtClean="0"/>
              <a:t>Labor reform goals: limit hours, raise wages, improve factory conditions, and promote safety</a:t>
            </a:r>
          </a:p>
          <a:p>
            <a:pPr marL="174056" indent="-174056">
              <a:buFont typeface="Arial"/>
              <a:buChar char="•"/>
            </a:pPr>
            <a:r>
              <a:rPr lang="en-US" baseline="0" dirty="0" smtClean="0"/>
              <a:t>Most efforts to regulate male labor led to fierce opposition except in public safety (RR) or hazardous work (mining)</a:t>
            </a:r>
          </a:p>
          <a:p>
            <a:pPr marL="174056" indent="-174056">
              <a:buFont typeface="Arial"/>
              <a:buChar char="•"/>
            </a:pPr>
            <a:r>
              <a:rPr lang="en-US" baseline="0" dirty="0" smtClean="0"/>
              <a:t>While hostile to male regulation, </a:t>
            </a:r>
            <a:r>
              <a:rPr lang="en-US" baseline="0" dirty="0" err="1" smtClean="0"/>
              <a:t>regulalation</a:t>
            </a:r>
            <a:r>
              <a:rPr lang="en-US" baseline="0" dirty="0" smtClean="0"/>
              <a:t> for children and women faced less opposition</a:t>
            </a:r>
          </a:p>
          <a:p>
            <a:pPr marL="174056" indent="-174056">
              <a:buFont typeface="Arial"/>
              <a:buChar char="•"/>
            </a:pPr>
            <a:r>
              <a:rPr lang="en-US" baseline="0" dirty="0" smtClean="0"/>
              <a:t>Maximum hour legislation for women, along with child labor laws, had the most success</a:t>
            </a:r>
          </a:p>
          <a:p>
            <a:pPr marL="638205" lvl="1" indent="-174056">
              <a:buFont typeface="Arial"/>
              <a:buChar char="•"/>
            </a:pPr>
            <a:r>
              <a:rPr lang="en-US" baseline="0" dirty="0" smtClean="0"/>
              <a:t>10-hour laws date back to the 1840s and 50s in NH, ME, PN, and OH. </a:t>
            </a:r>
          </a:p>
          <a:p>
            <a:pPr marL="638205" lvl="1" indent="-174056">
              <a:buFont typeface="Arial"/>
              <a:buChar char="•"/>
            </a:pPr>
            <a:r>
              <a:rPr lang="en-US" baseline="0" dirty="0" smtClean="0"/>
              <a:t>1874 Mass limited work weeks to 60 hours</a:t>
            </a:r>
          </a:p>
          <a:p>
            <a:pPr marL="174056" indent="-174056">
              <a:buFont typeface="Arial"/>
              <a:buChar char="•"/>
            </a:pPr>
            <a:r>
              <a:rPr lang="en-US" baseline="0" dirty="0" smtClean="0"/>
              <a:t>Reformers hoped to use an “entering wedge” strategy – to use </a:t>
            </a:r>
            <a:r>
              <a:rPr lang="en-US" baseline="0" dirty="0" err="1" smtClean="0"/>
              <a:t>chid</a:t>
            </a:r>
            <a:r>
              <a:rPr lang="en-US" baseline="0" dirty="0" smtClean="0"/>
              <a:t> and women’s protection laws to begin the process of spreading the laws to incrementally larger groups</a:t>
            </a:r>
          </a:p>
          <a:p>
            <a:pPr marL="638205" lvl="1" indent="-174056">
              <a:buFont typeface="Arial"/>
              <a:buChar char="•"/>
            </a:pPr>
            <a:r>
              <a:rPr lang="en-US" baseline="0" dirty="0" smtClean="0"/>
              <a:t>England had a long history of factory laws that included maximum hour laws, exclusion from night work, and exclusion of women from dangerous work 1802, 1819, 1831, 1833, 1842, 1847, 1850, 1853, 1864, </a:t>
            </a:r>
            <a:r>
              <a:rPr lang="en-US" baseline="0" dirty="0" err="1" smtClean="0"/>
              <a:t>etc</a:t>
            </a:r>
            <a:r>
              <a:rPr lang="en-US" baseline="0" dirty="0" smtClean="0"/>
              <a:t>)</a:t>
            </a:r>
          </a:p>
          <a:p>
            <a:pPr marL="638205" lvl="1" indent="-174056">
              <a:buFont typeface="Arial"/>
              <a:buChar char="•"/>
            </a:pPr>
            <a:r>
              <a:rPr lang="en-US" baseline="0" dirty="0" smtClean="0"/>
              <a:t>However, the federal system and judicial review limited the ability of the US to create similar laws</a:t>
            </a: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21</a:t>
            </a:fld>
            <a:endParaRPr lang="en-US"/>
          </a:p>
        </p:txBody>
      </p:sp>
    </p:spTree>
    <p:extLst>
      <p:ext uri="{BB962C8B-B14F-4D97-AF65-F5344CB8AC3E}">
        <p14:creationId xmlns:p14="http://schemas.microsoft.com/office/powerpoint/2010/main" val="80871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Joseph </a:t>
            </a:r>
            <a:r>
              <a:rPr lang="en-US" dirty="0" err="1" smtClean="0"/>
              <a:t>Lochner</a:t>
            </a:r>
            <a:r>
              <a:rPr lang="en-US" dirty="0" smtClean="0"/>
              <a:t>, owner of a non-union bakery in Utica, NY violated a 1896 law that limited</a:t>
            </a:r>
            <a:r>
              <a:rPr lang="en-US" baseline="0" dirty="0" smtClean="0"/>
              <a:t> hours in bakeries to 10/day and 60/week. </a:t>
            </a:r>
          </a:p>
          <a:p>
            <a:pPr marL="638205" lvl="1" indent="-174056">
              <a:buFont typeface="Arial"/>
              <a:buChar char="•"/>
            </a:pPr>
            <a:r>
              <a:rPr lang="en-US" baseline="0" dirty="0" smtClean="0"/>
              <a:t>Sate courts said baking was an unhealthy </a:t>
            </a:r>
            <a:r>
              <a:rPr lang="en-US" baseline="0" dirty="0" err="1" smtClean="0"/>
              <a:t>frade</a:t>
            </a:r>
            <a:r>
              <a:rPr lang="en-US" baseline="0" dirty="0" smtClean="0"/>
              <a:t> and led to respiratory diseases</a:t>
            </a:r>
          </a:p>
        </p:txBody>
      </p:sp>
      <p:sp>
        <p:nvSpPr>
          <p:cNvPr id="4" name="Slide Number Placeholder 3"/>
          <p:cNvSpPr>
            <a:spLocks noGrp="1"/>
          </p:cNvSpPr>
          <p:nvPr>
            <p:ph type="sldNum" sz="quarter" idx="10"/>
          </p:nvPr>
        </p:nvSpPr>
        <p:spPr/>
        <p:txBody>
          <a:bodyPr/>
          <a:lstStyle/>
          <a:p>
            <a:fld id="{C8BDB940-6109-1840-BA48-22FA11F2B9DB}" type="slidenum">
              <a:rPr lang="en-US" smtClean="0"/>
              <a:t>22</a:t>
            </a:fld>
            <a:endParaRPr lang="en-US"/>
          </a:p>
        </p:txBody>
      </p:sp>
    </p:spTree>
    <p:extLst>
      <p:ext uri="{BB962C8B-B14F-4D97-AF65-F5344CB8AC3E}">
        <p14:creationId xmlns:p14="http://schemas.microsoft.com/office/powerpoint/2010/main" val="225690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9ADBD-7306-4574-9366-77D013D15B5F}"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82752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Joseph </a:t>
            </a:r>
            <a:r>
              <a:rPr lang="en-US" dirty="0" err="1" smtClean="0"/>
              <a:t>Lochner</a:t>
            </a:r>
            <a:r>
              <a:rPr lang="en-US" dirty="0" smtClean="0"/>
              <a:t>, owner of a non-union bakery in Utica, NY violated a 1896 law that limited</a:t>
            </a:r>
            <a:r>
              <a:rPr lang="en-US" baseline="0" dirty="0" smtClean="0"/>
              <a:t> hours in bakeries to 10/day and 60/week. </a:t>
            </a:r>
          </a:p>
          <a:p>
            <a:pPr marL="638205" lvl="1" indent="-174056">
              <a:buFont typeface="Arial"/>
              <a:buChar char="•"/>
            </a:pPr>
            <a:r>
              <a:rPr lang="en-US" baseline="0" dirty="0" smtClean="0"/>
              <a:t>Sate courts said baking was an unhealthy </a:t>
            </a:r>
            <a:r>
              <a:rPr lang="en-US" baseline="0" dirty="0" err="1" smtClean="0"/>
              <a:t>frade</a:t>
            </a:r>
            <a:r>
              <a:rPr lang="en-US" baseline="0" dirty="0" smtClean="0"/>
              <a:t> and led to respiratory diseases</a:t>
            </a:r>
          </a:p>
          <a:p>
            <a:pPr marL="638205" lvl="1" indent="-174056">
              <a:buFont typeface="Arial"/>
              <a:buChar char="•"/>
            </a:pPr>
            <a:r>
              <a:rPr lang="en-US" baseline="0" dirty="0" smtClean="0"/>
              <a:t>SC disagreed – state did not prove that long hours endangered either bakers or the public and thus violated freedom of contract. “ . . . An illegal interference with the right of individuals, both employers and employees, to make contracts regarding labor upon such terms as they may think best . . .  “ – </a:t>
            </a:r>
            <a:r>
              <a:rPr lang="en-US" baseline="0" dirty="0" err="1" smtClean="0"/>
              <a:t>Lochner</a:t>
            </a:r>
            <a:r>
              <a:rPr lang="en-US" baseline="0" dirty="0" smtClean="0"/>
              <a:t> majority opinion</a:t>
            </a:r>
          </a:p>
          <a:p>
            <a:pPr marL="174056" indent="-174056">
              <a:buFont typeface="Arial"/>
              <a:buChar char="•"/>
            </a:pPr>
            <a:r>
              <a:rPr lang="en-US" i="0" baseline="0" dirty="0" err="1" smtClean="0"/>
              <a:t>Lochner</a:t>
            </a:r>
            <a:r>
              <a:rPr lang="en-US" i="0" baseline="0" dirty="0" smtClean="0"/>
              <a:t> – in an opinion authored by the same justice as in </a:t>
            </a:r>
            <a:r>
              <a:rPr lang="en-US" i="0" baseline="0" dirty="0" err="1" smtClean="0"/>
              <a:t>Allgeyer</a:t>
            </a:r>
            <a:endParaRPr lang="en-US" i="0" baseline="0" dirty="0" smtClean="0"/>
          </a:p>
          <a:p>
            <a:pPr marL="638205" lvl="1" indent="-174056">
              <a:buFont typeface="Arial"/>
              <a:buChar char="•"/>
            </a:pPr>
            <a:r>
              <a:rPr lang="en-US" i="0" baseline="0" dirty="0" smtClean="0"/>
              <a:t>The arguments of Field and Bradley were the basis of the </a:t>
            </a:r>
            <a:r>
              <a:rPr lang="en-US" i="0" baseline="0" dirty="0" err="1" smtClean="0"/>
              <a:t>Lochner</a:t>
            </a:r>
            <a:r>
              <a:rPr lang="en-US" i="0" baseline="0" dirty="0" smtClean="0"/>
              <a:t> majority opinion, and Miller’s majority opinion in Slaughterhouse, expanded by Holmes, formed the dissent</a:t>
            </a:r>
          </a:p>
          <a:p>
            <a:pPr marL="1102355" lvl="2" indent="-174056">
              <a:buFont typeface="Arial"/>
              <a:buChar char="•"/>
            </a:pPr>
            <a:r>
              <a:rPr lang="en-US" i="0" baseline="0" dirty="0" smtClean="0"/>
              <a:t>“the majority and dissenting opinions in </a:t>
            </a:r>
            <a:r>
              <a:rPr lang="en-US" i="0" baseline="0" dirty="0" err="1" smtClean="0"/>
              <a:t>Lochner</a:t>
            </a:r>
            <a:r>
              <a:rPr lang="en-US" i="0" baseline="0" dirty="0" smtClean="0"/>
              <a:t> stand today as landmarks in the literature of judicial activism and restraint. “ </a:t>
            </a:r>
            <a:r>
              <a:rPr lang="en-US" i="0" baseline="0" dirty="0" err="1" smtClean="0"/>
              <a:t>Labbe</a:t>
            </a:r>
            <a:r>
              <a:rPr lang="en-US" i="0" baseline="0" dirty="0" smtClean="0"/>
              <a:t> p. 176 </a:t>
            </a:r>
          </a:p>
          <a:p>
            <a:pPr marL="174056" indent="-174056">
              <a:buFont typeface="Arial"/>
              <a:buChar char="•"/>
            </a:pPr>
            <a:endParaRPr lang="en-US" baseline="0" dirty="0" smtClean="0"/>
          </a:p>
          <a:p>
            <a:pPr marL="174056" indent="-174056">
              <a:buFont typeface="Arial"/>
              <a:buChar char="•"/>
            </a:pPr>
            <a:r>
              <a:rPr lang="en-US" baseline="0" dirty="0" smtClean="0"/>
              <a:t>“In short, the </a:t>
            </a:r>
            <a:r>
              <a:rPr lang="en-US" baseline="0" dirty="0" err="1" smtClean="0"/>
              <a:t>Consitution</a:t>
            </a:r>
            <a:r>
              <a:rPr lang="en-US" baseline="0" dirty="0" smtClean="0"/>
              <a:t> guaranteed workers the right to labor as long as they chose, and the state could not abridge that right without proving that intervention was necessary for the public welfare.” </a:t>
            </a:r>
            <a:r>
              <a:rPr lang="en-US" baseline="0" dirty="0" err="1" smtClean="0"/>
              <a:t>Woloch</a:t>
            </a:r>
            <a:r>
              <a:rPr lang="en-US" baseline="0" dirty="0" smtClean="0"/>
              <a:t> p. 19</a:t>
            </a:r>
          </a:p>
          <a:p>
            <a:pPr marL="174056" indent="-174056">
              <a:buFont typeface="Arial"/>
              <a:buChar char="•"/>
            </a:pPr>
            <a:r>
              <a:rPr lang="en-US" baseline="0" dirty="0" err="1" smtClean="0"/>
              <a:t>Lochner</a:t>
            </a:r>
            <a:r>
              <a:rPr lang="en-US" baseline="0" dirty="0" smtClean="0"/>
              <a:t> remains an exceptional case – it involved not only men but unions. Nonetheless, it shows how difficult it was to spread labor regulation to men </a:t>
            </a:r>
          </a:p>
          <a:p>
            <a:pPr marL="174056" indent="-174056">
              <a:buFont typeface="Arial"/>
              <a:buChar char="•"/>
            </a:pPr>
            <a:endParaRPr lang="en-US" baseline="0"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Public</a:t>
            </a:r>
            <a:r>
              <a:rPr lang="en-US" baseline="0" dirty="0" smtClean="0"/>
              <a:t> wanted two </a:t>
            </a:r>
            <a:r>
              <a:rPr lang="en-US" baseline="0" dirty="0" err="1" smtClean="0"/>
              <a:t>thigns</a:t>
            </a:r>
            <a:r>
              <a:rPr lang="en-US" baseline="0" dirty="0" smtClean="0"/>
              <a:t> – to stop South from </a:t>
            </a:r>
            <a:r>
              <a:rPr lang="en-US" baseline="0" dirty="0" err="1" smtClean="0"/>
              <a:t>discrim</a:t>
            </a:r>
            <a:r>
              <a:rPr lang="en-US" baseline="0" dirty="0" smtClean="0"/>
              <a:t> against blacks and </a:t>
            </a:r>
            <a:r>
              <a:rPr lang="en-US" baseline="0" dirty="0" err="1" smtClean="0"/>
              <a:t>northeners</a:t>
            </a:r>
            <a:r>
              <a:rPr lang="en-US" baseline="0" dirty="0" smtClean="0"/>
              <a:t>, and to do so without dramatically changing the federal system.</a:t>
            </a:r>
          </a:p>
          <a:p>
            <a:pPr marL="171450" indent="-171450">
              <a:buFontTx/>
              <a:buChar char="-"/>
            </a:pPr>
            <a:r>
              <a:rPr lang="en-US" baseline="0" dirty="0" smtClean="0"/>
              <a:t>These two things often came into </a:t>
            </a:r>
            <a:r>
              <a:rPr lang="en-US" baseline="0" dirty="0" err="1" smtClean="0"/>
              <a:t>confict</a:t>
            </a:r>
            <a:r>
              <a:rPr lang="en-US" baseline="0" dirty="0" smtClean="0"/>
              <a:t> – the public wanted equality and laws that made </a:t>
            </a:r>
            <a:r>
              <a:rPr lang="en-US" baseline="0" dirty="0" err="1" smtClean="0"/>
              <a:t>distictins</a:t>
            </a:r>
            <a:r>
              <a:rPr lang="en-US" baseline="0" dirty="0" smtClean="0"/>
              <a:t> between people. </a:t>
            </a:r>
          </a:p>
          <a:p>
            <a:pPr marL="171450" indent="-171450">
              <a:buFontTx/>
              <a:buChar char="-"/>
            </a:pPr>
            <a:r>
              <a:rPr lang="en-US" baseline="0" dirty="0" smtClean="0"/>
              <a:t>Late 19</a:t>
            </a:r>
            <a:r>
              <a:rPr lang="en-US" baseline="30000" dirty="0" smtClean="0"/>
              <a:t>th</a:t>
            </a:r>
            <a:r>
              <a:rPr lang="en-US" baseline="0" dirty="0" smtClean="0"/>
              <a:t> – court was conservative in dealing with it</a:t>
            </a:r>
          </a:p>
          <a:p>
            <a:pPr marL="171450" indent="-171450">
              <a:buFontTx/>
              <a:buChar char="-"/>
            </a:pPr>
            <a:r>
              <a:rPr lang="en-US" baseline="0" dirty="0" err="1" smtClean="0"/>
              <a:t>Lochner</a:t>
            </a:r>
            <a:r>
              <a:rPr lang="en-US" baseline="0" dirty="0" smtClean="0"/>
              <a:t> – the Court “started off in uncharted directions authorized neither by a uniformly shared original understanding of the Fourteenth Amendment nor by the three decades of case law following it. Nelson, p. 198</a:t>
            </a:r>
          </a:p>
          <a:p>
            <a:pPr marL="171450" indent="-171450">
              <a:buFontTx/>
              <a:buChar char="-"/>
            </a:pPr>
            <a:r>
              <a:rPr lang="en-US" baseline="0" dirty="0" err="1" smtClean="0"/>
              <a:t>Lochner</a:t>
            </a:r>
            <a:r>
              <a:rPr lang="en-US" baseline="0" dirty="0" smtClean="0"/>
              <a:t> decision: the “general </a:t>
            </a:r>
            <a:r>
              <a:rPr lang="en-US" baseline="0" dirty="0" err="1" smtClean="0"/>
              <a:t>righ</a:t>
            </a:r>
            <a:r>
              <a:rPr lang="en-US" baseline="0" dirty="0" smtClean="0"/>
              <a:t> to make a contract in relation to his business is part of the liberty of the individual protected by the 14</a:t>
            </a:r>
            <a:r>
              <a:rPr lang="en-US" baseline="30000" dirty="0" smtClean="0"/>
              <a:t>th</a:t>
            </a:r>
            <a:r>
              <a:rPr lang="en-US" baseline="0" dirty="0" smtClean="0"/>
              <a:t> amendment.” </a:t>
            </a:r>
          </a:p>
          <a:p>
            <a:pPr marL="628650" lvl="1" indent="-171450">
              <a:buFontTx/>
              <a:buChar char="-"/>
            </a:pPr>
            <a:r>
              <a:rPr lang="en-US" baseline="0" dirty="0" err="1" smtClean="0"/>
              <a:t>Lochner</a:t>
            </a:r>
            <a:r>
              <a:rPr lang="en-US" baseline="0" dirty="0" smtClean="0"/>
              <a:t>, then, asserted that the right of free contract was of such fundamental stature that no government could infringe upon it. </a:t>
            </a:r>
          </a:p>
          <a:p>
            <a:pPr marL="171450" lvl="0" indent="-171450">
              <a:buFontTx/>
              <a:buChar char="-"/>
            </a:pPr>
            <a:r>
              <a:rPr lang="en-US" baseline="0" dirty="0" err="1" smtClean="0"/>
              <a:t>Lochner</a:t>
            </a:r>
            <a:r>
              <a:rPr lang="en-US" baseline="0" dirty="0" smtClean="0"/>
              <a:t> was read over the next three decades as authority to immunize fundamental rights from legislative regulation. It </a:t>
            </a:r>
            <a:r>
              <a:rPr lang="en-US" baseline="0" dirty="0" err="1" smtClean="0"/>
              <a:t>transormed</a:t>
            </a:r>
            <a:r>
              <a:rPr lang="en-US" baseline="0" dirty="0" smtClean="0"/>
              <a:t> the 14</a:t>
            </a:r>
            <a:r>
              <a:rPr lang="en-US" baseline="30000" dirty="0" smtClean="0"/>
              <a:t>th</a:t>
            </a:r>
            <a:r>
              <a:rPr lang="en-US" baseline="0" dirty="0" smtClean="0"/>
              <a:t> into a charter </a:t>
            </a:r>
            <a:r>
              <a:rPr lang="en-US" baseline="0" dirty="0" err="1" smtClean="0"/>
              <a:t>indentifying</a:t>
            </a:r>
            <a:r>
              <a:rPr lang="en-US" baseline="0" dirty="0" smtClean="0"/>
              <a:t> </a:t>
            </a:r>
            <a:r>
              <a:rPr lang="en-US" baseline="0" dirty="0" err="1" smtClean="0"/>
              <a:t>fundametnal</a:t>
            </a:r>
            <a:r>
              <a:rPr lang="en-US" baseline="0" dirty="0" smtClean="0"/>
              <a:t> rights and </a:t>
            </a:r>
            <a:r>
              <a:rPr lang="en-US" baseline="0" dirty="0" err="1" smtClean="0"/>
              <a:t>immunizng</a:t>
            </a:r>
            <a:r>
              <a:rPr lang="en-US" baseline="0" dirty="0" smtClean="0"/>
              <a:t> them from all legislative regulation.</a:t>
            </a:r>
          </a:p>
          <a:p>
            <a:pPr marL="171450" lvl="0" indent="-171450">
              <a:buFontTx/>
              <a:buChar char="-"/>
            </a:pPr>
            <a:endParaRPr lang="en-US" baseline="0" dirty="0" smtClean="0"/>
          </a:p>
          <a:p>
            <a:pPr marL="174056" indent="-174056">
              <a:buFont typeface="Arial"/>
              <a:buChar char="•"/>
            </a:pPr>
            <a:r>
              <a:rPr lang="en-US" i="0" baseline="0" dirty="0" err="1" smtClean="0"/>
              <a:t>Lochner</a:t>
            </a:r>
            <a:r>
              <a:rPr lang="en-US" i="0" baseline="0" dirty="0" smtClean="0"/>
              <a:t> – in an opinion authored by the same justice as in </a:t>
            </a:r>
            <a:r>
              <a:rPr lang="en-US" i="0" baseline="0" dirty="0" err="1" smtClean="0"/>
              <a:t>Allgeyer</a:t>
            </a:r>
            <a:endParaRPr lang="en-US" i="0" baseline="0" dirty="0" smtClean="0"/>
          </a:p>
          <a:p>
            <a:pPr marL="638205" lvl="1" indent="-174056">
              <a:buFont typeface="Arial"/>
              <a:buChar char="•"/>
            </a:pPr>
            <a:r>
              <a:rPr lang="en-US" i="0" baseline="0" dirty="0" smtClean="0"/>
              <a:t>The arguments of Field and Bradley were the basis of the </a:t>
            </a:r>
            <a:r>
              <a:rPr lang="en-US" i="0" baseline="0" dirty="0" err="1" smtClean="0"/>
              <a:t>Lochner</a:t>
            </a:r>
            <a:r>
              <a:rPr lang="en-US" i="0" baseline="0" dirty="0" smtClean="0"/>
              <a:t> majority opinion, and Miller’s majority opinion in Slaughterhouse, expanded by Holmes, formed the dissent</a:t>
            </a:r>
          </a:p>
          <a:p>
            <a:pPr marL="1102355" lvl="2" indent="-174056">
              <a:buFont typeface="Arial"/>
              <a:buChar char="•"/>
            </a:pPr>
            <a:r>
              <a:rPr lang="en-US" i="0" baseline="0" dirty="0" smtClean="0"/>
              <a:t>“the majority and dissenting opinions in </a:t>
            </a:r>
            <a:r>
              <a:rPr lang="en-US" i="0" baseline="0" dirty="0" err="1" smtClean="0"/>
              <a:t>Lochner</a:t>
            </a:r>
            <a:r>
              <a:rPr lang="en-US" i="0" baseline="0" dirty="0" smtClean="0"/>
              <a:t> stand today as landmarks in the literature of judicial activism and restraint. “ </a:t>
            </a:r>
            <a:r>
              <a:rPr lang="en-US" i="0" baseline="0" dirty="0" err="1" smtClean="0"/>
              <a:t>Labbe</a:t>
            </a:r>
            <a:r>
              <a:rPr lang="en-US" i="0" baseline="0" dirty="0" smtClean="0"/>
              <a:t> p. 176 </a:t>
            </a:r>
          </a:p>
          <a:p>
            <a:pPr marL="638205" lvl="1" indent="-174056">
              <a:buFont typeface="Arial"/>
              <a:buChar char="•"/>
            </a:pPr>
            <a:endParaRPr lang="en-US" dirty="0" smtClean="0"/>
          </a:p>
          <a:p>
            <a:pPr marL="171450" lvl="0" indent="-171450">
              <a:buFontTx/>
              <a:buChar char="-"/>
            </a:pPr>
            <a:endParaRPr lang="en-US" dirty="0" smtClean="0"/>
          </a:p>
          <a:p>
            <a:pPr marL="174056" indent="-174056">
              <a:buFont typeface="Arial"/>
              <a:buChar char="•"/>
            </a:pP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28</a:t>
            </a:fld>
            <a:endParaRPr lang="en-US"/>
          </a:p>
        </p:txBody>
      </p:sp>
    </p:spTree>
    <p:extLst>
      <p:ext uri="{BB962C8B-B14F-4D97-AF65-F5344CB8AC3E}">
        <p14:creationId xmlns:p14="http://schemas.microsoft.com/office/powerpoint/2010/main" val="257722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Substantive due process is the idea that the due process clause of the </a:t>
            </a:r>
            <a:r>
              <a:rPr lang="en-US" dirty="0" smtClean="0">
                <a:hlinkClick r:id="rId3" tooltip="Fourteenth Amendment"/>
              </a:rPr>
              <a:t>Fourteenth Amendment</a:t>
            </a:r>
            <a:r>
              <a:rPr lang="en-US" dirty="0" smtClean="0"/>
              <a:t> regulates not only the procedures due a citizen, before revoking a right (procedural due process)</a:t>
            </a:r>
            <a:r>
              <a:rPr lang="en-US" baseline="30000" dirty="0" smtClean="0">
                <a:hlinkClick r:id="rId4"/>
              </a:rPr>
              <a:t>[1]</a:t>
            </a:r>
            <a:r>
              <a:rPr lang="en-US" dirty="0" smtClean="0"/>
              <a:t>, but also what rights may be revoked at all. </a:t>
            </a:r>
          </a:p>
          <a:p>
            <a:r>
              <a:rPr lang="en-US" dirty="0" smtClean="0"/>
              <a:t>It has become a legal theory tied uniquely in the area of </a:t>
            </a:r>
            <a:r>
              <a:rPr lang="en-US" dirty="0" smtClean="0">
                <a:hlinkClick r:id="rId5" tooltip="Fundamental rights (page does not exist)"/>
              </a:rPr>
              <a:t>fundamental rights</a:t>
            </a:r>
            <a:r>
              <a:rPr lang="en-US" dirty="0" smtClean="0"/>
              <a:t> jurisprudence - or, the protection of certain inalienable, yet undefined constitutional rights. </a:t>
            </a:r>
            <a:r>
              <a:rPr lang="en-US" dirty="0" smtClean="0">
                <a:hlinkClick r:id="rId6" tooltip="Antonin Scalia"/>
              </a:rPr>
              <a:t>Antonin Scalia</a:t>
            </a:r>
            <a:r>
              <a:rPr lang="en-US" dirty="0" smtClean="0"/>
              <a:t> sharply dissents from almost all cases upholding substantive due process, believing that there are no fundamental rights if they are not defined by the constitution, or discoverable from American history. </a:t>
            </a:r>
          </a:p>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29</a:t>
            </a:fld>
            <a:endParaRPr lang="en-US"/>
          </a:p>
        </p:txBody>
      </p:sp>
    </p:spTree>
    <p:extLst>
      <p:ext uri="{BB962C8B-B14F-4D97-AF65-F5344CB8AC3E}">
        <p14:creationId xmlns:p14="http://schemas.microsoft.com/office/powerpoint/2010/main" val="192817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1900, 5 million women earned wages – ¼ in manufacturing,</a:t>
            </a:r>
            <a:r>
              <a:rPr lang="en-US" baseline="0" dirty="0" smtClean="0"/>
              <a:t> where they constituted 17% of manufacturing employees</a:t>
            </a:r>
          </a:p>
          <a:p>
            <a:pPr marL="174056" indent="-174056">
              <a:buFont typeface="Arial"/>
              <a:buChar char="•"/>
            </a:pPr>
            <a:r>
              <a:rPr lang="en-US" baseline="0" dirty="0" smtClean="0"/>
              <a:t>Women were </a:t>
            </a:r>
            <a:r>
              <a:rPr lang="en-US" baseline="0" dirty="0" err="1" smtClean="0"/>
              <a:t>dominent</a:t>
            </a:r>
            <a:r>
              <a:rPr lang="en-US" baseline="0" dirty="0" smtClean="0"/>
              <a:t> in clothing, textile, and food production, and were majority in cotton mills, garment shops, canning plants, and commercial laundries</a:t>
            </a:r>
          </a:p>
          <a:p>
            <a:pPr marL="638205" lvl="1" indent="-174056">
              <a:buFont typeface="Arial"/>
              <a:buChar char="•"/>
            </a:pPr>
            <a:r>
              <a:rPr lang="en-US" baseline="0" dirty="0" smtClean="0"/>
              <a:t>Women industry were mostly (not exclusively) young, single, and either immigrants or daughters of immigrants</a:t>
            </a:r>
          </a:p>
          <a:p>
            <a:pPr marL="174056" indent="-174056">
              <a:buFont typeface="Arial"/>
              <a:buChar char="•"/>
            </a:pPr>
            <a:r>
              <a:rPr lang="en-US" baseline="0" dirty="0" smtClean="0"/>
              <a:t>Women became a focus of progressive labor reform</a:t>
            </a:r>
          </a:p>
          <a:p>
            <a:pPr marL="638205" lvl="1" indent="-174056">
              <a:buFont typeface="Arial"/>
              <a:buChar char="•"/>
            </a:pPr>
            <a:r>
              <a:rPr lang="en-US" baseline="0" dirty="0" smtClean="0"/>
              <a:t>Labor reform goals: limit hours, raise wages, improve factory conditions, and promote safety</a:t>
            </a:r>
          </a:p>
          <a:p>
            <a:pPr marL="174056" indent="-174056">
              <a:buFont typeface="Arial"/>
              <a:buChar char="•"/>
            </a:pPr>
            <a:r>
              <a:rPr lang="en-US" baseline="0" dirty="0" smtClean="0"/>
              <a:t>Most efforts to regulate male labor led to fierce opposition except in public safety (RR) or hazardous work (mining)</a:t>
            </a:r>
          </a:p>
          <a:p>
            <a:pPr marL="174056" indent="-174056">
              <a:buFont typeface="Arial"/>
              <a:buChar char="•"/>
            </a:pPr>
            <a:r>
              <a:rPr lang="en-US" baseline="0" dirty="0" smtClean="0"/>
              <a:t>While hostile to male regulation, </a:t>
            </a:r>
            <a:r>
              <a:rPr lang="en-US" baseline="0" dirty="0" err="1" smtClean="0"/>
              <a:t>regulalation</a:t>
            </a:r>
            <a:r>
              <a:rPr lang="en-US" baseline="0" dirty="0" smtClean="0"/>
              <a:t> for children and women faced less opposition</a:t>
            </a:r>
          </a:p>
          <a:p>
            <a:pPr marL="174056" indent="-174056">
              <a:buFont typeface="Arial"/>
              <a:buChar char="•"/>
            </a:pPr>
            <a:r>
              <a:rPr lang="en-US" baseline="0" dirty="0" smtClean="0"/>
              <a:t>Maximum hour legislation for women, along with child labor laws, had the most success</a:t>
            </a:r>
          </a:p>
          <a:p>
            <a:pPr marL="638205" lvl="1" indent="-174056">
              <a:buFont typeface="Arial"/>
              <a:buChar char="•"/>
            </a:pPr>
            <a:r>
              <a:rPr lang="en-US" baseline="0" dirty="0" smtClean="0"/>
              <a:t>10-hour laws date back to the 1840s and 50s in NH, ME, PN, and OH. </a:t>
            </a:r>
          </a:p>
          <a:p>
            <a:pPr marL="638205" lvl="1" indent="-174056">
              <a:buFont typeface="Arial"/>
              <a:buChar char="•"/>
            </a:pPr>
            <a:r>
              <a:rPr lang="en-US" baseline="0" dirty="0" smtClean="0"/>
              <a:t>1874 Mass limited work weeks to 60 hours</a:t>
            </a:r>
          </a:p>
          <a:p>
            <a:pPr marL="174056" indent="-174056">
              <a:buFont typeface="Arial"/>
              <a:buChar char="•"/>
            </a:pPr>
            <a:r>
              <a:rPr lang="en-US" baseline="0" dirty="0" smtClean="0"/>
              <a:t>Reformers hoped to use an “entering wedge” strategy – to use </a:t>
            </a:r>
            <a:r>
              <a:rPr lang="en-US" baseline="0" dirty="0" err="1" smtClean="0"/>
              <a:t>chid</a:t>
            </a:r>
            <a:r>
              <a:rPr lang="en-US" baseline="0" dirty="0" smtClean="0"/>
              <a:t> and women’s protection laws to begin the process of spreading the laws to incrementally larger groups</a:t>
            </a:r>
          </a:p>
          <a:p>
            <a:pPr marL="638205" lvl="1" indent="-174056">
              <a:buFont typeface="Arial"/>
              <a:buChar char="•"/>
            </a:pPr>
            <a:r>
              <a:rPr lang="en-US" baseline="0" dirty="0" smtClean="0"/>
              <a:t>England had a long history of factory laws that included maximum hour laws, exclusion from night work, and exclusion of women from dangerous work 1802, 1819, 1831, 1833, 1842, 1847, 1850, 1853, 1864, </a:t>
            </a:r>
            <a:r>
              <a:rPr lang="en-US" baseline="0" dirty="0" err="1" smtClean="0"/>
              <a:t>etc</a:t>
            </a:r>
            <a:r>
              <a:rPr lang="en-US" baseline="0" dirty="0" smtClean="0"/>
              <a:t>)</a:t>
            </a:r>
          </a:p>
          <a:p>
            <a:pPr marL="638205" lvl="1" indent="-174056">
              <a:buFont typeface="Arial"/>
              <a:buChar char="•"/>
            </a:pPr>
            <a:r>
              <a:rPr lang="en-US" baseline="0" dirty="0" smtClean="0"/>
              <a:t>However, the federal system and judicial review limited the ability of the US to create similar laws</a:t>
            </a: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30</a:t>
            </a:fld>
            <a:endParaRPr lang="en-US"/>
          </a:p>
        </p:txBody>
      </p:sp>
    </p:spTree>
    <p:extLst>
      <p:ext uri="{BB962C8B-B14F-4D97-AF65-F5344CB8AC3E}">
        <p14:creationId xmlns:p14="http://schemas.microsoft.com/office/powerpoint/2010/main" val="80871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In 1900, the average</a:t>
            </a:r>
            <a:r>
              <a:rPr lang="en-US" baseline="0" dirty="0" smtClean="0"/>
              <a:t> industrial work week was 57 hours. Unskilled work was longer, but skilled unions were brining down the average week to 50 hours or so. </a:t>
            </a:r>
            <a:endParaRPr lang="en-US" dirty="0" smtClean="0"/>
          </a:p>
          <a:p>
            <a:pPr marL="174056" indent="-174056">
              <a:buFont typeface="Arial"/>
              <a:buChar char="•"/>
            </a:pPr>
            <a:r>
              <a:rPr lang="en-US" dirty="0" smtClean="0"/>
              <a:t>1890s, Kelley drafted and promoted a la</a:t>
            </a:r>
            <a:r>
              <a:rPr lang="en-US" baseline="0" dirty="0" smtClean="0"/>
              <a:t>w that banned child labor and provided an 8-hour day/48 hour week for women and teenagers in workshops and factories</a:t>
            </a:r>
          </a:p>
          <a:p>
            <a:pPr marL="174056" indent="-174056">
              <a:buFont typeface="Arial"/>
              <a:buChar char="•"/>
            </a:pPr>
            <a:r>
              <a:rPr lang="en-US" baseline="0" dirty="0" smtClean="0"/>
              <a:t>Law was passed in IL in 1893; Kelley led the team that enforced it. </a:t>
            </a:r>
          </a:p>
          <a:p>
            <a:pPr marL="174056" indent="-174056">
              <a:buFont typeface="Arial"/>
              <a:buChar char="•"/>
            </a:pPr>
            <a:r>
              <a:rPr lang="en-US" baseline="0" dirty="0" smtClean="0"/>
              <a:t>In response, Chicago manufactures formed the </a:t>
            </a:r>
            <a:r>
              <a:rPr lang="en-US" baseline="0" dirty="0" err="1" smtClean="0"/>
              <a:t>Illinoie</a:t>
            </a:r>
            <a:r>
              <a:rPr lang="en-US" baseline="0" dirty="0" smtClean="0"/>
              <a:t> Manufacturers Association to advocate for the manufacturers themselves. These associations spread, and 1895 the National Assoc. of Manufacturers was founded. Both organization exist today.</a:t>
            </a:r>
          </a:p>
          <a:p>
            <a:pPr marL="174056" indent="-174056">
              <a:buFont typeface="Arial"/>
              <a:buChar char="•"/>
            </a:pPr>
            <a:r>
              <a:rPr lang="en-US" baseline="0" dirty="0" smtClean="0"/>
              <a:t>IL court overturned the law in 1895, but other states passed them, and by 1908 20 states had maximum hour laws for women, mostly 10-hour limit</a:t>
            </a:r>
          </a:p>
          <a:p>
            <a:pPr marL="174056" indent="-174056">
              <a:buFont typeface="Arial"/>
              <a:buChar char="•"/>
            </a:pPr>
            <a:r>
              <a:rPr lang="en-US" baseline="0" dirty="0" smtClean="0"/>
              <a:t>Before 1908, maximum hour laws were the main contention, culminating in Muller v. Oregon</a:t>
            </a: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31</a:t>
            </a:fld>
            <a:endParaRPr lang="en-US"/>
          </a:p>
        </p:txBody>
      </p:sp>
    </p:spTree>
    <p:extLst>
      <p:ext uri="{BB962C8B-B14F-4D97-AF65-F5344CB8AC3E}">
        <p14:creationId xmlns:p14="http://schemas.microsoft.com/office/powerpoint/2010/main" val="373200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Sept.</a:t>
            </a:r>
            <a:r>
              <a:rPr lang="en-US" baseline="0" dirty="0" smtClean="0"/>
              <a:t> 4, 1905 – Labor Day – an overseer at the Grand Laundry in Portland required an employee (and labor activist) to work overtime. </a:t>
            </a:r>
          </a:p>
          <a:p>
            <a:pPr marL="638205" lvl="1" indent="-174056">
              <a:buFont typeface="Arial"/>
              <a:buChar char="•"/>
            </a:pPr>
            <a:r>
              <a:rPr lang="en-US" baseline="0" dirty="0" smtClean="0"/>
              <a:t>This violated the 1903 Oregon law that mandated maximum 10-hour day for women laundry workers</a:t>
            </a:r>
          </a:p>
          <a:p>
            <a:pPr marL="638205" lvl="1" indent="-174056">
              <a:buFont typeface="Arial"/>
              <a:buChar char="•"/>
            </a:pPr>
            <a:r>
              <a:rPr lang="en-US" baseline="0" dirty="0" smtClean="0"/>
              <a:t>Criminal charges were filed against the owner, Curt Muller</a:t>
            </a:r>
          </a:p>
          <a:p>
            <a:pPr marL="638205" lvl="1" indent="-174056">
              <a:buFont typeface="Arial"/>
              <a:buChar char="•"/>
            </a:pPr>
            <a:r>
              <a:rPr lang="en-US" baseline="0" dirty="0" smtClean="0"/>
              <a:t>Muller hired prominent Portland lawyer William D. Fenton, a lawyer who had provided counsel for American Steel, the Southern Pacific RR, and Standard Oil. </a:t>
            </a:r>
          </a:p>
          <a:p>
            <a:pPr marL="638205" lvl="1" indent="-174056">
              <a:buFont typeface="Arial"/>
              <a:buChar char="•"/>
            </a:pPr>
            <a:r>
              <a:rPr lang="en-US" baseline="0" dirty="0" smtClean="0"/>
              <a:t>Fenton argued that the 10-hour law was unconstitutional</a:t>
            </a:r>
          </a:p>
          <a:p>
            <a:pPr marL="638205" lvl="1" indent="-174056">
              <a:buFont typeface="Arial"/>
              <a:buChar char="•"/>
            </a:pPr>
            <a:r>
              <a:rPr lang="en-US" baseline="0" dirty="0" smtClean="0"/>
              <a:t>The circuit court ruled against Muller, and he was found guilty of a </a:t>
            </a:r>
            <a:r>
              <a:rPr lang="en-US" baseline="0" dirty="0" err="1" smtClean="0"/>
              <a:t>misdemeaner</a:t>
            </a:r>
            <a:r>
              <a:rPr lang="en-US" baseline="0" dirty="0" smtClean="0"/>
              <a:t> and fined $10</a:t>
            </a:r>
          </a:p>
          <a:p>
            <a:pPr marL="174056" indent="-174056">
              <a:buFont typeface="Arial"/>
              <a:buChar char="•"/>
            </a:pPr>
            <a:r>
              <a:rPr lang="en-US" baseline="0" dirty="0" smtClean="0"/>
              <a:t>This case went all the way to the Supreme Court and it provides fascinating insight into several issues</a:t>
            </a:r>
          </a:p>
          <a:p>
            <a:pPr marL="638205" lvl="1" indent="-174056">
              <a:buFont typeface="Arial"/>
              <a:buChar char="•"/>
            </a:pPr>
            <a:r>
              <a:rPr lang="en-US" baseline="0" dirty="0" smtClean="0"/>
              <a:t>It is a fascinating look at a juncture between constitutional history (particularly the interpretation of the 14</a:t>
            </a:r>
            <a:r>
              <a:rPr lang="en-US" baseline="30000" dirty="0" smtClean="0"/>
              <a:t>th</a:t>
            </a:r>
            <a:r>
              <a:rPr lang="en-US" baseline="0" dirty="0" smtClean="0"/>
              <a:t> Amendment), women’s history, and the Progressive movement.</a:t>
            </a:r>
          </a:p>
          <a:p>
            <a:pPr marL="638205" lvl="1" indent="-174056">
              <a:buFont typeface="Arial"/>
              <a:buChar char="•"/>
            </a:pPr>
            <a:r>
              <a:rPr lang="en-US" baseline="0" dirty="0" smtClean="0"/>
              <a:t>It involves two major issues in particular</a:t>
            </a:r>
          </a:p>
          <a:p>
            <a:pPr marL="1102355" lvl="2" indent="-174056">
              <a:buFont typeface="Arial"/>
              <a:buChar char="•"/>
            </a:pPr>
            <a:r>
              <a:rPr lang="en-US" baseline="0" dirty="0" smtClean="0"/>
              <a:t>State regulation of private enterprise</a:t>
            </a:r>
          </a:p>
          <a:p>
            <a:pPr marL="1102355" lvl="2" indent="-174056">
              <a:buFont typeface="Arial"/>
              <a:buChar char="•"/>
            </a:pPr>
            <a:r>
              <a:rPr lang="en-US" baseline="0" dirty="0" smtClean="0"/>
              <a:t>Sexual equality under the law</a:t>
            </a:r>
          </a:p>
          <a:p>
            <a:pPr marL="638205" lvl="1" indent="-174056">
              <a:buFont typeface="Arial"/>
              <a:buChar char="•"/>
            </a:pPr>
            <a:r>
              <a:rPr lang="en-US" baseline="0" dirty="0" smtClean="0"/>
              <a:t>Muller is a major victory against “freedom of contract”</a:t>
            </a:r>
          </a:p>
          <a:p>
            <a:pPr marL="638205" lvl="1" indent="-174056">
              <a:buFont typeface="Arial"/>
              <a:buChar char="•"/>
            </a:pPr>
            <a:r>
              <a:rPr lang="en-US" baseline="0" dirty="0" smtClean="0"/>
              <a:t>It witnessed a shift in legal arguments to the high court with the “Brandeis brief” and its attempted use of social science evidence rather than strict legal argument.</a:t>
            </a:r>
          </a:p>
          <a:p>
            <a:pPr marL="174056" indent="-174056">
              <a:buFont typeface="Arial"/>
              <a:buChar char="•"/>
            </a:pPr>
            <a:r>
              <a:rPr lang="en-US" baseline="0" dirty="0" smtClean="0"/>
              <a:t>Finally, it serves as an excellent opportunity to view the intersection of interpretation of the constitution and history with its contradictions, puzzling detours, and unintended consequences.</a:t>
            </a: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32</a:t>
            </a:fld>
            <a:endParaRPr lang="en-US"/>
          </a:p>
        </p:txBody>
      </p:sp>
    </p:spTree>
    <p:extLst>
      <p:ext uri="{BB962C8B-B14F-4D97-AF65-F5344CB8AC3E}">
        <p14:creationId xmlns:p14="http://schemas.microsoft.com/office/powerpoint/2010/main" val="282248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Elsie Parrish, a </a:t>
            </a:r>
            <a:r>
              <a:rPr lang="en-US" dirty="0" smtClean="0">
                <a:hlinkClick r:id="rId3" tooltip="Chambermaid"/>
              </a:rPr>
              <a:t>chambermaid</a:t>
            </a:r>
            <a:r>
              <a:rPr lang="en-US" dirty="0" smtClean="0"/>
              <a:t> working at the Cascadian Hotel in </a:t>
            </a:r>
            <a:r>
              <a:rPr lang="en-US" dirty="0" smtClean="0">
                <a:hlinkClick r:id="rId4" tooltip="Wenatchee, Washington"/>
              </a:rPr>
              <a:t>Wenatchee, Washington</a:t>
            </a:r>
            <a:r>
              <a:rPr lang="en-US" dirty="0" smtClean="0"/>
              <a:t> (owned by the West Coast Hotel Company), along with her </a:t>
            </a:r>
            <a:r>
              <a:rPr lang="en-US" dirty="0" smtClean="0">
                <a:hlinkClick r:id="rId5" tooltip="Husband"/>
              </a:rPr>
              <a:t>husband</a:t>
            </a:r>
            <a:r>
              <a:rPr lang="en-US" dirty="0" smtClean="0"/>
              <a:t>, sued the </a:t>
            </a:r>
            <a:r>
              <a:rPr lang="en-US" dirty="0" smtClean="0">
                <a:hlinkClick r:id="rId6" tooltip="Hotel"/>
              </a:rPr>
              <a:t>hotel</a:t>
            </a:r>
            <a:r>
              <a:rPr lang="en-US" dirty="0" smtClean="0"/>
              <a:t> for the difference between what she was paid, and the $14.30 per week of 48 hours established as a </a:t>
            </a:r>
            <a:r>
              <a:rPr lang="en-US" dirty="0" smtClean="0">
                <a:hlinkClick r:id="rId7" tooltip="Minimum wage"/>
              </a:rPr>
              <a:t>minimum wage</a:t>
            </a:r>
            <a:r>
              <a:rPr lang="en-US" dirty="0" smtClean="0"/>
              <a:t> by the Industrial Welfare Committee and Supervisor of Women in Industry, pursuant to </a:t>
            </a:r>
            <a:r>
              <a:rPr lang="en-US" dirty="0" smtClean="0">
                <a:hlinkClick r:id="rId8" tooltip="Washington (U.S. state)"/>
              </a:rPr>
              <a:t>Washington</a:t>
            </a:r>
            <a:r>
              <a:rPr lang="en-US" dirty="0" smtClean="0"/>
              <a:t> state law. The trial court, using </a:t>
            </a:r>
            <a:r>
              <a:rPr lang="en-US" i="1" dirty="0" smtClean="0"/>
              <a:t>Adkins</a:t>
            </a:r>
            <a:r>
              <a:rPr lang="en-US" dirty="0" smtClean="0"/>
              <a:t> as precedent, ruled for the defendant. The </a:t>
            </a:r>
            <a:r>
              <a:rPr lang="en-US" dirty="0" smtClean="0">
                <a:hlinkClick r:id="rId9" tooltip="Washington Supreme Court"/>
              </a:rPr>
              <a:t>Washington Supreme Court</a:t>
            </a:r>
            <a:r>
              <a:rPr lang="en-US" dirty="0" smtClean="0"/>
              <a:t>, taking the case on a direct appeal, reversed the trial court and found in favor of Parrish. The hotel appealed to the U.S. Supreme Court.</a:t>
            </a:r>
          </a:p>
          <a:p>
            <a:r>
              <a:rPr lang="en-US" b="1" dirty="0" smtClean="0"/>
              <a:t>Judgment</a:t>
            </a:r>
          </a:p>
          <a:p>
            <a:r>
              <a:rPr lang="en-US" dirty="0" smtClean="0"/>
              <a:t>The Court, in an opinion by </a:t>
            </a:r>
            <a:r>
              <a:rPr lang="en-US" dirty="0" smtClean="0">
                <a:hlinkClick r:id="rId10" tooltip="Chief Justice of the United States"/>
              </a:rPr>
              <a:t>Chief Justice</a:t>
            </a:r>
            <a:r>
              <a:rPr lang="en-US" dirty="0" smtClean="0"/>
              <a:t> </a:t>
            </a:r>
            <a:r>
              <a:rPr lang="en-US" dirty="0" smtClean="0">
                <a:hlinkClick r:id="rId11" tooltip="Charles Evans Hughes"/>
              </a:rPr>
              <a:t>Hughes</a:t>
            </a:r>
            <a:r>
              <a:rPr lang="en-US" dirty="0" smtClean="0"/>
              <a:t>, ruled that the Constitution permitted the restriction of liberty of contract by state law where such restriction protected the community, health and safety or vulnerable groups, as in the case of </a:t>
            </a:r>
            <a:r>
              <a:rPr lang="en-US" i="1" dirty="0" smtClean="0">
                <a:hlinkClick r:id="rId12" tooltip="Muller v. Oregon"/>
              </a:rPr>
              <a:t>Muller v. Oregon</a:t>
            </a:r>
            <a:r>
              <a:rPr lang="en-US" dirty="0" smtClean="0"/>
              <a:t>, 208 </a:t>
            </a:r>
            <a:r>
              <a:rPr lang="en-US" dirty="0" smtClean="0">
                <a:hlinkClick r:id="rId13" tooltip="United States Reports"/>
              </a:rPr>
              <a:t>U.S.</a:t>
            </a:r>
            <a:r>
              <a:rPr lang="en-US" dirty="0" smtClean="0"/>
              <a:t> </a:t>
            </a:r>
            <a:r>
              <a:rPr lang="en-US" dirty="0" smtClean="0">
                <a:hlinkClick r:id="rId14"/>
              </a:rPr>
              <a:t>412</a:t>
            </a:r>
            <a:r>
              <a:rPr lang="en-US" dirty="0" smtClean="0"/>
              <a:t> (1908), where the Court had found in favor of the regulation of women's working hours.</a:t>
            </a:r>
          </a:p>
          <a:p>
            <a:r>
              <a:rPr lang="en-US" dirty="0" smtClean="0"/>
              <a:t>The </a:t>
            </a:r>
            <a:r>
              <a:rPr lang="en-US" i="1" dirty="0" smtClean="0"/>
              <a:t>Muller</a:t>
            </a:r>
            <a:r>
              <a:rPr lang="en-US" dirty="0" smtClean="0"/>
              <a:t> case, however, was one of the few exceptions to decades of Court invalidation of economic regulation, exemplified in </a:t>
            </a:r>
            <a:r>
              <a:rPr lang="en-US" i="1" dirty="0" smtClean="0">
                <a:hlinkClick r:id="rId15" tooltip="Lochner v. New York"/>
              </a:rPr>
              <a:t>Lochner v. New York</a:t>
            </a:r>
            <a:r>
              <a:rPr lang="en-US" dirty="0" smtClean="0"/>
              <a:t>, 198 </a:t>
            </a:r>
            <a:r>
              <a:rPr lang="en-US" dirty="0" smtClean="0">
                <a:hlinkClick r:id="rId13" tooltip="United States Reports"/>
              </a:rPr>
              <a:t>U.S.</a:t>
            </a:r>
            <a:r>
              <a:rPr lang="en-US" dirty="0" smtClean="0"/>
              <a:t> </a:t>
            </a:r>
            <a:r>
              <a:rPr lang="en-US" dirty="0" smtClean="0">
                <a:hlinkClick r:id="rId16"/>
              </a:rPr>
              <a:t>45</a:t>
            </a:r>
            <a:r>
              <a:rPr lang="en-US" dirty="0" smtClean="0"/>
              <a:t> (1905). </a:t>
            </a:r>
            <a:r>
              <a:rPr lang="en-US" i="1" dirty="0" smtClean="0"/>
              <a:t>West Coast Hotel</a:t>
            </a:r>
            <a:r>
              <a:rPr lang="en-US" dirty="0" smtClean="0"/>
              <a:t> represents the end of that trend, and came about through an unexpected shift in the voting habit of </a:t>
            </a:r>
            <a:r>
              <a:rPr lang="en-US" dirty="0" smtClean="0">
                <a:hlinkClick r:id="rId17" tooltip="Associate Justice of the Supreme Court of the United States"/>
              </a:rPr>
              <a:t>Associate Justice</a:t>
            </a:r>
            <a:r>
              <a:rPr lang="en-US" dirty="0" smtClean="0"/>
              <a:t> </a:t>
            </a:r>
            <a:r>
              <a:rPr lang="en-US" dirty="0" smtClean="0">
                <a:hlinkClick r:id="rId18" tooltip="Owen Josephus Roberts"/>
              </a:rPr>
              <a:t>Roberts</a:t>
            </a:r>
            <a:r>
              <a:rPr lang="en-US" dirty="0" smtClean="0"/>
              <a:t>. Coming shortly after President </a:t>
            </a:r>
            <a:r>
              <a:rPr lang="en-US" dirty="0" smtClean="0">
                <a:hlinkClick r:id="rId19" tooltip="Franklin D. Roosevelt"/>
              </a:rPr>
              <a:t>Franklin D. Roosevelt</a:t>
            </a:r>
            <a:r>
              <a:rPr lang="en-US" dirty="0" smtClean="0"/>
              <a:t> had proposed his </a:t>
            </a:r>
            <a:r>
              <a:rPr lang="en-US" dirty="0" smtClean="0">
                <a:hlinkClick r:id="rId20" tooltip="Judiciary Reorganization Bill of 1937"/>
              </a:rPr>
              <a:t>court reform bill</a:t>
            </a:r>
            <a:r>
              <a:rPr lang="en-US" dirty="0" smtClean="0"/>
              <a:t> to weaken the votes of the older, anti-</a:t>
            </a:r>
            <a:r>
              <a:rPr lang="en-US" dirty="0" smtClean="0">
                <a:hlinkClick r:id="rId21" tooltip="New Deal"/>
              </a:rPr>
              <a:t>New Deal</a:t>
            </a:r>
            <a:r>
              <a:rPr lang="en-US" dirty="0" smtClean="0"/>
              <a:t> justices, although the historical record lends weight to assertions that Roberts' decision happened much earlier,</a:t>
            </a:r>
            <a:r>
              <a:rPr lang="en-US" baseline="30000" dirty="0" smtClean="0">
                <a:hlinkClick r:id="rId22"/>
              </a:rPr>
              <a:t>[2]</a:t>
            </a:r>
            <a:r>
              <a:rPr lang="en-US" dirty="0" smtClean="0"/>
              <a:t> Roberts' move was notoriously referred to as "</a:t>
            </a:r>
            <a:r>
              <a:rPr lang="en-US" dirty="0" smtClean="0">
                <a:hlinkClick r:id="rId23" tooltip="The switch in time that saved nine"/>
              </a:rPr>
              <a:t>the switch in time that saved nine</a:t>
            </a:r>
            <a:r>
              <a:rPr lang="en-US" dirty="0" smtClean="0"/>
              <a:t>."</a:t>
            </a:r>
          </a:p>
          <a:p>
            <a:r>
              <a:rPr lang="en-US" dirty="0" smtClean="0"/>
              <a:t>Associate Justice </a:t>
            </a:r>
            <a:r>
              <a:rPr lang="en-US" dirty="0" smtClean="0">
                <a:hlinkClick r:id="rId24" tooltip="George Sutherland"/>
              </a:rPr>
              <a:t>Sutherland</a:t>
            </a:r>
            <a:r>
              <a:rPr lang="en-US" dirty="0" smtClean="0"/>
              <a:t>'s dissent contained a thinly veiled admonition of Roberts, as well as an insistence that the Constitution is not subject to the perceived necessities of present-day events (namely, the </a:t>
            </a:r>
            <a:r>
              <a:rPr lang="en-US" dirty="0" smtClean="0">
                <a:hlinkClick r:id="rId25" tooltip="Great Depression"/>
              </a:rPr>
              <a:t>Great Depression</a:t>
            </a:r>
            <a:r>
              <a:rPr lang="en-US" dirty="0" smtClean="0"/>
              <a:t>). The dissent also adhered to the previously dominant perspective that the majority repudiated: that freedom of contract was the rule with few exceptions, and that the shift of the burden for the poor onto </a:t>
            </a:r>
            <a:r>
              <a:rPr lang="en-US" dirty="0" smtClean="0">
                <a:hlinkClick r:id="rId26" tooltip="Employers"/>
              </a:rPr>
              <a:t>employers</a:t>
            </a:r>
            <a:r>
              <a:rPr lang="en-US" dirty="0" smtClean="0"/>
              <a:t> was an arbitrary and naked exercise of power.</a:t>
            </a:r>
          </a:p>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39</a:t>
            </a:fld>
            <a:endParaRPr lang="en-US"/>
          </a:p>
        </p:txBody>
      </p:sp>
    </p:spTree>
    <p:extLst>
      <p:ext uri="{BB962C8B-B14F-4D97-AF65-F5344CB8AC3E}">
        <p14:creationId xmlns:p14="http://schemas.microsoft.com/office/powerpoint/2010/main" val="160764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Also</a:t>
            </a:r>
            <a:r>
              <a:rPr lang="en-US" baseline="0" dirty="0" smtClean="0"/>
              <a:t> presented on same day: “that whenever elective </a:t>
            </a:r>
            <a:r>
              <a:rPr lang="en-US" baseline="0" dirty="0" err="1" smtClean="0"/>
              <a:t>franchicse</a:t>
            </a:r>
            <a:r>
              <a:rPr lang="en-US" baseline="0" dirty="0" smtClean="0"/>
              <a:t> shall be denied or abridged in any State on account or race, creed, or color, all persons of such race, creed or color, shall be excluded from the basis of representation.”</a:t>
            </a:r>
          </a:p>
          <a:p>
            <a:pPr marL="171450" indent="-171450">
              <a:buFont typeface="Arial" pitchFamily="34" charset="0"/>
              <a:buChar char="•"/>
            </a:pPr>
            <a:r>
              <a:rPr lang="en-US" baseline="0" dirty="0" smtClean="0"/>
              <a:t>Nelson: “But the January 20 package differed from ultimately became the Fourteenth Amendment in one important respect: it was clear and unambiguous.” p. 49. Clearly gave the power to Congress to protect right of blacks to vote an </a:t>
            </a:r>
            <a:r>
              <a:rPr lang="en-US" baseline="0" dirty="0" err="1" smtClean="0"/>
              <a:t>dhold</a:t>
            </a:r>
            <a:r>
              <a:rPr lang="en-US" baseline="0" dirty="0" smtClean="0"/>
              <a:t> office and also to protect civil rights (life, liberty, property).</a:t>
            </a:r>
          </a:p>
          <a:p>
            <a:pPr marL="171450" indent="-171450">
              <a:buFont typeface="Arial" pitchFamily="34" charset="0"/>
              <a:buChar char="•"/>
            </a:pPr>
            <a:r>
              <a:rPr lang="en-US" baseline="0" dirty="0" smtClean="0"/>
              <a:t>The final version of section #2 was changed in ways that some thought gave permission to deny the vote to blacks</a:t>
            </a:r>
          </a:p>
          <a:p>
            <a:pPr marL="171450" indent="-171450">
              <a:buFont typeface="Arial" pitchFamily="34" charset="0"/>
              <a:buChar char="•"/>
            </a:pPr>
            <a:r>
              <a:rPr lang="en-US" baseline="0" dirty="0" smtClean="0"/>
              <a:t>Greatest ambiguity to section #1: “immunities” substituted for “Political rights” – this became a whole debate – what exactly were the privileges and immunities, and how do they differ from rights of life, liberty, and property?”</a:t>
            </a:r>
          </a:p>
          <a:p>
            <a:pPr marL="171450" indent="-171450">
              <a:buFont typeface="Arial" pitchFamily="34" charset="0"/>
              <a:buChar char="•"/>
            </a:pPr>
            <a:r>
              <a:rPr lang="en-US" baseline="0" dirty="0" smtClean="0"/>
              <a:t>No records exist that explain why these changes were made. Three possible explanations</a:t>
            </a:r>
          </a:p>
          <a:p>
            <a:pPr marL="628650" lvl="1" indent="-171450">
              <a:buFont typeface="Arial" pitchFamily="34" charset="0"/>
              <a:buChar char="•"/>
            </a:pPr>
            <a:r>
              <a:rPr lang="en-US" baseline="0" dirty="0" smtClean="0"/>
              <a:t>That the draftsmen, familiar with the amorphous and moralistic qualities of liberty and equality in political rhetoric, were more </a:t>
            </a:r>
            <a:r>
              <a:rPr lang="en-US" baseline="0" dirty="0" err="1" smtClean="0"/>
              <a:t>conderned</a:t>
            </a:r>
            <a:r>
              <a:rPr lang="en-US" baseline="0" dirty="0" smtClean="0"/>
              <a:t> with “well-rounded phraseology” than “precise substantive content”</a:t>
            </a:r>
          </a:p>
          <a:p>
            <a:pPr marL="628650" lvl="1" indent="-171450">
              <a:buFont typeface="Arial" pitchFamily="34" charset="0"/>
              <a:buChar char="•"/>
            </a:pPr>
            <a:r>
              <a:rPr lang="en-US" baseline="0" dirty="0" smtClean="0"/>
              <a:t>That “political rights” was omitted </a:t>
            </a:r>
            <a:r>
              <a:rPr lang="en-US" baseline="0" dirty="0" err="1" smtClean="0"/>
              <a:t>becase</a:t>
            </a:r>
            <a:r>
              <a:rPr lang="en-US" baseline="0" dirty="0" smtClean="0"/>
              <a:t> the opposition to granting those rights was too great. This broad phrasing could convince proponents that it did grant political rights and opponents that it did not.</a:t>
            </a:r>
          </a:p>
          <a:p>
            <a:pPr marL="628650" lvl="1" indent="-171450">
              <a:buFont typeface="Arial" pitchFamily="34" charset="0"/>
              <a:buChar char="•"/>
            </a:pPr>
            <a:r>
              <a:rPr lang="en-US" baseline="0" dirty="0" smtClean="0"/>
              <a:t>That the committee was aware that there was a difference in American law between rights of citizens and rights of aliens. All had some rights, but citizens possessed more.</a:t>
            </a:r>
          </a:p>
          <a:p>
            <a:pPr marL="171450" lvl="0" indent="-171450">
              <a:buFont typeface="Arial" pitchFamily="34" charset="0"/>
              <a:buChar char="•"/>
            </a:pPr>
            <a:r>
              <a:rPr lang="en-US" baseline="0" dirty="0" smtClean="0"/>
              <a:t>Finally, the final version was a compromise. </a:t>
            </a:r>
          </a:p>
          <a:p>
            <a:pPr marL="171450" lvl="0" indent="-171450">
              <a:buFont typeface="Arial" pitchFamily="34" charset="0"/>
              <a:buChar char="•"/>
            </a:pPr>
            <a:r>
              <a:rPr lang="en-US" baseline="0" dirty="0" smtClean="0"/>
              <a:t>Like nearly all who participated in the adoption of the amendment, Hotchkiss believed that “laws of Congress” would be the instrument “for the </a:t>
            </a:r>
            <a:r>
              <a:rPr lang="en-US" baseline="0" dirty="0" err="1" smtClean="0"/>
              <a:t>enforcemnent</a:t>
            </a:r>
            <a:r>
              <a:rPr lang="en-US" baseline="0" dirty="0" smtClean="0"/>
              <a:t> of these rights.” The judiciary would have to do so only if the Congress failed to do so. P. 55</a:t>
            </a:r>
          </a:p>
          <a:p>
            <a:pPr marL="171450" lvl="0" indent="-171450">
              <a:buFont typeface="Arial" pitchFamily="34" charset="0"/>
              <a:buChar char="•"/>
            </a:pPr>
            <a:endParaRPr lang="en-US" baseline="0" dirty="0" smtClean="0"/>
          </a:p>
          <a:p>
            <a:pPr marL="628650" lvl="1"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8</a:t>
            </a:fld>
            <a:endParaRPr lang="en-US"/>
          </a:p>
        </p:txBody>
      </p:sp>
    </p:spTree>
    <p:extLst>
      <p:ext uri="{BB962C8B-B14F-4D97-AF65-F5344CB8AC3E}">
        <p14:creationId xmlns:p14="http://schemas.microsoft.com/office/powerpoint/2010/main" val="191925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9</a:t>
            </a:fld>
            <a:endParaRPr lang="en-US"/>
          </a:p>
        </p:txBody>
      </p:sp>
    </p:spTree>
    <p:extLst>
      <p:ext uri="{BB962C8B-B14F-4D97-AF65-F5344CB8AC3E}">
        <p14:creationId xmlns:p14="http://schemas.microsoft.com/office/powerpoint/2010/main" val="280641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11</a:t>
            </a:fld>
            <a:endParaRPr lang="en-US"/>
          </a:p>
        </p:txBody>
      </p:sp>
    </p:spTree>
    <p:extLst>
      <p:ext uri="{BB962C8B-B14F-4D97-AF65-F5344CB8AC3E}">
        <p14:creationId xmlns:p14="http://schemas.microsoft.com/office/powerpoint/2010/main" val="11847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baseline="0" dirty="0" smtClean="0"/>
              <a:t>A decision regarding state regulation of private enterprise in light of the new 14</a:t>
            </a:r>
            <a:r>
              <a:rPr lang="en-US" baseline="30000" dirty="0" smtClean="0"/>
              <a:t>th</a:t>
            </a:r>
            <a:r>
              <a:rPr lang="en-US" baseline="0" dirty="0" smtClean="0"/>
              <a:t> Amendment</a:t>
            </a:r>
          </a:p>
          <a:p>
            <a:pPr marL="174056" indent="-174056">
              <a:buFont typeface="Arial"/>
              <a:buChar char="•"/>
            </a:pPr>
            <a:r>
              <a:rPr lang="en-US" baseline="0" dirty="0" smtClean="0"/>
              <a:t>The first major test of the amendment, it was brought by white southern butchers protesting state monopoly of butchering for the purported health and safety of the city of New Orleans</a:t>
            </a:r>
          </a:p>
          <a:p>
            <a:pPr marL="174056" indent="-174056">
              <a:buFont typeface="Arial"/>
              <a:buChar char="•"/>
            </a:pPr>
            <a:r>
              <a:rPr lang="en-US" baseline="0" dirty="0" smtClean="0"/>
              <a:t>In </a:t>
            </a:r>
            <a:r>
              <a:rPr lang="en-US" i="1" baseline="0" dirty="0" smtClean="0"/>
              <a:t>Slaughterhouse</a:t>
            </a:r>
            <a:r>
              <a:rPr lang="en-US" i="0" baseline="0" dirty="0" smtClean="0"/>
              <a:t>, the court gave the 14</a:t>
            </a:r>
            <a:r>
              <a:rPr lang="en-US" i="0" baseline="30000" dirty="0" smtClean="0"/>
              <a:t>th</a:t>
            </a:r>
            <a:r>
              <a:rPr lang="en-US" i="0" baseline="0" dirty="0" smtClean="0"/>
              <a:t> Amendment a surprisingly narrow interpretation – claiming that it protected only rights that were within the national realm – trade, </a:t>
            </a:r>
            <a:r>
              <a:rPr lang="en-US" i="0" baseline="0" dirty="0" err="1" smtClean="0"/>
              <a:t>etc</a:t>
            </a:r>
            <a:r>
              <a:rPr lang="en-US" i="0" baseline="0" dirty="0" smtClean="0"/>
              <a:t> – and thus calling into question its power to do anything for freedmen.</a:t>
            </a:r>
          </a:p>
          <a:p>
            <a:pPr marL="174056" indent="-174056">
              <a:buFont typeface="Arial"/>
              <a:buChar char="•"/>
            </a:pPr>
            <a:r>
              <a:rPr lang="en-US" i="0" baseline="0" dirty="0" smtClean="0"/>
              <a:t>As importantly, in its arguments, new positions and “legal doctrines suggested by counsel and justices alike” emerged “that had enormous influence on the future development of American constitutional law </a:t>
            </a:r>
          </a:p>
          <a:p>
            <a:pPr marL="174056" indent="-174056">
              <a:buFont typeface="Arial"/>
              <a:buChar char="•"/>
            </a:pPr>
            <a:endParaRPr lang="en-US" i="0" baseline="0" dirty="0" smtClean="0"/>
          </a:p>
          <a:p>
            <a:pPr marL="174056" indent="-174056">
              <a:buFont typeface="Arial"/>
              <a:buChar char="•"/>
            </a:pPr>
            <a:r>
              <a:rPr lang="en-US" dirty="0" smtClean="0"/>
              <a:t>The case began in 1869, when the Louisiana legislature passed a law creating and granting a monopoly to the Crescent City Livestock Landing &amp; Slaughterhouse Company to slaughter animals in the New Orleans vicinity. In exchange for exclusive operating rights in New Orleans, the Crescent City Company was to comply with various state provisions governing, among other things, quality of facilities and products, output volume, and price of livestock. The company was also required to allow independent butchers to work on its grounds at a set rate. Louisiana claimed the measure promoted health and safety by centralizing and improving slaughterhouse production. Critics speculated the measure was designed to facilitate political patronage. In any case, the law banned all other slaughterhouses from operating in New Orleans. </a:t>
            </a:r>
          </a:p>
          <a:p>
            <a:pPr marL="174056" indent="-174056">
              <a:buFont typeface="Arial"/>
              <a:buChar char="•"/>
            </a:pPr>
            <a:endParaRPr lang="en-US" dirty="0" smtClean="0"/>
          </a:p>
          <a:p>
            <a:pPr marL="174056" indent="-174056">
              <a:buFont typeface="Arial"/>
              <a:buChar char="•"/>
            </a:pPr>
            <a:r>
              <a:rPr lang="en-US" dirty="0" smtClean="0"/>
              <a:t>The Slaughterhouse Cases proved to be more important as a historical snapshot than as a lasting court decision. The strong dissenting opinion by </a:t>
            </a:r>
            <a:r>
              <a:rPr lang="en-US" dirty="0" smtClean="0">
                <a:hlinkClick r:id="rId3"/>
              </a:rPr>
              <a:t>Justice Stephen J. Field</a:t>
            </a:r>
            <a:r>
              <a:rPr lang="en-US" dirty="0" smtClean="0"/>
              <a:t>, arguing that the Fourteenth Amendment protects the fundamental rights and liberties of all citizens against state interference, was later adopted by the Supreme Court's majority. Although </a:t>
            </a:r>
            <a:r>
              <a:rPr lang="en-US" dirty="0" smtClean="0">
                <a:hlinkClick r:id="rId4"/>
              </a:rPr>
              <a:t>West Coast Hotel v. Parrish (1937)</a:t>
            </a:r>
            <a:r>
              <a:rPr lang="en-US" dirty="0" smtClean="0"/>
              <a:t> ended the reign of Field's influence in this area, the Fourteenth Amendment was interpreted, over the course of the 20th century, to incorporate most of the rights protected in the first eight amendments against deprivation by the states. </a:t>
            </a: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13</a:t>
            </a:fld>
            <a:endParaRPr lang="en-US"/>
          </a:p>
        </p:txBody>
      </p:sp>
    </p:spTree>
    <p:extLst>
      <p:ext uri="{BB962C8B-B14F-4D97-AF65-F5344CB8AC3E}">
        <p14:creationId xmlns:p14="http://schemas.microsoft.com/office/powerpoint/2010/main" val="293337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endParaRPr lang="en-US" baseline="0" dirty="0" smtClean="0"/>
          </a:p>
          <a:p>
            <a:pPr marL="174056" indent="-174056">
              <a:buFont typeface="Arial"/>
              <a:buChar char="•"/>
            </a:pPr>
            <a:r>
              <a:rPr lang="en-US" baseline="0" dirty="0" smtClean="0"/>
              <a:t>In </a:t>
            </a:r>
            <a:r>
              <a:rPr lang="en-US" i="1" baseline="0" dirty="0" smtClean="0"/>
              <a:t>Slaughterhouse</a:t>
            </a:r>
            <a:r>
              <a:rPr lang="en-US" i="0" baseline="0" dirty="0" smtClean="0"/>
              <a:t>, the court gave the 14</a:t>
            </a:r>
            <a:r>
              <a:rPr lang="en-US" i="0" baseline="30000" dirty="0" smtClean="0"/>
              <a:t>th</a:t>
            </a:r>
            <a:r>
              <a:rPr lang="en-US" i="0" baseline="0" dirty="0" smtClean="0"/>
              <a:t> Amendment a surprisingly narrow interpretation – claiming that it protected only rights that were within the national realm – trade, </a:t>
            </a:r>
            <a:r>
              <a:rPr lang="en-US" i="0" baseline="0" dirty="0" err="1" smtClean="0"/>
              <a:t>etc</a:t>
            </a:r>
            <a:r>
              <a:rPr lang="en-US" i="0" baseline="0" dirty="0" smtClean="0"/>
              <a:t> – and thus calling into question its power to do anything for freedmen.</a:t>
            </a:r>
          </a:p>
          <a:p>
            <a:pPr marL="174056" indent="-174056">
              <a:buFont typeface="Arial"/>
              <a:buChar char="•"/>
            </a:pPr>
            <a:r>
              <a:rPr lang="en-US" i="0" baseline="0" dirty="0" smtClean="0"/>
              <a:t>As importantly, in its arguments, new positions and “legal doctrines suggested by counsel and justices alike” emerged “that had enormous influence on the future development of American constitutional law </a:t>
            </a:r>
            <a:endParaRPr lang="en-US" dirty="0" smtClean="0"/>
          </a:p>
          <a:p>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14</a:t>
            </a:fld>
            <a:endParaRPr lang="en-US"/>
          </a:p>
        </p:txBody>
      </p:sp>
    </p:spTree>
    <p:extLst>
      <p:ext uri="{BB962C8B-B14F-4D97-AF65-F5344CB8AC3E}">
        <p14:creationId xmlns:p14="http://schemas.microsoft.com/office/powerpoint/2010/main" val="2288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smtClean="0"/>
              <a:t>In their</a:t>
            </a:r>
            <a:r>
              <a:rPr lang="en-US" baseline="0" dirty="0" smtClean="0"/>
              <a:t> dissent in </a:t>
            </a:r>
            <a:r>
              <a:rPr lang="en-US" i="1" baseline="0" dirty="0" smtClean="0"/>
              <a:t>Slaughterhouse</a:t>
            </a:r>
            <a:r>
              <a:rPr lang="en-US" i="0" baseline="0" dirty="0" smtClean="0"/>
              <a:t>, Justices Field and Bradley argued that the butchers’ due process right to pursue a lawful calling – with their labor being part of their property – was violated by the Louisiana law and that it should be protected according to the 14</a:t>
            </a:r>
            <a:r>
              <a:rPr lang="en-US" i="0" baseline="30000" dirty="0" smtClean="0"/>
              <a:t>th</a:t>
            </a:r>
            <a:r>
              <a:rPr lang="en-US" i="0" baseline="0" dirty="0" smtClean="0"/>
              <a:t> Amendment due process clause</a:t>
            </a:r>
          </a:p>
          <a:p>
            <a:pPr marL="638205" lvl="1" indent="-174056">
              <a:buFont typeface="Arial"/>
              <a:buChar char="•"/>
            </a:pPr>
            <a:r>
              <a:rPr lang="en-US" i="0" baseline="0" dirty="0" smtClean="0"/>
              <a:t>John </a:t>
            </a:r>
            <a:r>
              <a:rPr lang="en-US" i="0" baseline="0" dirty="0" err="1" smtClean="0"/>
              <a:t>Cambell</a:t>
            </a:r>
            <a:r>
              <a:rPr lang="en-US" i="0" baseline="0" dirty="0" smtClean="0"/>
              <a:t> had argued this for the butchers – that property was a fundamental right entitled to protection under the first section of the 14</a:t>
            </a:r>
            <a:r>
              <a:rPr lang="en-US" i="0" baseline="30000" dirty="0" smtClean="0"/>
              <a:t>th</a:t>
            </a:r>
            <a:r>
              <a:rPr lang="en-US" i="0" baseline="0" dirty="0" smtClean="0"/>
              <a:t>. </a:t>
            </a:r>
          </a:p>
          <a:p>
            <a:pPr marL="174056" indent="-174056">
              <a:buFont typeface="Arial"/>
              <a:buChar char="•"/>
            </a:pPr>
            <a:r>
              <a:rPr lang="en-US" dirty="0" smtClean="0"/>
              <a:t>After </a:t>
            </a:r>
            <a:r>
              <a:rPr lang="en-US" i="1" dirty="0" smtClean="0"/>
              <a:t>Slaughterhouse</a:t>
            </a:r>
            <a:r>
              <a:rPr lang="en-US" i="0" dirty="0" smtClean="0"/>
              <a:t>,</a:t>
            </a:r>
            <a:r>
              <a:rPr lang="en-US" i="0" baseline="0" dirty="0" smtClean="0"/>
              <a:t> corporate lawyers seized on the arguments of Field, Bradley and Campbell as a defense against government regulation. </a:t>
            </a:r>
          </a:p>
          <a:p>
            <a:pPr marL="638205" lvl="1" indent="-174056">
              <a:buFont typeface="Arial"/>
              <a:buChar char="•"/>
            </a:pPr>
            <a:r>
              <a:rPr lang="en-US" i="0" baseline="0" dirty="0" smtClean="0"/>
              <a:t>They changed the meaning of due process from procedural (how govt. exercised its powers) to substantive (whether or not what the government did was legal). It other words, “due process’ could be used to test the merits of legislation. </a:t>
            </a:r>
          </a:p>
          <a:p>
            <a:pPr marL="174056" indent="-174056">
              <a:buFont typeface="Arial"/>
              <a:buChar char="•"/>
            </a:pPr>
            <a:r>
              <a:rPr lang="en-US" i="0" baseline="0" dirty="0" smtClean="0"/>
              <a:t>Substantive due process reached peak in 1897 </a:t>
            </a:r>
            <a:r>
              <a:rPr lang="en-US" i="1" baseline="0" dirty="0" err="1" smtClean="0"/>
              <a:t>Allgeyer</a:t>
            </a:r>
            <a:r>
              <a:rPr lang="en-US" i="1" baseline="0" dirty="0" smtClean="0"/>
              <a:t> v. Louisiana</a:t>
            </a:r>
            <a:r>
              <a:rPr lang="en-US" i="0" baseline="0" dirty="0" smtClean="0"/>
              <a:t>.</a:t>
            </a:r>
          </a:p>
          <a:p>
            <a:pPr marL="638205" lvl="1" indent="-174056">
              <a:buFont typeface="Arial"/>
              <a:buChar char="•"/>
            </a:pPr>
            <a:r>
              <a:rPr lang="en-US" i="0" baseline="0" dirty="0" smtClean="0"/>
              <a:t>Unanimous court “resorted to” the </a:t>
            </a:r>
            <a:r>
              <a:rPr lang="en-US" i="1" baseline="0" dirty="0" smtClean="0"/>
              <a:t>Slaughterhouse</a:t>
            </a:r>
            <a:r>
              <a:rPr lang="en-US" i="0" baseline="0" dirty="0" smtClean="0"/>
              <a:t> dissents to rule that the 14</a:t>
            </a:r>
            <a:r>
              <a:rPr lang="en-US" i="0" baseline="30000" dirty="0" smtClean="0"/>
              <a:t>th</a:t>
            </a:r>
            <a:r>
              <a:rPr lang="en-US" i="0" baseline="0" dirty="0" smtClean="0"/>
              <a:t> Amend due process clause protected a fundamental freedom to contract </a:t>
            </a:r>
          </a:p>
          <a:p>
            <a:pPr marL="638205" lvl="1" indent="-174056">
              <a:buFont typeface="Arial"/>
              <a:buChar char="•"/>
            </a:pPr>
            <a:r>
              <a:rPr lang="en-US" i="0" baseline="0" dirty="0" smtClean="0"/>
              <a:t>The </a:t>
            </a:r>
            <a:r>
              <a:rPr lang="en-US" i="1" baseline="0" dirty="0" err="1" smtClean="0"/>
              <a:t>Allgeyer</a:t>
            </a:r>
            <a:r>
              <a:rPr lang="en-US" i="0" baseline="0" dirty="0" smtClean="0"/>
              <a:t> decision said that the freedom of contract was not absolute – the police power of the state allowed it to overrule property rights to protect the “health, welfare, and safety” of the people. </a:t>
            </a:r>
          </a:p>
          <a:p>
            <a:pPr marL="174056" indent="-174056">
              <a:buFont typeface="Arial"/>
              <a:buChar char="•"/>
            </a:pPr>
            <a:r>
              <a:rPr lang="en-US" i="0" baseline="0" dirty="0" err="1" smtClean="0"/>
              <a:t>Lochner</a:t>
            </a:r>
            <a:r>
              <a:rPr lang="en-US" i="0" baseline="0" dirty="0" smtClean="0"/>
              <a:t> – in an opinion authored by the same justice as in </a:t>
            </a:r>
            <a:r>
              <a:rPr lang="en-US" i="0" baseline="0" dirty="0" err="1" smtClean="0"/>
              <a:t>Allgeyer</a:t>
            </a:r>
            <a:endParaRPr lang="en-US" i="0" baseline="0" dirty="0" smtClean="0"/>
          </a:p>
          <a:p>
            <a:pPr marL="638205" lvl="1" indent="-174056">
              <a:buFont typeface="Arial"/>
              <a:buChar char="•"/>
            </a:pPr>
            <a:r>
              <a:rPr lang="en-US" i="0" baseline="0" dirty="0" smtClean="0"/>
              <a:t>The arguments of Field and Bradley were the basis of the </a:t>
            </a:r>
            <a:r>
              <a:rPr lang="en-US" i="0" baseline="0" dirty="0" err="1" smtClean="0"/>
              <a:t>Lochner</a:t>
            </a:r>
            <a:r>
              <a:rPr lang="en-US" i="0" baseline="0" dirty="0" smtClean="0"/>
              <a:t> majority opinion, and Miller’s majority opinion in Slaughterhouse, expanded by Holmes, formed the dissent</a:t>
            </a:r>
          </a:p>
          <a:p>
            <a:pPr marL="1102355" lvl="2" indent="-174056">
              <a:buFont typeface="Arial"/>
              <a:buChar char="•"/>
            </a:pPr>
            <a:r>
              <a:rPr lang="en-US" i="0" baseline="0" dirty="0" smtClean="0"/>
              <a:t>“the majority and dissenting opinions in </a:t>
            </a:r>
            <a:r>
              <a:rPr lang="en-US" i="0" baseline="0" dirty="0" err="1" smtClean="0"/>
              <a:t>Lochner</a:t>
            </a:r>
            <a:r>
              <a:rPr lang="en-US" i="0" baseline="0" dirty="0" smtClean="0"/>
              <a:t> stand today as landmarks in the literature of judicial activism and restraint. “ </a:t>
            </a:r>
            <a:r>
              <a:rPr lang="en-US" i="0" baseline="0" dirty="0" err="1" smtClean="0"/>
              <a:t>Labbe</a:t>
            </a:r>
            <a:r>
              <a:rPr lang="en-US" i="0" baseline="0" dirty="0" smtClean="0"/>
              <a:t> p. 176 </a:t>
            </a:r>
          </a:p>
          <a:p>
            <a:pPr marL="638205" lvl="1" indent="-174056">
              <a:buFont typeface="Arial"/>
              <a:buChar char="•"/>
            </a:pPr>
            <a:endParaRPr lang="en-US" dirty="0"/>
          </a:p>
        </p:txBody>
      </p:sp>
      <p:sp>
        <p:nvSpPr>
          <p:cNvPr id="4" name="Slide Number Placeholder 3"/>
          <p:cNvSpPr>
            <a:spLocks noGrp="1"/>
          </p:cNvSpPr>
          <p:nvPr>
            <p:ph type="sldNum" sz="quarter" idx="10"/>
          </p:nvPr>
        </p:nvSpPr>
        <p:spPr/>
        <p:txBody>
          <a:bodyPr/>
          <a:lstStyle/>
          <a:p>
            <a:fld id="{C8BDB940-6109-1840-BA48-22FA11F2B9DB}" type="slidenum">
              <a:rPr lang="en-US" smtClean="0"/>
              <a:t>15</a:t>
            </a:fld>
            <a:endParaRPr lang="en-US"/>
          </a:p>
        </p:txBody>
      </p:sp>
    </p:spTree>
    <p:extLst>
      <p:ext uri="{BB962C8B-B14F-4D97-AF65-F5344CB8AC3E}">
        <p14:creationId xmlns:p14="http://schemas.microsoft.com/office/powerpoint/2010/main" val="398006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Dartmouth College v. Woodward</a:t>
            </a:r>
            <a:r>
              <a:rPr lang="en-US" i="0" dirty="0" smtClean="0"/>
              <a:t> – artificial entity “A corporation is an artificial being, invisible, intangible, and existing</a:t>
            </a:r>
            <a:r>
              <a:rPr lang="en-US" i="0" baseline="0" dirty="0" smtClean="0"/>
              <a:t> only in contemplation of law. Being the mere creature of law, it possesses only </a:t>
            </a:r>
            <a:r>
              <a:rPr lang="en-US" i="0" baseline="0" dirty="0" err="1" smtClean="0"/>
              <a:t>thos</a:t>
            </a:r>
            <a:r>
              <a:rPr lang="en-US" i="0" baseline="0" dirty="0" smtClean="0"/>
              <a:t> properties which the charter of its creation confers on it, either expressly, or as incidental to its very existence.”</a:t>
            </a:r>
          </a:p>
          <a:p>
            <a:pPr marL="171450" indent="-171450">
              <a:buFont typeface="Arial" pitchFamily="34" charset="0"/>
              <a:buChar char="•"/>
            </a:pPr>
            <a:r>
              <a:rPr lang="en-US" i="0" baseline="0" dirty="0" smtClean="0"/>
              <a:t>A second theory emerged – corporations possess the aggregate rights of their shareholder-owners (Berger, supra note)</a:t>
            </a:r>
          </a:p>
          <a:p>
            <a:pPr marL="171450" indent="-171450">
              <a:buFont typeface="Arial" pitchFamily="34" charset="0"/>
              <a:buChar char="•"/>
            </a:pPr>
            <a:r>
              <a:rPr lang="en-US" i="0" baseline="0" dirty="0" smtClean="0"/>
              <a:t>The third theory is that or corporations as separate from their owners and states of incorporation.</a:t>
            </a:r>
          </a:p>
          <a:p>
            <a:pPr marL="171450" indent="-171450">
              <a:buFont typeface="Arial" pitchFamily="34" charset="0"/>
              <a:buChar char="•"/>
            </a:pPr>
            <a:r>
              <a:rPr lang="en-US" i="0" baseline="0" dirty="0" smtClean="0"/>
              <a:t>Today, corporations enjoy First, </a:t>
            </a:r>
            <a:r>
              <a:rPr lang="en-US" i="0" baseline="0" dirty="0" err="1" smtClean="0"/>
              <a:t>Fourht</a:t>
            </a:r>
            <a:r>
              <a:rPr lang="en-US" i="0" baseline="0" dirty="0" smtClean="0"/>
              <a:t>, Fifth, Sixth and Fourteenth Amendment protections (although as late as 1960 shared only Fifth (through 14</a:t>
            </a:r>
            <a:r>
              <a:rPr lang="en-US" i="0" baseline="30000" dirty="0" smtClean="0"/>
              <a:t>th</a:t>
            </a:r>
            <a:r>
              <a:rPr lang="en-US" i="0" baseline="0" dirty="0" smtClean="0"/>
              <a:t>?)</a:t>
            </a:r>
          </a:p>
          <a:p>
            <a:pPr marL="171450" indent="-171450">
              <a:buFont typeface="Arial" pitchFamily="34" charset="0"/>
              <a:buChar char="•"/>
            </a:pPr>
            <a:r>
              <a:rPr lang="en-US" i="0" baseline="0" dirty="0" smtClean="0"/>
              <a:t>Slaughterhouse denied 14</a:t>
            </a:r>
            <a:r>
              <a:rPr lang="en-US" i="0" baseline="30000" dirty="0" smtClean="0"/>
              <a:t>th</a:t>
            </a:r>
            <a:r>
              <a:rPr lang="en-US" i="0" baseline="0" dirty="0" smtClean="0"/>
              <a:t> amendment protections from corporations – they differentiated between naturalized </a:t>
            </a:r>
            <a:r>
              <a:rPr lang="en-US" i="0" baseline="0" dirty="0" err="1" smtClean="0"/>
              <a:t>citizends</a:t>
            </a:r>
            <a:r>
              <a:rPr lang="en-US" i="0" baseline="0" dirty="0" smtClean="0"/>
              <a:t> and state-created entities. “The term citizen applies only to natural persons . . . Not artificial persons created by the legislature. </a:t>
            </a:r>
            <a:endParaRPr lang="en-US" i="1" dirty="0"/>
          </a:p>
        </p:txBody>
      </p:sp>
      <p:sp>
        <p:nvSpPr>
          <p:cNvPr id="4" name="Slide Number Placeholder 3"/>
          <p:cNvSpPr>
            <a:spLocks noGrp="1"/>
          </p:cNvSpPr>
          <p:nvPr>
            <p:ph type="sldNum" sz="quarter" idx="10"/>
          </p:nvPr>
        </p:nvSpPr>
        <p:spPr/>
        <p:txBody>
          <a:bodyPr/>
          <a:lstStyle/>
          <a:p>
            <a:fld id="{C8BDB940-6109-1840-BA48-22FA11F2B9DB}" type="slidenum">
              <a:rPr lang="en-US" smtClean="0"/>
              <a:t>16</a:t>
            </a:fld>
            <a:endParaRPr lang="en-US"/>
          </a:p>
        </p:txBody>
      </p:sp>
    </p:spTree>
    <p:extLst>
      <p:ext uri="{BB962C8B-B14F-4D97-AF65-F5344CB8AC3E}">
        <p14:creationId xmlns:p14="http://schemas.microsoft.com/office/powerpoint/2010/main" val="334900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Santa</a:t>
            </a:r>
            <a:r>
              <a:rPr lang="en-US" i="1" baseline="0" dirty="0" smtClean="0"/>
              <a:t> Clara County v. Southern Pacific Railroad Co. </a:t>
            </a:r>
            <a:r>
              <a:rPr lang="en-US" i="0" baseline="0" dirty="0" smtClean="0"/>
              <a:t> (1886)</a:t>
            </a:r>
          </a:p>
          <a:p>
            <a:pPr marL="171450" indent="-171450">
              <a:buFont typeface="Arial" pitchFamily="34" charset="0"/>
              <a:buChar char="•"/>
            </a:pPr>
            <a:r>
              <a:rPr lang="en-US" i="0" baseline="0" dirty="0" smtClean="0"/>
              <a:t>One of the points made and discussed at length in the brief of counsel for </a:t>
            </a:r>
            <a:r>
              <a:rPr lang="en-US" i="0" baseline="0" dirty="0" err="1" smtClean="0"/>
              <a:t>defendents</a:t>
            </a:r>
            <a:r>
              <a:rPr lang="en-US" i="0" baseline="0" dirty="0" smtClean="0"/>
              <a:t> was that “Corporations are persons within the meaning of the Fourteenth Amendment to the Constitution of the United States.” Before argument, Chief Justice Waite said: “</a:t>
            </a:r>
            <a:r>
              <a:rPr lang="en-US" sz="1200" kern="1200" dirty="0" smtClean="0">
                <a:solidFill>
                  <a:schemeClr val="tx1"/>
                </a:solidFill>
                <a:latin typeface="+mn-lt"/>
                <a:ea typeface="+mn-ea"/>
                <a:cs typeface="+mn-cs"/>
              </a:rPr>
              <a:t>The court does not wish to hear argument on the question whether the provision in the Fourteenth Amendment to the Constitution, which forbids a State to deny to any person within its jurisdiction the equal protection of the laws, applies to these corporations. We are all of opinion that it does.”</a:t>
            </a:r>
          </a:p>
          <a:p>
            <a:pPr marL="171450" indent="-171450">
              <a:buFont typeface="Arial" pitchFamily="34" charset="0"/>
              <a:buChar char="•"/>
            </a:pPr>
            <a:r>
              <a:rPr lang="en-US" sz="1200" kern="1200" dirty="0" smtClean="0">
                <a:solidFill>
                  <a:schemeClr val="tx1"/>
                </a:solidFill>
                <a:latin typeface="+mn-lt"/>
                <a:ea typeface="+mn-ea"/>
                <a:cs typeface="+mn-cs"/>
              </a:rPr>
              <a:t>The court reporter duly entered into the summary record of the Court's findings that “The defendant Corporations are persons within the intent of the clause in section 1 of the </a:t>
            </a:r>
            <a:r>
              <a:rPr lang="en-US" sz="1200" kern="1200" dirty="0" smtClean="0">
                <a:solidFill>
                  <a:schemeClr val="tx1"/>
                </a:solidFill>
                <a:latin typeface="+mn-lt"/>
                <a:ea typeface="+mn-ea"/>
                <a:cs typeface="+mn-cs"/>
                <a:hlinkClick r:id="rId3"/>
              </a:rPr>
              <a:t>Fourteen Amendment</a:t>
            </a:r>
            <a:r>
              <a:rPr lang="en-US" sz="1200" kern="1200" dirty="0" smtClean="0">
                <a:solidFill>
                  <a:schemeClr val="tx1"/>
                </a:solidFill>
                <a:latin typeface="+mn-lt"/>
                <a:ea typeface="+mn-ea"/>
                <a:cs typeface="+mn-cs"/>
              </a:rPr>
              <a:t> to the </a:t>
            </a:r>
            <a:r>
              <a:rPr lang="en-US" sz="1200" kern="1200" dirty="0" smtClean="0">
                <a:solidFill>
                  <a:schemeClr val="tx1"/>
                </a:solidFill>
                <a:latin typeface="+mn-lt"/>
                <a:ea typeface="+mn-ea"/>
                <a:cs typeface="+mn-cs"/>
                <a:hlinkClick r:id="rId4"/>
              </a:rPr>
              <a:t>Constitution of the United States</a:t>
            </a:r>
            <a:r>
              <a:rPr lang="en-US" sz="1200" kern="1200" dirty="0" smtClean="0">
                <a:solidFill>
                  <a:schemeClr val="tx1"/>
                </a:solidFill>
                <a:latin typeface="+mn-lt"/>
                <a:ea typeface="+mn-ea"/>
                <a:cs typeface="+mn-cs"/>
              </a:rPr>
              <a:t>, which forbids a State to deny to any person within its jurisdiction the equal protection of the laws.” </a:t>
            </a:r>
          </a:p>
          <a:p>
            <a:pPr marL="171450" indent="-171450">
              <a:buFont typeface="Arial" pitchFamily="34" charset="0"/>
              <a:buChar char="•"/>
            </a:pPr>
            <a:endParaRPr lang="en-US" sz="1200" i="0"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“Persons”.—</a:t>
            </a:r>
            <a:r>
              <a:rPr lang="en-US" dirty="0" smtClean="0"/>
              <a:t>In the case in which it was first called upon to interpret this clause, the Court doubted whether “any action of a[p.1803]State not directed by way of discrimination against the [N]</a:t>
            </a:r>
            <a:r>
              <a:rPr lang="en-US" dirty="0" err="1" smtClean="0"/>
              <a:t>egroes</a:t>
            </a:r>
            <a:r>
              <a:rPr lang="en-US" dirty="0" smtClean="0"/>
              <a:t> as a class, or on account of their race, will ever be held to come within the purview of this provision.”</a:t>
            </a:r>
            <a:r>
              <a:rPr lang="en-US" dirty="0" smtClean="0">
                <a:hlinkClick r:id="rId5"/>
              </a:rPr>
              <a:t>91</a:t>
            </a:r>
            <a:r>
              <a:rPr lang="en-US" dirty="0" smtClean="0"/>
              <a:t> Nonetheless, in deciding the Granger Cases shortly thereafter, the Justices seemingly entertained no doubt that the railroad corporations were entitled to invoke the protection of the clause.</a:t>
            </a:r>
            <a:r>
              <a:rPr lang="en-US" dirty="0" smtClean="0">
                <a:hlinkClick r:id="rId5"/>
              </a:rPr>
              <a:t>92</a:t>
            </a:r>
            <a:r>
              <a:rPr lang="en-US" dirty="0" smtClean="0"/>
              <a:t> Nine years later, Chief Justice Waite announced from the bench that the Court would not hear argument on the question whether the equal protection clause applied to corporations. “We are all of the opinion that it does.”</a:t>
            </a:r>
            <a:r>
              <a:rPr lang="en-US" dirty="0" smtClean="0">
                <a:hlinkClick r:id="rId5"/>
              </a:rPr>
              <a:t>93</a:t>
            </a:r>
            <a:r>
              <a:rPr lang="en-US" dirty="0" smtClean="0"/>
              <a:t> The word has been given the broadest possible meaning. “These provisions are universal in their application, to all persons within the territorial jurisdiction, without regard to any differences of race, of color, or of nationality. . .”</a:t>
            </a:r>
            <a:r>
              <a:rPr lang="en-US" dirty="0" smtClean="0">
                <a:hlinkClick r:id="rId5"/>
              </a:rPr>
              <a:t>94</a:t>
            </a:r>
            <a:r>
              <a:rPr lang="en-US" dirty="0" smtClean="0"/>
              <a:t> The only qualification is that a municipal corporation cannot invoke the clause against its State.</a:t>
            </a:r>
            <a:r>
              <a:rPr lang="en-US" dirty="0" smtClean="0">
                <a:hlinkClick r:id="rId5"/>
              </a:rPr>
              <a:t>95</a:t>
            </a:r>
            <a:r>
              <a:rPr lang="en-US" dirty="0" smtClean="0"/>
              <a:t>   -- Cornell Law School Annotated Constitution</a:t>
            </a:r>
          </a:p>
          <a:p>
            <a:pPr marL="171450" indent="-171450">
              <a:buFont typeface="Arial" pitchFamily="34" charset="0"/>
              <a:buChar char="•"/>
            </a:pPr>
            <a:endParaRPr lang="en-US" i="0" baseline="0" dirty="0" smtClean="0"/>
          </a:p>
          <a:p>
            <a:pPr marL="171450" indent="-171450">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C8BDB940-6109-1840-BA48-22FA11F2B9DB}" type="slidenum">
              <a:rPr lang="en-US" smtClean="0"/>
              <a:t>17</a:t>
            </a:fld>
            <a:endParaRPr lang="en-US"/>
          </a:p>
        </p:txBody>
      </p:sp>
    </p:spTree>
    <p:extLst>
      <p:ext uri="{BB962C8B-B14F-4D97-AF65-F5344CB8AC3E}">
        <p14:creationId xmlns:p14="http://schemas.microsoft.com/office/powerpoint/2010/main" val="31067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EF64BE-6904-0F43-A09C-D3EF5A948BD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F64BE-6904-0F43-A09C-D3EF5A948BD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F64BE-6904-0F43-A09C-D3EF5A948BD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972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786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309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036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246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177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0622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518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F64BE-6904-0F43-A09C-D3EF5A948BD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361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9420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8066C-7E08-4BF4-9786-06D98D9180B4}" type="datetimeFigureOut">
              <a:rPr lang="en-US" smtClean="0">
                <a:solidFill>
                  <a:prstClr val="black">
                    <a:tint val="75000"/>
                  </a:prstClr>
                </a:solidFill>
                <a:latin typeface="Calibri"/>
              </a:rPr>
              <a:pPr/>
              <a:t>1/21/2012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071039-FF5C-4CE8-A695-AEDC6ECFC1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988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F64BE-6904-0F43-A09C-D3EF5A948BD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EF64BE-6904-0F43-A09C-D3EF5A948BDF}"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F64BE-6904-0F43-A09C-D3EF5A948BDF}" type="datetimeFigureOut">
              <a:rPr lang="en-US" smtClean="0"/>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F64BE-6904-0F43-A09C-D3EF5A948BDF}" type="datetimeFigureOut">
              <a:rPr lang="en-US" smtClean="0"/>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F64BE-6904-0F43-A09C-D3EF5A948BDF}" type="datetimeFigureOut">
              <a:rPr lang="en-US" smtClean="0"/>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57887-348E-BA40-88EF-D123E78B85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F64BE-6904-0F43-A09C-D3EF5A948BDF}"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57887-348E-BA40-88EF-D123E78B85F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EF64BE-6904-0F43-A09C-D3EF5A948BDF}" type="datetimeFigureOut">
              <a:rPr lang="en-US" smtClean="0"/>
              <a:t>1/21/2012</a:t>
            </a:fld>
            <a:endParaRPr lang="en-US"/>
          </a:p>
        </p:txBody>
      </p:sp>
      <p:sp>
        <p:nvSpPr>
          <p:cNvPr id="9" name="Slide Number Placeholder 8"/>
          <p:cNvSpPr>
            <a:spLocks noGrp="1"/>
          </p:cNvSpPr>
          <p:nvPr>
            <p:ph type="sldNum" sz="quarter" idx="11"/>
          </p:nvPr>
        </p:nvSpPr>
        <p:spPr/>
        <p:txBody>
          <a:bodyPr/>
          <a:lstStyle/>
          <a:p>
            <a:fld id="{2EA57887-348E-BA40-88EF-D123E78B85F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EA57887-348E-BA40-88EF-D123E78B85F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EF64BE-6904-0F43-A09C-D3EF5A948BDF}" type="datetimeFigureOut">
              <a:rPr lang="en-US" smtClean="0"/>
              <a:t>1/21/2012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78066C-7E08-4BF4-9786-06D98D9180B4}" type="datetimeFigureOut">
              <a:rPr lang="en-US" smtClean="0">
                <a:solidFill>
                  <a:prstClr val="black">
                    <a:tint val="75000"/>
                  </a:prstClr>
                </a:solidFill>
                <a:latin typeface="Calibri"/>
              </a:rPr>
              <a:pPr defTabSz="914400"/>
              <a:t>1/21/2012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7071039-FF5C-4CE8-A695-AEDC6ECFC1E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329207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mt="4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96789"/>
            <a:ext cx="7772400" cy="2662518"/>
          </a:xfrm>
        </p:spPr>
        <p:txBody>
          <a:bodyPr/>
          <a:lstStyle/>
          <a:p>
            <a:r>
              <a:rPr lang="en-US" sz="5400" dirty="0" smtClean="0"/>
              <a:t>The Strange Career of the Fourteenth Amendment</a:t>
            </a:r>
            <a:endParaRPr lang="en-US" sz="5400" dirty="0"/>
          </a:p>
        </p:txBody>
      </p:sp>
      <p:sp>
        <p:nvSpPr>
          <p:cNvPr id="3" name="Subtitle 2"/>
          <p:cNvSpPr>
            <a:spLocks noGrp="1"/>
          </p:cNvSpPr>
          <p:nvPr>
            <p:ph type="subTitle" idx="1"/>
          </p:nvPr>
        </p:nvSpPr>
        <p:spPr>
          <a:xfrm>
            <a:off x="457200" y="4276165"/>
            <a:ext cx="6831105" cy="1949823"/>
          </a:xfrm>
        </p:spPr>
        <p:txBody>
          <a:bodyPr>
            <a:noAutofit/>
          </a:bodyPr>
          <a:lstStyle/>
          <a:p>
            <a:r>
              <a:rPr lang="en-US" sz="2800" b="1" i="1" dirty="0" smtClean="0">
                <a:solidFill>
                  <a:schemeClr val="tx2"/>
                </a:solidFill>
              </a:rPr>
              <a:t>Slaughterhouse, </a:t>
            </a:r>
            <a:r>
              <a:rPr lang="en-US" sz="2800" b="1" i="1" dirty="0" err="1" smtClean="0">
                <a:solidFill>
                  <a:schemeClr val="tx2"/>
                </a:solidFill>
              </a:rPr>
              <a:t>Lochner</a:t>
            </a:r>
            <a:r>
              <a:rPr lang="en-US" sz="2800" b="1" i="1" dirty="0" smtClean="0">
                <a:solidFill>
                  <a:schemeClr val="tx2"/>
                </a:solidFill>
              </a:rPr>
              <a:t>, Santa Clara, Muller </a:t>
            </a:r>
            <a:r>
              <a:rPr lang="en-US" sz="2800" b="1" dirty="0" smtClean="0">
                <a:solidFill>
                  <a:schemeClr val="tx2"/>
                </a:solidFill>
              </a:rPr>
              <a:t>and the shaping of the amendment’s meaning, 1873-1937</a:t>
            </a:r>
            <a:endParaRPr lang="en-US" sz="2800" b="1" i="1" dirty="0" smtClean="0">
              <a:solidFill>
                <a:schemeClr val="tx2"/>
              </a:solidFill>
            </a:endParaRPr>
          </a:p>
          <a:p>
            <a:endParaRPr lang="en-US" sz="2800" b="1" dirty="0" smtClean="0">
              <a:solidFill>
                <a:schemeClr val="tx2"/>
              </a:solidFill>
            </a:endParaRPr>
          </a:p>
          <a:p>
            <a:r>
              <a:rPr lang="en-US" sz="2800" b="1" dirty="0" smtClean="0">
                <a:solidFill>
                  <a:schemeClr val="tx2"/>
                </a:solidFill>
              </a:rPr>
              <a:t>TAHP Saturday Dialog, January 21, 2012</a:t>
            </a:r>
            <a:endParaRPr lang="en-US" sz="2800" b="1" dirty="0">
              <a:solidFill>
                <a:schemeClr val="tx2"/>
              </a:solidFill>
            </a:endParaRPr>
          </a:p>
        </p:txBody>
      </p:sp>
      <p:sp>
        <p:nvSpPr>
          <p:cNvPr id="4" name="TextBox 3"/>
          <p:cNvSpPr txBox="1"/>
          <p:nvPr/>
        </p:nvSpPr>
        <p:spPr>
          <a:xfrm>
            <a:off x="3648657" y="3935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06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the Fourteenth Amendment</a:t>
            </a:r>
            <a:endParaRPr lang="en-US" dirty="0"/>
          </a:p>
        </p:txBody>
      </p:sp>
      <p:sp>
        <p:nvSpPr>
          <p:cNvPr id="3" name="Content Placeholder 2"/>
          <p:cNvSpPr>
            <a:spLocks noGrp="1"/>
          </p:cNvSpPr>
          <p:nvPr>
            <p:ph idx="1"/>
          </p:nvPr>
        </p:nvSpPr>
        <p:spPr/>
        <p:txBody>
          <a:bodyPr/>
          <a:lstStyle/>
          <a:p>
            <a:r>
              <a:rPr lang="en-US" dirty="0" smtClean="0"/>
              <a:t>Problem – the meaning of “equality, liberty, and federalism” had been ambiguous and malleable for decades leading up to the 1860s</a:t>
            </a:r>
          </a:p>
          <a:p>
            <a:r>
              <a:rPr lang="en-US" dirty="0" smtClean="0"/>
              <a:t>When these ideas reached the courts, though, this ambiguity had to be removed</a:t>
            </a:r>
          </a:p>
          <a:p>
            <a:pPr lvl="1"/>
            <a:r>
              <a:rPr lang="en-US" dirty="0" smtClean="0"/>
              <a:t>That proved more difficult than it might seem</a:t>
            </a:r>
          </a:p>
          <a:p>
            <a:pPr lvl="1"/>
            <a:r>
              <a:rPr lang="en-US" dirty="0" smtClean="0"/>
              <a:t>Political rhetoric had to be transformed into legal doctrine that would have real impact on people’s lives</a:t>
            </a:r>
            <a:endParaRPr lang="en-US" dirty="0"/>
          </a:p>
          <a:p>
            <a:pPr lvl="1"/>
            <a:r>
              <a:rPr lang="en-US" dirty="0" smtClean="0"/>
              <a:t>The combination of changing historical contexts and new ways of interpreting the laws led to a winding road of interpretation</a:t>
            </a:r>
            <a:endParaRPr lang="en-US" dirty="0"/>
          </a:p>
        </p:txBody>
      </p:sp>
    </p:spTree>
    <p:extLst>
      <p:ext uri="{BB962C8B-B14F-4D97-AF65-F5344CB8AC3E}">
        <p14:creationId xmlns:p14="http://schemas.microsoft.com/office/powerpoint/2010/main" val="913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of Intent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6" y="2110842"/>
            <a:ext cx="8940071" cy="2431072"/>
          </a:xfrm>
        </p:spPr>
      </p:pic>
      <p:sp>
        <p:nvSpPr>
          <p:cNvPr id="3" name="Rectangle 2"/>
          <p:cNvSpPr/>
          <p:nvPr/>
        </p:nvSpPr>
        <p:spPr>
          <a:xfrm>
            <a:off x="457200" y="5552657"/>
            <a:ext cx="3980329" cy="369332"/>
          </a:xfrm>
          <a:prstGeom prst="rect">
            <a:avLst/>
          </a:prstGeom>
        </p:spPr>
        <p:txBody>
          <a:bodyPr wrap="square">
            <a:spAutoFit/>
          </a:bodyPr>
          <a:lstStyle/>
          <a:p>
            <a:r>
              <a:rPr lang="en-US" dirty="0"/>
              <a:t>Nelson, </a:t>
            </a:r>
            <a:r>
              <a:rPr lang="en-US" i="1" dirty="0"/>
              <a:t>The Fourteenth Amendment</a:t>
            </a:r>
            <a:endParaRPr lang="en-US" dirty="0"/>
          </a:p>
        </p:txBody>
      </p:sp>
    </p:spTree>
    <p:extLst>
      <p:ext uri="{BB962C8B-B14F-4D97-AF65-F5344CB8AC3E}">
        <p14:creationId xmlns:p14="http://schemas.microsoft.com/office/powerpoint/2010/main" val="74612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21542"/>
          </a:xfrm>
        </p:spPr>
        <p:txBody>
          <a:bodyPr/>
          <a:lstStyle/>
          <a:p>
            <a:r>
              <a:rPr lang="en-US" dirty="0"/>
              <a:t>Two events in 1873-74 changed everything</a:t>
            </a:r>
            <a:br>
              <a:rPr lang="en-US" dirty="0"/>
            </a:br>
            <a:endParaRPr lang="en-US" dirty="0"/>
          </a:p>
        </p:txBody>
      </p:sp>
      <p:sp>
        <p:nvSpPr>
          <p:cNvPr id="3" name="Content Placeholder 2"/>
          <p:cNvSpPr>
            <a:spLocks noGrp="1"/>
          </p:cNvSpPr>
          <p:nvPr>
            <p:ph idx="1"/>
          </p:nvPr>
        </p:nvSpPr>
        <p:spPr/>
        <p:txBody>
          <a:bodyPr/>
          <a:lstStyle/>
          <a:p>
            <a:r>
              <a:rPr lang="en-US" dirty="0" smtClean="0"/>
              <a:t>Republicans were defeated in the 1874 elections and they lost control of the House beginning in 1875</a:t>
            </a:r>
          </a:p>
          <a:p>
            <a:pPr lvl="1"/>
            <a:r>
              <a:rPr lang="en-US" dirty="0" smtClean="0"/>
              <a:t>At this point, Congress ceased to be an important interpreter of the amendment</a:t>
            </a:r>
          </a:p>
          <a:p>
            <a:r>
              <a:rPr lang="en-US" dirty="0" smtClean="0"/>
              <a:t>1874, the Supreme Court issued its first ruling which began the Court’s control over the meaning of the amendment</a:t>
            </a:r>
            <a:endParaRPr lang="en-US" dirty="0"/>
          </a:p>
        </p:txBody>
      </p:sp>
    </p:spTree>
    <p:extLst>
      <p:ext uri="{BB962C8B-B14F-4D97-AF65-F5344CB8AC3E}">
        <p14:creationId xmlns:p14="http://schemas.microsoft.com/office/powerpoint/2010/main" val="358639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Slaughter-House Cases</a:t>
            </a:r>
            <a:endParaRPr lang="en-US" i="1" dirty="0"/>
          </a:p>
        </p:txBody>
      </p:sp>
      <p:sp>
        <p:nvSpPr>
          <p:cNvPr id="4" name="Content Placeholder 3"/>
          <p:cNvSpPr>
            <a:spLocks noGrp="1"/>
          </p:cNvSpPr>
          <p:nvPr>
            <p:ph sz="half" idx="1"/>
          </p:nvPr>
        </p:nvSpPr>
        <p:spPr/>
        <p:txBody>
          <a:bodyPr/>
          <a:lstStyle/>
          <a:p>
            <a:r>
              <a:rPr lang="en-US" dirty="0"/>
              <a:t>The first major test of the </a:t>
            </a:r>
            <a:r>
              <a:rPr lang="en-US" dirty="0" smtClean="0"/>
              <a:t>Fourteenth Amendment</a:t>
            </a:r>
          </a:p>
          <a:p>
            <a:r>
              <a:rPr lang="en-US" dirty="0" smtClean="0"/>
              <a:t>The facts of the case</a:t>
            </a:r>
            <a:endParaRPr lang="en-US" dirty="0"/>
          </a:p>
        </p:txBody>
      </p:sp>
      <p:pic>
        <p:nvPicPr>
          <p:cNvPr id="6" name="Content Placeholder 5"/>
          <p:cNvPicPr>
            <a:picLocks noGrp="1" noChangeAspect="1"/>
          </p:cNvPicPr>
          <p:nvPr>
            <p:ph sz="half" idx="2"/>
          </p:nvPr>
        </p:nvPicPr>
        <p:blipFill>
          <a:blip r:embed="rId3"/>
          <a:srcRect l="2377" r="2377"/>
          <a:stretch>
            <a:fillRect/>
          </a:stretch>
        </p:blipFill>
        <p:spPr/>
      </p:pic>
    </p:spTree>
    <p:extLst>
      <p:ext uri="{BB962C8B-B14F-4D97-AF65-F5344CB8AC3E}">
        <p14:creationId xmlns:p14="http://schemas.microsoft.com/office/powerpoint/2010/main" val="3807424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Slaughter-House Cases </a:t>
            </a:r>
            <a:r>
              <a:rPr lang="en-US" dirty="0" smtClean="0"/>
              <a:t> Ruling</a:t>
            </a:r>
            <a:endParaRPr lang="en-US" i="1" dirty="0"/>
          </a:p>
        </p:txBody>
      </p:sp>
      <p:sp>
        <p:nvSpPr>
          <p:cNvPr id="3" name="Content Placeholder 2"/>
          <p:cNvSpPr>
            <a:spLocks noGrp="1"/>
          </p:cNvSpPr>
          <p:nvPr>
            <p:ph sz="half" idx="1"/>
          </p:nvPr>
        </p:nvSpPr>
        <p:spPr/>
        <p:txBody>
          <a:bodyPr>
            <a:normAutofit fontScale="85000" lnSpcReduction="10000"/>
          </a:bodyPr>
          <a:lstStyle/>
          <a:p>
            <a:pPr marL="174056" indent="-174056">
              <a:buFont typeface="Arial"/>
              <a:buChar char="•"/>
            </a:pPr>
            <a:r>
              <a:rPr lang="en-US" dirty="0" smtClean="0"/>
              <a:t>A </a:t>
            </a:r>
            <a:r>
              <a:rPr lang="en-US" dirty="0"/>
              <a:t>surprisingly narrow </a:t>
            </a:r>
            <a:r>
              <a:rPr lang="en-US" dirty="0" smtClean="0"/>
              <a:t>interpretation</a:t>
            </a:r>
          </a:p>
          <a:p>
            <a:pPr marL="471236" lvl="1" indent="-174056">
              <a:buFont typeface="Arial"/>
              <a:buChar char="•"/>
            </a:pPr>
            <a:r>
              <a:rPr lang="en-US" dirty="0" smtClean="0"/>
              <a:t>it </a:t>
            </a:r>
            <a:r>
              <a:rPr lang="en-US" dirty="0"/>
              <a:t>protected only rights that were within the </a:t>
            </a:r>
            <a:r>
              <a:rPr lang="en-US" dirty="0" smtClean="0"/>
              <a:t>Constitution itself (not the Bill of Rights) </a:t>
            </a:r>
          </a:p>
          <a:p>
            <a:pPr marL="471236" lvl="1" indent="-174056">
              <a:buFont typeface="Arial"/>
              <a:buChar char="•"/>
            </a:pPr>
            <a:r>
              <a:rPr lang="en-US" dirty="0" smtClean="0"/>
              <a:t>called </a:t>
            </a:r>
            <a:r>
              <a:rPr lang="en-US" dirty="0"/>
              <a:t>into question its power to do anything for </a:t>
            </a:r>
            <a:r>
              <a:rPr lang="en-US" dirty="0" smtClean="0"/>
              <a:t>freedmen</a:t>
            </a:r>
            <a:endParaRPr lang="en-US" dirty="0"/>
          </a:p>
          <a:p>
            <a:pPr marL="174056" indent="-174056">
              <a:buFont typeface="Arial"/>
              <a:buChar char="•"/>
            </a:pPr>
            <a:r>
              <a:rPr lang="en-US" dirty="0" smtClean="0"/>
              <a:t>More importantly</a:t>
            </a:r>
            <a:r>
              <a:rPr lang="en-US" dirty="0"/>
              <a:t>, in its arguments, new positions and </a:t>
            </a:r>
            <a:r>
              <a:rPr lang="en-US" dirty="0" smtClean="0"/>
              <a:t>legal doctrines emerged</a:t>
            </a:r>
          </a:p>
          <a:p>
            <a:pPr marL="471236" lvl="1" indent="-174056">
              <a:buFont typeface="Arial"/>
              <a:buChar char="•"/>
            </a:pPr>
            <a:r>
              <a:rPr lang="en-US" dirty="0" smtClean="0"/>
              <a:t>Justice Stephen J. Field’s Dissent</a:t>
            </a:r>
            <a:endParaRPr lang="en-US" dirty="0"/>
          </a:p>
        </p:txBody>
      </p:sp>
      <p:pic>
        <p:nvPicPr>
          <p:cNvPr id="5" name="Content Placeholder 5"/>
          <p:cNvPicPr>
            <a:picLocks noGrp="1" noChangeAspect="1"/>
          </p:cNvPicPr>
          <p:nvPr>
            <p:ph sz="half" idx="2"/>
          </p:nvPr>
        </p:nvPicPr>
        <p:blipFill>
          <a:blip r:embed="rId3"/>
          <a:srcRect l="2377" r="2377"/>
          <a:stretch>
            <a:fillRect/>
          </a:stretch>
        </p:blipFill>
        <p:spPr/>
      </p:pic>
    </p:spTree>
    <p:extLst>
      <p:ext uri="{BB962C8B-B14F-4D97-AF65-F5344CB8AC3E}">
        <p14:creationId xmlns:p14="http://schemas.microsoft.com/office/powerpoint/2010/main" val="649088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Slaughterhouse</a:t>
            </a:r>
            <a:r>
              <a:rPr lang="en-US" dirty="0" smtClean="0"/>
              <a:t> and Freedom of Contract</a:t>
            </a:r>
            <a:endParaRPr lang="en-US" i="1" dirty="0"/>
          </a:p>
        </p:txBody>
      </p:sp>
      <p:sp>
        <p:nvSpPr>
          <p:cNvPr id="3" name="Content Placeholder 2"/>
          <p:cNvSpPr>
            <a:spLocks noGrp="1"/>
          </p:cNvSpPr>
          <p:nvPr>
            <p:ph idx="1"/>
          </p:nvPr>
        </p:nvSpPr>
        <p:spPr/>
        <p:txBody>
          <a:bodyPr>
            <a:normAutofit fontScale="92500"/>
          </a:bodyPr>
          <a:lstStyle/>
          <a:p>
            <a:pPr marL="174056" indent="-174056">
              <a:buFont typeface="Arial"/>
              <a:buChar char="•"/>
            </a:pPr>
            <a:r>
              <a:rPr lang="en-US" dirty="0"/>
              <a:t>In </a:t>
            </a:r>
            <a:r>
              <a:rPr lang="en-US" dirty="0" smtClean="0"/>
              <a:t>his dissent </a:t>
            </a:r>
            <a:r>
              <a:rPr lang="en-US" dirty="0"/>
              <a:t>in </a:t>
            </a:r>
            <a:r>
              <a:rPr lang="en-US" i="1" dirty="0"/>
              <a:t>Slaughterhouse</a:t>
            </a:r>
            <a:r>
              <a:rPr lang="en-US" dirty="0"/>
              <a:t>, </a:t>
            </a:r>
            <a:r>
              <a:rPr lang="en-US" dirty="0" smtClean="0"/>
              <a:t>Justice </a:t>
            </a:r>
            <a:r>
              <a:rPr lang="en-US" dirty="0"/>
              <a:t>Field </a:t>
            </a:r>
            <a:r>
              <a:rPr lang="en-US" dirty="0" smtClean="0"/>
              <a:t>argued </a:t>
            </a:r>
            <a:r>
              <a:rPr lang="en-US" dirty="0"/>
              <a:t>that the butchers’ </a:t>
            </a:r>
            <a:r>
              <a:rPr lang="en-US" b="1" u="sng" dirty="0"/>
              <a:t>due process right </a:t>
            </a:r>
            <a:r>
              <a:rPr lang="en-US" dirty="0"/>
              <a:t>to pursue a lawful calling – with their labor being part of their property – was violated by the Louisiana law and that it should be protected according to the 14</a:t>
            </a:r>
            <a:r>
              <a:rPr lang="en-US" baseline="30000" dirty="0"/>
              <a:t>th</a:t>
            </a:r>
            <a:r>
              <a:rPr lang="en-US" dirty="0"/>
              <a:t> Amendment due process clause</a:t>
            </a:r>
          </a:p>
          <a:p>
            <a:pPr marL="638205" lvl="1" indent="-174056">
              <a:buFont typeface="Arial"/>
              <a:buChar char="•"/>
            </a:pPr>
            <a:r>
              <a:rPr lang="en-US" dirty="0" smtClean="0"/>
              <a:t>John </a:t>
            </a:r>
            <a:r>
              <a:rPr lang="en-US" dirty="0" err="1" smtClean="0"/>
              <a:t>Cambell</a:t>
            </a:r>
            <a:r>
              <a:rPr lang="en-US" dirty="0" smtClean="0"/>
              <a:t> had argued this for the butchers – that property was a </a:t>
            </a:r>
            <a:r>
              <a:rPr lang="en-US" b="1" u="sng" dirty="0" smtClean="0"/>
              <a:t>fundamental right </a:t>
            </a:r>
            <a:r>
              <a:rPr lang="en-US" dirty="0" smtClean="0"/>
              <a:t>entitled to protection under the first section of the 14</a:t>
            </a:r>
            <a:r>
              <a:rPr lang="en-US" baseline="30000" dirty="0" smtClean="0"/>
              <a:t>th</a:t>
            </a:r>
            <a:r>
              <a:rPr lang="en-US" dirty="0" smtClean="0"/>
              <a:t>. </a:t>
            </a:r>
          </a:p>
          <a:p>
            <a:pPr marL="174056" indent="-174056">
              <a:buFont typeface="Arial"/>
              <a:buChar char="•"/>
            </a:pPr>
            <a:r>
              <a:rPr lang="en-US" dirty="0" smtClean="0"/>
              <a:t>After </a:t>
            </a:r>
            <a:r>
              <a:rPr lang="en-US" i="1" dirty="0"/>
              <a:t>Slaughterhouse</a:t>
            </a:r>
            <a:r>
              <a:rPr lang="en-US" dirty="0"/>
              <a:t>, corporate lawyers seized on the arguments of </a:t>
            </a:r>
            <a:r>
              <a:rPr lang="en-US" dirty="0" smtClean="0"/>
              <a:t>Field and </a:t>
            </a:r>
            <a:r>
              <a:rPr lang="en-US" dirty="0"/>
              <a:t>Campbell as a defense against government regulation. </a:t>
            </a:r>
          </a:p>
          <a:p>
            <a:pPr marL="638205" lvl="1" indent="-174056">
              <a:buFont typeface="Arial"/>
              <a:buChar char="•"/>
            </a:pPr>
            <a:r>
              <a:rPr lang="en-US" dirty="0" smtClean="0"/>
              <a:t>Gradually, they </a:t>
            </a:r>
            <a:r>
              <a:rPr lang="en-US" dirty="0"/>
              <a:t>changed the meaning of due process from </a:t>
            </a:r>
            <a:r>
              <a:rPr lang="en-US" b="1" dirty="0"/>
              <a:t>procedural </a:t>
            </a:r>
            <a:r>
              <a:rPr lang="en-US" dirty="0"/>
              <a:t>(how govt. exercised its powers) to</a:t>
            </a:r>
            <a:r>
              <a:rPr lang="en-US" b="1" dirty="0"/>
              <a:t> substantive </a:t>
            </a:r>
            <a:r>
              <a:rPr lang="en-US" dirty="0"/>
              <a:t>(whether or not what the government did was legal). It other words, “due process’ could be used to test the merits of legislation. </a:t>
            </a:r>
          </a:p>
          <a:p>
            <a:endParaRPr lang="en-US" dirty="0"/>
          </a:p>
        </p:txBody>
      </p:sp>
    </p:spTree>
    <p:extLst>
      <p:ext uri="{BB962C8B-B14F-4D97-AF65-F5344CB8AC3E}">
        <p14:creationId xmlns:p14="http://schemas.microsoft.com/office/powerpoint/2010/main" val="3135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Corporate Personhood</a:t>
            </a:r>
            <a:endParaRPr lang="en-US" dirty="0"/>
          </a:p>
        </p:txBody>
      </p:sp>
      <p:sp>
        <p:nvSpPr>
          <p:cNvPr id="3" name="Content Placeholder 2"/>
          <p:cNvSpPr>
            <a:spLocks noGrp="1"/>
          </p:cNvSpPr>
          <p:nvPr>
            <p:ph idx="1"/>
          </p:nvPr>
        </p:nvSpPr>
        <p:spPr/>
        <p:txBody>
          <a:bodyPr>
            <a:normAutofit fontScale="92500" lnSpcReduction="10000"/>
          </a:bodyPr>
          <a:lstStyle/>
          <a:p>
            <a:pPr marL="171450" indent="-171450"/>
            <a:r>
              <a:rPr lang="en-US" i="1" dirty="0"/>
              <a:t>Dartmouth College v. Woodward</a:t>
            </a:r>
            <a:r>
              <a:rPr lang="en-US" dirty="0"/>
              <a:t> </a:t>
            </a:r>
            <a:r>
              <a:rPr lang="en-US" dirty="0" smtClean="0"/>
              <a:t> (1819)  -- “</a:t>
            </a:r>
            <a:r>
              <a:rPr lang="en-US" b="1" dirty="0"/>
              <a:t>A corporation is an artificial being, invisible, intangible, and existing only in contemplation of law</a:t>
            </a:r>
            <a:r>
              <a:rPr lang="en-US" dirty="0"/>
              <a:t>. Being the mere creature of law, it possesses only </a:t>
            </a:r>
            <a:r>
              <a:rPr lang="en-US" dirty="0" smtClean="0"/>
              <a:t>those </a:t>
            </a:r>
            <a:r>
              <a:rPr lang="en-US" dirty="0"/>
              <a:t>properties which the charter of its creation confers on it, either expressly, or as incidental to its very existence.”</a:t>
            </a:r>
          </a:p>
          <a:p>
            <a:pPr marL="171450" indent="-171450"/>
            <a:r>
              <a:rPr lang="en-US" dirty="0"/>
              <a:t>A second theory emerged – corporations possess the aggregate rights of their shareholder-</a:t>
            </a:r>
            <a:r>
              <a:rPr lang="en-US" dirty="0" smtClean="0"/>
              <a:t>owners</a:t>
            </a:r>
            <a:endParaRPr lang="en-US" dirty="0"/>
          </a:p>
          <a:p>
            <a:pPr marL="171450" indent="-171450"/>
            <a:r>
              <a:rPr lang="en-US" dirty="0"/>
              <a:t>The third theory is that </a:t>
            </a:r>
            <a:r>
              <a:rPr lang="en-US" dirty="0" smtClean="0"/>
              <a:t>of </a:t>
            </a:r>
            <a:r>
              <a:rPr lang="en-US" dirty="0"/>
              <a:t>corporations as separate from their owners and states of incorporation.</a:t>
            </a:r>
          </a:p>
          <a:p>
            <a:pPr marL="171450" indent="-171450"/>
            <a:r>
              <a:rPr lang="en-US" b="1" dirty="0"/>
              <a:t>Today, corporations enjoy First, </a:t>
            </a:r>
            <a:r>
              <a:rPr lang="en-US" b="1" dirty="0" smtClean="0"/>
              <a:t>Fourth, </a:t>
            </a:r>
            <a:r>
              <a:rPr lang="en-US" b="1" dirty="0"/>
              <a:t>Fifth, Sixth and Fourteenth Amendment protections (although as late as 1960 shared only </a:t>
            </a:r>
            <a:r>
              <a:rPr lang="en-US" b="1" dirty="0" smtClean="0"/>
              <a:t>Fifth and Fourteenth)</a:t>
            </a:r>
            <a:endParaRPr lang="en-US" b="1" dirty="0"/>
          </a:p>
          <a:p>
            <a:pPr marL="171450" indent="-171450"/>
            <a:r>
              <a:rPr lang="en-US" dirty="0"/>
              <a:t>Slaughterhouse denied 14</a:t>
            </a:r>
            <a:r>
              <a:rPr lang="en-US" baseline="30000" dirty="0"/>
              <a:t>th</a:t>
            </a:r>
            <a:r>
              <a:rPr lang="en-US" dirty="0"/>
              <a:t> amendment protections from corporations – they differentiated between naturalized </a:t>
            </a:r>
            <a:r>
              <a:rPr lang="en-US" dirty="0" smtClean="0"/>
              <a:t>citizens </a:t>
            </a:r>
            <a:r>
              <a:rPr lang="en-US" dirty="0"/>
              <a:t>and state-created entities. “The term citizen applies only to natural persons . . . Not artificial persons created by the legislature. </a:t>
            </a:r>
            <a:r>
              <a:rPr lang="en-US" dirty="0" smtClean="0"/>
              <a:t>“</a:t>
            </a:r>
            <a:endParaRPr lang="en-US" i="1" dirty="0"/>
          </a:p>
          <a:p>
            <a:endParaRPr lang="en-US" dirty="0"/>
          </a:p>
        </p:txBody>
      </p:sp>
    </p:spTree>
    <p:extLst>
      <p:ext uri="{BB962C8B-B14F-4D97-AF65-F5344CB8AC3E}">
        <p14:creationId xmlns:p14="http://schemas.microsoft.com/office/powerpoint/2010/main" val="13601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Santa Clara County v. Southern Pacific Railroad Co. </a:t>
            </a:r>
            <a:r>
              <a:rPr lang="en-US" dirty="0"/>
              <a:t> (1886)</a:t>
            </a:r>
            <a:br>
              <a:rPr lang="en-US" dirty="0"/>
            </a:br>
            <a:endParaRPr lang="en-US" dirty="0"/>
          </a:p>
        </p:txBody>
      </p:sp>
      <p:sp>
        <p:nvSpPr>
          <p:cNvPr id="3" name="Content Placeholder 2"/>
          <p:cNvSpPr>
            <a:spLocks noGrp="1"/>
          </p:cNvSpPr>
          <p:nvPr>
            <p:ph idx="1"/>
          </p:nvPr>
        </p:nvSpPr>
        <p:spPr/>
        <p:txBody>
          <a:bodyPr/>
          <a:lstStyle/>
          <a:p>
            <a:r>
              <a:rPr lang="en-US" dirty="0"/>
              <a:t>Before argument, Chief Justice Waite said: “</a:t>
            </a:r>
            <a:r>
              <a:rPr lang="en-US" sz="2400" dirty="0"/>
              <a:t>The court does not wish to hear argument on the question whether the provision in the Fourteenth Amendment to the Constitution, which forbids a State to deny to any person within its jurisdiction the equal protection of the laws, applies to these corporations. </a:t>
            </a:r>
            <a:r>
              <a:rPr lang="en-US" sz="2400" b="1" u="sng" dirty="0"/>
              <a:t>We are all of opinion that it does.”</a:t>
            </a:r>
          </a:p>
          <a:p>
            <a:endParaRPr lang="en-US" dirty="0"/>
          </a:p>
        </p:txBody>
      </p:sp>
    </p:spTree>
    <p:extLst>
      <p:ext uri="{BB962C8B-B14F-4D97-AF65-F5344CB8AC3E}">
        <p14:creationId xmlns:p14="http://schemas.microsoft.com/office/powerpoint/2010/main" val="355721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Industrialization</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Employment</a:t>
            </a:r>
          </a:p>
          <a:p>
            <a:pPr lvl="1"/>
            <a:r>
              <a:rPr lang="en-US" dirty="0" smtClean="0"/>
              <a:t>1865 – majority of American self-employed </a:t>
            </a:r>
          </a:p>
          <a:p>
            <a:pPr lvl="1"/>
            <a:r>
              <a:rPr lang="en-US" dirty="0" smtClean="0"/>
              <a:t>1920 -- 20% self-employed and only 11% worked on farms</a:t>
            </a:r>
          </a:p>
          <a:p>
            <a:r>
              <a:rPr lang="en-US" dirty="0" smtClean="0"/>
              <a:t>Farm to City</a:t>
            </a:r>
          </a:p>
          <a:p>
            <a:pPr lvl="1"/>
            <a:r>
              <a:rPr lang="en-US" dirty="0" smtClean="0"/>
              <a:t>1870-1920 - 11 million Americans left farms for cities</a:t>
            </a:r>
          </a:p>
          <a:p>
            <a:r>
              <a:rPr lang="en-US" dirty="0" smtClean="0"/>
              <a:t>Workers in manufacturing</a:t>
            </a:r>
          </a:p>
          <a:p>
            <a:pPr lvl="1"/>
            <a:r>
              <a:rPr lang="en-US" dirty="0" smtClean="0"/>
              <a:t>2.5 million in 1870</a:t>
            </a:r>
          </a:p>
          <a:p>
            <a:pPr lvl="1"/>
            <a:r>
              <a:rPr lang="en-US" dirty="0" smtClean="0"/>
              <a:t>11.2 million in 1920</a:t>
            </a:r>
          </a:p>
          <a:p>
            <a:r>
              <a:rPr lang="en-US" dirty="0" smtClean="0"/>
              <a:t>Female Factory Workers</a:t>
            </a:r>
          </a:p>
          <a:p>
            <a:pPr lvl="1"/>
            <a:r>
              <a:rPr lang="en-US" dirty="0" smtClean="0"/>
              <a:t>1870 – 324,000</a:t>
            </a:r>
          </a:p>
          <a:p>
            <a:pPr lvl="1"/>
            <a:r>
              <a:rPr lang="en-US" dirty="0" smtClean="0"/>
              <a:t>1920 – 2,229,000</a:t>
            </a:r>
          </a:p>
          <a:p>
            <a:r>
              <a:rPr lang="en-US" dirty="0" smtClean="0"/>
              <a:t>1890: average factory workday – 10 hours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990600"/>
            <a:ext cx="3930650" cy="3149874"/>
          </a:xfrm>
          <a:prstGeom prst="rect">
            <a:avLst/>
          </a:prstGeom>
          <a:noFill/>
          <a:ln w="9525">
            <a:noFill/>
            <a:miter lim="800000"/>
            <a:headEnd/>
            <a:tailEnd/>
          </a:ln>
        </p:spPr>
      </p:pic>
    </p:spTree>
    <p:extLst>
      <p:ext uri="{BB962C8B-B14F-4D97-AF65-F5344CB8AC3E}">
        <p14:creationId xmlns:p14="http://schemas.microsoft.com/office/powerpoint/2010/main" val="4265615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the changing nature of work</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Industrial Accidents 1880-1900</a:t>
            </a:r>
          </a:p>
          <a:p>
            <a:pPr lvl="1"/>
            <a:r>
              <a:rPr lang="en-US" dirty="0" smtClean="0"/>
              <a:t>35,000 killed/year</a:t>
            </a:r>
          </a:p>
          <a:p>
            <a:pPr lvl="1"/>
            <a:r>
              <a:rPr lang="en-US" dirty="0" smtClean="0"/>
              <a:t>536,000 injured/year</a:t>
            </a:r>
          </a:p>
          <a:p>
            <a:r>
              <a:rPr lang="en-US" dirty="0" smtClean="0"/>
              <a:t>Cyclical unemployment</a:t>
            </a:r>
          </a:p>
          <a:p>
            <a:r>
              <a:rPr lang="en-US" dirty="0" smtClean="0"/>
              <a:t>Economic Depressions</a:t>
            </a:r>
          </a:p>
          <a:p>
            <a:pPr lvl="1"/>
            <a:r>
              <a:rPr lang="en-US" dirty="0" smtClean="0"/>
              <a:t>1873-78</a:t>
            </a:r>
          </a:p>
          <a:p>
            <a:pPr lvl="1"/>
            <a:r>
              <a:rPr lang="en-US" dirty="0" smtClean="0"/>
              <a:t>1883-85</a:t>
            </a:r>
          </a:p>
          <a:p>
            <a:pPr lvl="1"/>
            <a:r>
              <a:rPr lang="en-US" dirty="0" smtClean="0"/>
              <a:t>1893-97</a:t>
            </a:r>
          </a:p>
          <a:p>
            <a:pPr lvl="1"/>
            <a:r>
              <a:rPr lang="en-US" dirty="0" smtClean="0"/>
              <a:t>1908-09</a:t>
            </a:r>
          </a:p>
          <a:p>
            <a:pPr lvl="1"/>
            <a:r>
              <a:rPr lang="en-US" dirty="0" smtClean="0"/>
              <a:t>1913-14</a:t>
            </a:r>
          </a:p>
          <a:p>
            <a:r>
              <a:rPr lang="en-US" dirty="0" smtClean="0"/>
              <a:t>1881-1890 – 9,668 strikes and lockouts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447800"/>
            <a:ext cx="3930650" cy="2887824"/>
          </a:xfrm>
          <a:prstGeom prst="rect">
            <a:avLst/>
          </a:prstGeom>
          <a:noFill/>
          <a:ln w="9525">
            <a:noFill/>
            <a:miter lim="800000"/>
            <a:headEnd/>
            <a:tailEnd/>
          </a:ln>
        </p:spPr>
      </p:pic>
    </p:spTree>
    <p:extLst>
      <p:ext uri="{BB962C8B-B14F-4D97-AF65-F5344CB8AC3E}">
        <p14:creationId xmlns:p14="http://schemas.microsoft.com/office/powerpoint/2010/main" val="355418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3867"/>
            <a:ext cx="7966906" cy="5416933"/>
          </a:xfrm>
        </p:spPr>
        <p:txBody>
          <a:bodyPr>
            <a:normAutofit/>
          </a:bodyPr>
          <a:lstStyle/>
          <a:p>
            <a:pPr marL="114300" indent="0">
              <a:buNone/>
            </a:pPr>
            <a:r>
              <a:rPr lang="en-US" sz="4000" dirty="0" smtClean="0"/>
              <a:t>“ . . . Almost daily, in the federal and state courts, the Fourteenth Amendment was appealed to . . . .  The supreme importance of that amendment . . . was at once evident in theory and practice.” </a:t>
            </a:r>
            <a:endParaRPr lang="en-US" sz="4000" dirty="0"/>
          </a:p>
          <a:p>
            <a:pPr marL="114300" indent="0">
              <a:buNone/>
            </a:pPr>
            <a:r>
              <a:rPr lang="en-US" sz="4000" dirty="0" smtClean="0"/>
              <a:t>- Judge Henry Brannon, 1901</a:t>
            </a:r>
          </a:p>
          <a:p>
            <a:endParaRPr lang="en-US" dirty="0"/>
          </a:p>
          <a:p>
            <a:endParaRPr lang="en-US" dirty="0"/>
          </a:p>
        </p:txBody>
      </p:sp>
    </p:spTree>
    <p:extLst>
      <p:ext uri="{BB962C8B-B14F-4D97-AF65-F5344CB8AC3E}">
        <p14:creationId xmlns:p14="http://schemas.microsoft.com/office/powerpoint/2010/main" val="3651816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graphicFrame>
        <p:nvGraphicFramePr>
          <p:cNvPr id="4" name="Content Placeholder 3"/>
          <p:cNvGraphicFramePr>
            <a:graphicFrameLocks noGrp="1"/>
          </p:cNvGraphicFramePr>
          <p:nvPr>
            <p:ph idx="1"/>
          </p:nvPr>
        </p:nvGraphicFramePr>
        <p:xfrm>
          <a:off x="503238" y="530225"/>
          <a:ext cx="8107363" cy="3881120"/>
        </p:xfrm>
        <a:graphic>
          <a:graphicData uri="http://schemas.openxmlformats.org/drawingml/2006/table">
            <a:tbl>
              <a:tblPr firstRow="1" bandRow="1">
                <a:tableStyleId>{5C22544A-7EE6-4342-B048-85BDC9FD1C3A}</a:tableStyleId>
              </a:tblPr>
              <a:tblGrid>
                <a:gridCol w="1090374"/>
                <a:gridCol w="1928225"/>
                <a:gridCol w="1876186"/>
                <a:gridCol w="926577"/>
                <a:gridCol w="1066800"/>
                <a:gridCol w="1219201"/>
              </a:tblGrid>
              <a:tr h="370840">
                <a:tc gridSpan="4">
                  <a:txBody>
                    <a:bodyPr/>
                    <a:lstStyle/>
                    <a:p>
                      <a:r>
                        <a:rPr lang="en-US" dirty="0" smtClean="0"/>
                        <a:t>Urbanization</a:t>
                      </a:r>
                      <a:r>
                        <a:rPr lang="en-US" baseline="0" dirty="0" smtClean="0"/>
                        <a:t> in the US, 1860-1920</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en-US" dirty="0" smtClean="0"/>
                        <a:t>Date</a:t>
                      </a:r>
                      <a:endParaRPr lang="en-US" dirty="0"/>
                    </a:p>
                  </a:txBody>
                  <a:tcPr/>
                </a:tc>
                <a:tc>
                  <a:txBody>
                    <a:bodyPr/>
                    <a:lstStyle/>
                    <a:p>
                      <a:r>
                        <a:rPr lang="en-US" dirty="0" smtClean="0"/>
                        <a:t>Total</a:t>
                      </a:r>
                      <a:r>
                        <a:rPr lang="en-US" baseline="0" dirty="0" smtClean="0"/>
                        <a:t> US Pop.</a:t>
                      </a:r>
                      <a:endParaRPr lang="en-US" dirty="0"/>
                    </a:p>
                  </a:txBody>
                  <a:tcPr/>
                </a:tc>
                <a:tc>
                  <a:txBody>
                    <a:bodyPr/>
                    <a:lstStyle/>
                    <a:p>
                      <a:r>
                        <a:rPr lang="en-US" dirty="0" smtClean="0"/>
                        <a:t>Total</a:t>
                      </a:r>
                      <a:r>
                        <a:rPr lang="en-US" baseline="0" dirty="0" smtClean="0"/>
                        <a:t> Urban Pop.</a:t>
                      </a:r>
                      <a:endParaRPr lang="en-US" dirty="0"/>
                    </a:p>
                  </a:txBody>
                  <a:tcPr/>
                </a:tc>
                <a:tc>
                  <a:txBody>
                    <a:bodyPr/>
                    <a:lstStyle/>
                    <a:p>
                      <a:r>
                        <a:rPr lang="en-US" baseline="0" dirty="0" smtClean="0"/>
                        <a:t>% Urban</a:t>
                      </a:r>
                      <a:endParaRPr lang="en-US" dirty="0"/>
                    </a:p>
                  </a:txBody>
                  <a:tcPr/>
                </a:tc>
                <a:tc>
                  <a:txBody>
                    <a:bodyPr/>
                    <a:lstStyle/>
                    <a:p>
                      <a:r>
                        <a:rPr lang="en-US" dirty="0" smtClean="0"/>
                        <a:t>Cities</a:t>
                      </a:r>
                      <a:r>
                        <a:rPr lang="en-US" baseline="0" dirty="0" smtClean="0"/>
                        <a:t> over 2,500</a:t>
                      </a:r>
                      <a:endParaRPr lang="en-US" dirty="0"/>
                    </a:p>
                  </a:txBody>
                  <a:tcPr/>
                </a:tc>
                <a:tc>
                  <a:txBody>
                    <a:bodyPr/>
                    <a:lstStyle/>
                    <a:p>
                      <a:r>
                        <a:rPr lang="en-US" baseline="0" dirty="0" smtClean="0"/>
                        <a:t>Cities over 100,000</a:t>
                      </a:r>
                      <a:endParaRPr lang="en-US" dirty="0"/>
                    </a:p>
                  </a:txBody>
                  <a:tcPr/>
                </a:tc>
              </a:tr>
              <a:tr h="370840">
                <a:tc>
                  <a:txBody>
                    <a:bodyPr/>
                    <a:lstStyle/>
                    <a:p>
                      <a:r>
                        <a:rPr lang="en-US" dirty="0" smtClean="0"/>
                        <a:t>1860</a:t>
                      </a:r>
                      <a:endParaRPr lang="en-US" dirty="0"/>
                    </a:p>
                  </a:txBody>
                  <a:tcPr/>
                </a:tc>
                <a:tc>
                  <a:txBody>
                    <a:bodyPr/>
                    <a:lstStyle/>
                    <a:p>
                      <a:r>
                        <a:rPr lang="en-US" dirty="0" smtClean="0"/>
                        <a:t>31,444,000</a:t>
                      </a:r>
                      <a:endParaRPr lang="en-US" dirty="0"/>
                    </a:p>
                  </a:txBody>
                  <a:tcPr/>
                </a:tc>
                <a:tc>
                  <a:txBody>
                    <a:bodyPr/>
                    <a:lstStyle/>
                    <a:p>
                      <a:r>
                        <a:rPr lang="en-US" dirty="0" smtClean="0"/>
                        <a:t>6,217,000</a:t>
                      </a:r>
                      <a:endParaRPr lang="en-US" dirty="0"/>
                    </a:p>
                  </a:txBody>
                  <a:tcPr/>
                </a:tc>
                <a:tc>
                  <a:txBody>
                    <a:bodyPr/>
                    <a:lstStyle/>
                    <a:p>
                      <a:r>
                        <a:rPr lang="en-US" b="1" dirty="0" smtClean="0">
                          <a:solidFill>
                            <a:srgbClr val="FF0000"/>
                          </a:solidFill>
                        </a:rPr>
                        <a:t>19.8</a:t>
                      </a:r>
                      <a:endParaRPr lang="en-US" b="1" dirty="0">
                        <a:solidFill>
                          <a:srgbClr val="FF0000"/>
                        </a:solidFill>
                      </a:endParaRPr>
                    </a:p>
                  </a:txBody>
                  <a:tcPr/>
                </a:tc>
                <a:tc>
                  <a:txBody>
                    <a:bodyPr/>
                    <a:lstStyle/>
                    <a:p>
                      <a:r>
                        <a:rPr lang="en-US" dirty="0" smtClean="0"/>
                        <a:t>392</a:t>
                      </a:r>
                      <a:endParaRPr lang="en-US" dirty="0"/>
                    </a:p>
                  </a:txBody>
                  <a:tcPr/>
                </a:tc>
                <a:tc>
                  <a:txBody>
                    <a:bodyPr/>
                    <a:lstStyle/>
                    <a:p>
                      <a:r>
                        <a:rPr lang="en-US" b="1" dirty="0" smtClean="0">
                          <a:solidFill>
                            <a:srgbClr val="FF0000"/>
                          </a:solidFill>
                        </a:rPr>
                        <a:t>9</a:t>
                      </a:r>
                      <a:endParaRPr lang="en-US" b="1" dirty="0">
                        <a:solidFill>
                          <a:srgbClr val="FF0000"/>
                        </a:solidFill>
                      </a:endParaRPr>
                    </a:p>
                  </a:txBody>
                  <a:tcPr/>
                </a:tc>
              </a:tr>
              <a:tr h="370840">
                <a:tc>
                  <a:txBody>
                    <a:bodyPr/>
                    <a:lstStyle/>
                    <a:p>
                      <a:r>
                        <a:rPr lang="en-US" dirty="0" smtClean="0"/>
                        <a:t>1870</a:t>
                      </a:r>
                      <a:endParaRPr lang="en-US" dirty="0"/>
                    </a:p>
                  </a:txBody>
                  <a:tcPr/>
                </a:tc>
                <a:tc>
                  <a:txBody>
                    <a:bodyPr/>
                    <a:lstStyle/>
                    <a:p>
                      <a:r>
                        <a:rPr lang="en-US" dirty="0" smtClean="0"/>
                        <a:t>38,558,000</a:t>
                      </a:r>
                      <a:endParaRPr lang="en-US" dirty="0"/>
                    </a:p>
                  </a:txBody>
                  <a:tcPr/>
                </a:tc>
                <a:tc>
                  <a:txBody>
                    <a:bodyPr/>
                    <a:lstStyle/>
                    <a:p>
                      <a:r>
                        <a:rPr lang="en-US" dirty="0" smtClean="0"/>
                        <a:t>9,902,000</a:t>
                      </a:r>
                      <a:endParaRPr lang="en-US" dirty="0"/>
                    </a:p>
                  </a:txBody>
                  <a:tcPr/>
                </a:tc>
                <a:tc>
                  <a:txBody>
                    <a:bodyPr/>
                    <a:lstStyle/>
                    <a:p>
                      <a:r>
                        <a:rPr lang="en-US" dirty="0" smtClean="0"/>
                        <a:t>25.7</a:t>
                      </a:r>
                      <a:endParaRPr lang="en-US" dirty="0"/>
                    </a:p>
                  </a:txBody>
                  <a:tcPr/>
                </a:tc>
                <a:tc>
                  <a:txBody>
                    <a:bodyPr/>
                    <a:lstStyle/>
                    <a:p>
                      <a:r>
                        <a:rPr lang="en-US" dirty="0" smtClean="0"/>
                        <a:t>663</a:t>
                      </a:r>
                      <a:endParaRPr lang="en-US" dirty="0"/>
                    </a:p>
                  </a:txBody>
                  <a:tcPr/>
                </a:tc>
                <a:tc>
                  <a:txBody>
                    <a:bodyPr/>
                    <a:lstStyle/>
                    <a:p>
                      <a:r>
                        <a:rPr lang="en-US" dirty="0" smtClean="0"/>
                        <a:t>14</a:t>
                      </a:r>
                      <a:endParaRPr lang="en-US" dirty="0"/>
                    </a:p>
                  </a:txBody>
                  <a:tcPr/>
                </a:tc>
              </a:tr>
              <a:tr h="370840">
                <a:tc>
                  <a:txBody>
                    <a:bodyPr/>
                    <a:lstStyle/>
                    <a:p>
                      <a:r>
                        <a:rPr lang="en-US" dirty="0" smtClean="0"/>
                        <a:t>1880</a:t>
                      </a:r>
                      <a:endParaRPr lang="en-US" dirty="0"/>
                    </a:p>
                  </a:txBody>
                  <a:tcPr/>
                </a:tc>
                <a:tc>
                  <a:txBody>
                    <a:bodyPr/>
                    <a:lstStyle/>
                    <a:p>
                      <a:r>
                        <a:rPr lang="en-US" dirty="0" smtClean="0"/>
                        <a:t>50,156,000</a:t>
                      </a:r>
                      <a:endParaRPr lang="en-US" dirty="0"/>
                    </a:p>
                  </a:txBody>
                  <a:tcPr/>
                </a:tc>
                <a:tc>
                  <a:txBody>
                    <a:bodyPr/>
                    <a:lstStyle/>
                    <a:p>
                      <a:r>
                        <a:rPr lang="en-US" dirty="0" smtClean="0"/>
                        <a:t>14,130,000</a:t>
                      </a:r>
                      <a:endParaRPr lang="en-US" dirty="0"/>
                    </a:p>
                  </a:txBody>
                  <a:tcPr/>
                </a:tc>
                <a:tc>
                  <a:txBody>
                    <a:bodyPr/>
                    <a:lstStyle/>
                    <a:p>
                      <a:r>
                        <a:rPr lang="en-US" dirty="0" smtClean="0"/>
                        <a:t>28.2</a:t>
                      </a:r>
                      <a:endParaRPr lang="en-US" dirty="0"/>
                    </a:p>
                  </a:txBody>
                  <a:tcPr/>
                </a:tc>
                <a:tc>
                  <a:txBody>
                    <a:bodyPr/>
                    <a:lstStyle/>
                    <a:p>
                      <a:r>
                        <a:rPr lang="en-US" dirty="0" smtClean="0"/>
                        <a:t>939</a:t>
                      </a:r>
                      <a:endParaRPr lang="en-US" dirty="0"/>
                    </a:p>
                  </a:txBody>
                  <a:tcPr/>
                </a:tc>
                <a:tc>
                  <a:txBody>
                    <a:bodyPr/>
                    <a:lstStyle/>
                    <a:p>
                      <a:r>
                        <a:rPr lang="en-US" dirty="0" smtClean="0"/>
                        <a:t>20</a:t>
                      </a:r>
                      <a:endParaRPr lang="en-US" dirty="0"/>
                    </a:p>
                  </a:txBody>
                  <a:tcPr/>
                </a:tc>
              </a:tr>
              <a:tr h="370840">
                <a:tc>
                  <a:txBody>
                    <a:bodyPr/>
                    <a:lstStyle/>
                    <a:p>
                      <a:r>
                        <a:rPr lang="en-US" dirty="0" smtClean="0"/>
                        <a:t>1890</a:t>
                      </a:r>
                      <a:endParaRPr lang="en-US" dirty="0"/>
                    </a:p>
                  </a:txBody>
                  <a:tcPr/>
                </a:tc>
                <a:tc>
                  <a:txBody>
                    <a:bodyPr/>
                    <a:lstStyle/>
                    <a:p>
                      <a:r>
                        <a:rPr lang="en-US" dirty="0" smtClean="0"/>
                        <a:t>62,947,000</a:t>
                      </a:r>
                      <a:endParaRPr lang="en-US" dirty="0"/>
                    </a:p>
                  </a:txBody>
                  <a:tcPr/>
                </a:tc>
                <a:tc>
                  <a:txBody>
                    <a:bodyPr/>
                    <a:lstStyle/>
                    <a:p>
                      <a:r>
                        <a:rPr lang="en-US" dirty="0" smtClean="0"/>
                        <a:t>22,106,000</a:t>
                      </a:r>
                      <a:endParaRPr lang="en-US" dirty="0"/>
                    </a:p>
                  </a:txBody>
                  <a:tcPr/>
                </a:tc>
                <a:tc>
                  <a:txBody>
                    <a:bodyPr/>
                    <a:lstStyle/>
                    <a:p>
                      <a:r>
                        <a:rPr lang="en-US" dirty="0" smtClean="0"/>
                        <a:t>35.1</a:t>
                      </a:r>
                      <a:endParaRPr lang="en-US" dirty="0"/>
                    </a:p>
                  </a:txBody>
                  <a:tcPr/>
                </a:tc>
                <a:tc>
                  <a:txBody>
                    <a:bodyPr/>
                    <a:lstStyle/>
                    <a:p>
                      <a:r>
                        <a:rPr lang="en-US" dirty="0" smtClean="0"/>
                        <a:t>1,348</a:t>
                      </a:r>
                      <a:endParaRPr lang="en-US" dirty="0"/>
                    </a:p>
                  </a:txBody>
                  <a:tcPr/>
                </a:tc>
                <a:tc>
                  <a:txBody>
                    <a:bodyPr/>
                    <a:lstStyle/>
                    <a:p>
                      <a:r>
                        <a:rPr lang="en-US" dirty="0" smtClean="0"/>
                        <a:t>28</a:t>
                      </a:r>
                      <a:endParaRPr lang="en-US" dirty="0"/>
                    </a:p>
                  </a:txBody>
                  <a:tcPr/>
                </a:tc>
              </a:tr>
              <a:tr h="370840">
                <a:tc>
                  <a:txBody>
                    <a:bodyPr/>
                    <a:lstStyle/>
                    <a:p>
                      <a:r>
                        <a:rPr lang="en-US" dirty="0" smtClean="0"/>
                        <a:t>1900</a:t>
                      </a:r>
                      <a:endParaRPr lang="en-US" dirty="0"/>
                    </a:p>
                  </a:txBody>
                  <a:tcPr/>
                </a:tc>
                <a:tc>
                  <a:txBody>
                    <a:bodyPr/>
                    <a:lstStyle/>
                    <a:p>
                      <a:r>
                        <a:rPr lang="en-US" dirty="0" smtClean="0"/>
                        <a:t>75,995,000</a:t>
                      </a:r>
                      <a:endParaRPr lang="en-US" dirty="0"/>
                    </a:p>
                  </a:txBody>
                  <a:tcPr/>
                </a:tc>
                <a:tc>
                  <a:txBody>
                    <a:bodyPr/>
                    <a:lstStyle/>
                    <a:p>
                      <a:r>
                        <a:rPr lang="en-US" dirty="0" smtClean="0"/>
                        <a:t>30,160,000</a:t>
                      </a:r>
                      <a:endParaRPr lang="en-US" dirty="0"/>
                    </a:p>
                  </a:txBody>
                  <a:tcPr/>
                </a:tc>
                <a:tc>
                  <a:txBody>
                    <a:bodyPr/>
                    <a:lstStyle/>
                    <a:p>
                      <a:r>
                        <a:rPr lang="en-US" dirty="0" smtClean="0"/>
                        <a:t>39.7</a:t>
                      </a:r>
                      <a:endParaRPr lang="en-US" dirty="0"/>
                    </a:p>
                  </a:txBody>
                  <a:tcPr/>
                </a:tc>
                <a:tc>
                  <a:txBody>
                    <a:bodyPr/>
                    <a:lstStyle/>
                    <a:p>
                      <a:r>
                        <a:rPr lang="en-US" dirty="0" smtClean="0"/>
                        <a:t>1,737</a:t>
                      </a:r>
                      <a:endParaRPr lang="en-US" dirty="0"/>
                    </a:p>
                  </a:txBody>
                  <a:tcPr/>
                </a:tc>
                <a:tc>
                  <a:txBody>
                    <a:bodyPr/>
                    <a:lstStyle/>
                    <a:p>
                      <a:r>
                        <a:rPr lang="en-US" dirty="0" smtClean="0"/>
                        <a:t>38</a:t>
                      </a:r>
                      <a:endParaRPr lang="en-US" dirty="0"/>
                    </a:p>
                  </a:txBody>
                  <a:tcPr/>
                </a:tc>
              </a:tr>
              <a:tr h="370840">
                <a:tc>
                  <a:txBody>
                    <a:bodyPr/>
                    <a:lstStyle/>
                    <a:p>
                      <a:r>
                        <a:rPr lang="en-US" dirty="0" smtClean="0"/>
                        <a:t>1910</a:t>
                      </a:r>
                      <a:endParaRPr lang="en-US" dirty="0"/>
                    </a:p>
                  </a:txBody>
                  <a:tcPr/>
                </a:tc>
                <a:tc>
                  <a:txBody>
                    <a:bodyPr/>
                    <a:lstStyle/>
                    <a:p>
                      <a:r>
                        <a:rPr lang="en-US" dirty="0" smtClean="0"/>
                        <a:t>91,972,000</a:t>
                      </a:r>
                      <a:endParaRPr lang="en-US" dirty="0"/>
                    </a:p>
                  </a:txBody>
                  <a:tcPr/>
                </a:tc>
                <a:tc>
                  <a:txBody>
                    <a:bodyPr/>
                    <a:lstStyle/>
                    <a:p>
                      <a:r>
                        <a:rPr lang="en-US" dirty="0" smtClean="0"/>
                        <a:t>41,999,000</a:t>
                      </a:r>
                      <a:endParaRPr lang="en-US" dirty="0"/>
                    </a:p>
                  </a:txBody>
                  <a:tcPr/>
                </a:tc>
                <a:tc>
                  <a:txBody>
                    <a:bodyPr/>
                    <a:lstStyle/>
                    <a:p>
                      <a:r>
                        <a:rPr lang="en-US" dirty="0" smtClean="0"/>
                        <a:t>45.7</a:t>
                      </a:r>
                      <a:endParaRPr lang="en-US" dirty="0"/>
                    </a:p>
                  </a:txBody>
                  <a:tcPr/>
                </a:tc>
                <a:tc>
                  <a:txBody>
                    <a:bodyPr/>
                    <a:lstStyle/>
                    <a:p>
                      <a:r>
                        <a:rPr lang="en-US" dirty="0" smtClean="0"/>
                        <a:t>2,262</a:t>
                      </a:r>
                      <a:endParaRPr lang="en-US" dirty="0"/>
                    </a:p>
                  </a:txBody>
                  <a:tcPr/>
                </a:tc>
                <a:tc>
                  <a:txBody>
                    <a:bodyPr/>
                    <a:lstStyle/>
                    <a:p>
                      <a:r>
                        <a:rPr lang="en-US" dirty="0" smtClean="0"/>
                        <a:t>50</a:t>
                      </a:r>
                      <a:endParaRPr lang="en-US" dirty="0"/>
                    </a:p>
                  </a:txBody>
                  <a:tcPr/>
                </a:tc>
              </a:tr>
              <a:tr h="370840">
                <a:tc>
                  <a:txBody>
                    <a:bodyPr/>
                    <a:lstStyle/>
                    <a:p>
                      <a:r>
                        <a:rPr lang="en-US" dirty="0" smtClean="0"/>
                        <a:t>1920</a:t>
                      </a:r>
                      <a:endParaRPr lang="en-US" dirty="0"/>
                    </a:p>
                  </a:txBody>
                  <a:tcPr/>
                </a:tc>
                <a:tc>
                  <a:txBody>
                    <a:bodyPr/>
                    <a:lstStyle/>
                    <a:p>
                      <a:r>
                        <a:rPr lang="en-US" dirty="0" smtClean="0"/>
                        <a:t>105,711,000</a:t>
                      </a:r>
                      <a:endParaRPr lang="en-US" dirty="0"/>
                    </a:p>
                  </a:txBody>
                  <a:tcPr/>
                </a:tc>
                <a:tc>
                  <a:txBody>
                    <a:bodyPr/>
                    <a:lstStyle/>
                    <a:p>
                      <a:r>
                        <a:rPr lang="en-US" dirty="0" smtClean="0"/>
                        <a:t>54,158,000</a:t>
                      </a:r>
                      <a:endParaRPr lang="en-US" dirty="0"/>
                    </a:p>
                  </a:txBody>
                  <a:tcPr/>
                </a:tc>
                <a:tc>
                  <a:txBody>
                    <a:bodyPr/>
                    <a:lstStyle/>
                    <a:p>
                      <a:r>
                        <a:rPr lang="en-US" b="1" dirty="0" smtClean="0">
                          <a:solidFill>
                            <a:srgbClr val="FF0000"/>
                          </a:solidFill>
                        </a:rPr>
                        <a:t>51.2</a:t>
                      </a:r>
                      <a:endParaRPr lang="en-US" b="1" dirty="0">
                        <a:solidFill>
                          <a:srgbClr val="FF0000"/>
                        </a:solidFill>
                      </a:endParaRPr>
                    </a:p>
                  </a:txBody>
                  <a:tcPr/>
                </a:tc>
                <a:tc>
                  <a:txBody>
                    <a:bodyPr/>
                    <a:lstStyle/>
                    <a:p>
                      <a:r>
                        <a:rPr lang="en-US" dirty="0" smtClean="0"/>
                        <a:t>2,722</a:t>
                      </a:r>
                      <a:endParaRPr lang="en-US" dirty="0"/>
                    </a:p>
                  </a:txBody>
                  <a:tcPr/>
                </a:tc>
                <a:tc>
                  <a:txBody>
                    <a:bodyPr/>
                    <a:lstStyle/>
                    <a:p>
                      <a:r>
                        <a:rPr lang="en-US" b="1" dirty="0" smtClean="0">
                          <a:solidFill>
                            <a:srgbClr val="FF0000"/>
                          </a:solidFill>
                        </a:rPr>
                        <a:t>68</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228910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Fight for “Protective” Laws</a:t>
            </a:r>
            <a:endParaRPr lang="en-US" dirty="0"/>
          </a:p>
        </p:txBody>
      </p:sp>
      <p:sp>
        <p:nvSpPr>
          <p:cNvPr id="3" name="Content Placeholder 2"/>
          <p:cNvSpPr>
            <a:spLocks noGrp="1"/>
          </p:cNvSpPr>
          <p:nvPr>
            <p:ph idx="1"/>
          </p:nvPr>
        </p:nvSpPr>
        <p:spPr/>
        <p:txBody>
          <a:bodyPr/>
          <a:lstStyle/>
          <a:p>
            <a:pPr marL="341025" indent="-174056">
              <a:buFont typeface="Arial"/>
              <a:buChar char="•"/>
            </a:pPr>
            <a:r>
              <a:rPr lang="en-US" dirty="0"/>
              <a:t>Labor reform goals: limit hours, raise wages, improve factory conditions, and promote safety</a:t>
            </a:r>
          </a:p>
          <a:p>
            <a:pPr marL="471236" lvl="1" indent="-174056">
              <a:buFont typeface="Arial"/>
              <a:buChar char="•"/>
            </a:pPr>
            <a:r>
              <a:rPr lang="en-US" dirty="0"/>
              <a:t>Most efforts to regulate male labor led to fierce opposition except in public safety (RR) or hazardous work (mining)</a:t>
            </a:r>
          </a:p>
          <a:p>
            <a:pPr marL="471236" lvl="1" indent="-174056">
              <a:buFont typeface="Arial"/>
              <a:buChar char="•"/>
            </a:pPr>
            <a:r>
              <a:rPr lang="en-US" dirty="0"/>
              <a:t>While hostile to male regulation, </a:t>
            </a:r>
            <a:r>
              <a:rPr lang="en-US" dirty="0" smtClean="0"/>
              <a:t>regulation </a:t>
            </a:r>
            <a:r>
              <a:rPr lang="en-US" dirty="0"/>
              <a:t>for children and women faced less opposition</a:t>
            </a:r>
          </a:p>
          <a:p>
            <a:pPr marL="471236" lvl="1" indent="-174056">
              <a:buFont typeface="Arial"/>
              <a:buChar char="•"/>
            </a:pPr>
            <a:r>
              <a:rPr lang="en-US" dirty="0"/>
              <a:t>Maximum hour legislation for women, along with child labor laws, had the most success</a:t>
            </a:r>
          </a:p>
          <a:p>
            <a:endParaRPr lang="en-US" dirty="0"/>
          </a:p>
        </p:txBody>
      </p:sp>
    </p:spTree>
    <p:extLst>
      <p:ext uri="{BB962C8B-B14F-4D97-AF65-F5344CB8AC3E}">
        <p14:creationId xmlns:p14="http://schemas.microsoft.com/office/powerpoint/2010/main" val="109196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err="1" smtClean="0"/>
              <a:t>Lochner</a:t>
            </a:r>
            <a:r>
              <a:rPr lang="en-US" i="1" dirty="0" smtClean="0"/>
              <a:t> v. New York</a:t>
            </a:r>
            <a:r>
              <a:rPr lang="en-US" dirty="0" smtClean="0"/>
              <a:t> (1905)</a:t>
            </a:r>
            <a:endParaRPr lang="en-US" i="1" dirty="0"/>
          </a:p>
        </p:txBody>
      </p:sp>
      <p:pic>
        <p:nvPicPr>
          <p:cNvPr id="4" name="Content Placeholder 3"/>
          <p:cNvPicPr>
            <a:picLocks noGrp="1" noChangeAspect="1"/>
          </p:cNvPicPr>
          <p:nvPr>
            <p:ph sz="half" idx="1"/>
          </p:nvPr>
        </p:nvPicPr>
        <p:blipFill>
          <a:blip r:embed="rId3"/>
          <a:srcRect l="190" r="190"/>
          <a:stretch>
            <a:fillRect/>
          </a:stretch>
        </p:blipFill>
        <p:spPr/>
      </p:pic>
      <p:sp>
        <p:nvSpPr>
          <p:cNvPr id="5" name="Content Placeholder 4"/>
          <p:cNvSpPr>
            <a:spLocks noGrp="1"/>
          </p:cNvSpPr>
          <p:nvPr>
            <p:ph sz="half" idx="2"/>
          </p:nvPr>
        </p:nvSpPr>
        <p:spPr/>
        <p:txBody>
          <a:bodyPr>
            <a:normAutofit fontScale="92500"/>
          </a:bodyPr>
          <a:lstStyle/>
          <a:p>
            <a:pPr marL="174056" indent="-174056">
              <a:buFont typeface="Arial"/>
              <a:buChar char="•"/>
            </a:pPr>
            <a:r>
              <a:rPr lang="en-US" dirty="0"/>
              <a:t>Joseph </a:t>
            </a:r>
            <a:r>
              <a:rPr lang="en-US" dirty="0" err="1"/>
              <a:t>Lochner</a:t>
            </a:r>
            <a:r>
              <a:rPr lang="en-US" dirty="0"/>
              <a:t>, owner of a non-union bakery in Utica, NY violated a 1896 law that limited hours in bakeries to 10/day and 60/week. </a:t>
            </a:r>
          </a:p>
          <a:p>
            <a:pPr marL="341025" indent="-174056">
              <a:buFont typeface="Arial"/>
              <a:buChar char="•"/>
            </a:pPr>
            <a:r>
              <a:rPr lang="en-US" dirty="0" smtClean="0"/>
              <a:t>State </a:t>
            </a:r>
            <a:r>
              <a:rPr lang="en-US" dirty="0"/>
              <a:t>courts said baking was an unhealthy </a:t>
            </a:r>
            <a:r>
              <a:rPr lang="en-US" dirty="0" smtClean="0"/>
              <a:t>trade that led </a:t>
            </a:r>
            <a:r>
              <a:rPr lang="en-US" dirty="0"/>
              <a:t>to respiratory diseases</a:t>
            </a:r>
          </a:p>
          <a:p>
            <a:endParaRPr lang="en-US" dirty="0"/>
          </a:p>
        </p:txBody>
      </p:sp>
    </p:spTree>
    <p:extLst>
      <p:ext uri="{BB962C8B-B14F-4D97-AF65-F5344CB8AC3E}">
        <p14:creationId xmlns:p14="http://schemas.microsoft.com/office/powerpoint/2010/main" val="118798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Close Look at </a:t>
            </a:r>
            <a:r>
              <a:rPr lang="en-US" dirty="0" err="1" smtClean="0"/>
              <a:t>Lochner</a:t>
            </a:r>
            <a:r>
              <a:rPr lang="en-US" dirty="0" smtClean="0"/>
              <a:t> v. New York</a:t>
            </a:r>
            <a:endParaRPr lang="en-US" dirty="0"/>
          </a:p>
        </p:txBody>
      </p:sp>
      <p:sp>
        <p:nvSpPr>
          <p:cNvPr id="5" name="Content Placeholder 4"/>
          <p:cNvSpPr>
            <a:spLocks noGrp="1"/>
          </p:cNvSpPr>
          <p:nvPr>
            <p:ph idx="1"/>
          </p:nvPr>
        </p:nvSpPr>
        <p:spPr/>
        <p:txBody>
          <a:bodyPr/>
          <a:lstStyle/>
          <a:p>
            <a:r>
              <a:rPr lang="en-US" dirty="0" smtClean="0"/>
              <a:t>We are going to spend some time annotating a portion of the </a:t>
            </a:r>
            <a:r>
              <a:rPr lang="en-US" dirty="0" err="1" smtClean="0"/>
              <a:t>Lochner</a:t>
            </a:r>
            <a:r>
              <a:rPr lang="en-US" dirty="0" smtClean="0"/>
              <a:t> v. New York case in small groups. This will look a lot like our previous experience “Super Annotating.”  </a:t>
            </a:r>
          </a:p>
          <a:p>
            <a:r>
              <a:rPr lang="en-US" dirty="0" smtClean="0"/>
              <a:t>Groups of five will work through the annotation guide, which aligns with four Common Core reading standards that reach across grades.</a:t>
            </a:r>
            <a:endParaRPr lang="en-US" dirty="0"/>
          </a:p>
        </p:txBody>
      </p:sp>
    </p:spTree>
    <p:extLst>
      <p:ext uri="{BB962C8B-B14F-4D97-AF65-F5344CB8AC3E}">
        <p14:creationId xmlns:p14="http://schemas.microsoft.com/office/powerpoint/2010/main" val="1144124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Guide</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4" y="1600200"/>
            <a:ext cx="9093436" cy="5105400"/>
          </a:xfrm>
        </p:spPr>
      </p:pic>
      <p:sp>
        <p:nvSpPr>
          <p:cNvPr id="9" name="Rounded Rectangular Callout 8"/>
          <p:cNvSpPr/>
          <p:nvPr/>
        </p:nvSpPr>
        <p:spPr>
          <a:xfrm>
            <a:off x="132945" y="21077"/>
            <a:ext cx="2286000" cy="1371600"/>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dirty="0" smtClean="0">
                <a:solidFill>
                  <a:prstClr val="black"/>
                </a:solidFill>
                <a:latin typeface="Calibri"/>
              </a:rPr>
              <a:t>What are these shifts all about?</a:t>
            </a:r>
            <a:endParaRPr lang="en-US" dirty="0">
              <a:solidFill>
                <a:prstClr val="black"/>
              </a:solidFill>
              <a:latin typeface="Calibri"/>
            </a:endParaRPr>
          </a:p>
        </p:txBody>
      </p:sp>
      <p:sp>
        <p:nvSpPr>
          <p:cNvPr id="10" name="Down Arrow 9"/>
          <p:cNvSpPr/>
          <p:nvPr/>
        </p:nvSpPr>
        <p:spPr>
          <a:xfrm>
            <a:off x="6629400" y="76200"/>
            <a:ext cx="2362200" cy="1524000"/>
          </a:xfrm>
          <a:prstGeom prst="downArrow">
            <a:avLst>
              <a:gd name="adj1" fmla="val 50000"/>
              <a:gd name="adj2" fmla="val 452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1600" dirty="0" smtClean="0">
                <a:solidFill>
                  <a:prstClr val="black"/>
                </a:solidFill>
                <a:latin typeface="Calibri"/>
              </a:rPr>
              <a:t>These are the directions for your work.</a:t>
            </a:r>
            <a:endParaRPr lang="en-US" sz="1600" dirty="0">
              <a:solidFill>
                <a:prstClr val="black"/>
              </a:solidFill>
              <a:latin typeface="Calibri"/>
            </a:endParaRPr>
          </a:p>
        </p:txBody>
      </p:sp>
    </p:spTree>
    <p:extLst>
      <p:ext uri="{BB962C8B-B14F-4D97-AF65-F5344CB8AC3E}">
        <p14:creationId xmlns:p14="http://schemas.microsoft.com/office/powerpoint/2010/main" val="3850343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You may feel discomfort with this document. The opinion of the case is not easy to understand. </a:t>
            </a:r>
            <a:r>
              <a:rPr lang="en-US" i="1" dirty="0" smtClean="0">
                <a:solidFill>
                  <a:schemeClr val="accent5">
                    <a:lumMod val="50000"/>
                  </a:schemeClr>
                </a:solidFill>
              </a:rPr>
              <a:t>Remember: this is how most of our students feel most of the time when we give them difficult text. </a:t>
            </a:r>
            <a:r>
              <a:rPr lang="en-US" dirty="0" smtClean="0">
                <a:solidFill>
                  <a:srgbClr val="00B0F0"/>
                </a:solidFill>
              </a:rPr>
              <a:t>IT’S A GOOD THING! FAVOR THE PROCESS OVER THE ANSWERS.</a:t>
            </a:r>
          </a:p>
          <a:p>
            <a:pPr marL="0" indent="0">
              <a:buNone/>
            </a:pPr>
            <a:endParaRPr lang="en-US" dirty="0" smtClean="0"/>
          </a:p>
          <a:p>
            <a:r>
              <a:rPr lang="en-US" dirty="0" smtClean="0"/>
              <a:t>Talking through a difficult document is one of the very best ways to make sure that all students have access. Scott and John have modeled this well several times with whole group analysis. Do the same thing together in small groups.</a:t>
            </a:r>
            <a:endParaRPr lang="en-US" dirty="0"/>
          </a:p>
        </p:txBody>
      </p:sp>
    </p:spTree>
    <p:extLst>
      <p:ext uri="{BB962C8B-B14F-4D97-AF65-F5344CB8AC3E}">
        <p14:creationId xmlns:p14="http://schemas.microsoft.com/office/powerpoint/2010/main" val="774067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Annotating (25 minutes)</a:t>
            </a:r>
            <a:endParaRPr lang="en-US" dirty="0"/>
          </a:p>
        </p:txBody>
      </p:sp>
      <p:sp>
        <p:nvSpPr>
          <p:cNvPr id="5" name="Content Placeholder 4"/>
          <p:cNvSpPr>
            <a:spLocks noGrp="1"/>
          </p:cNvSpPr>
          <p:nvPr>
            <p:ph idx="1"/>
          </p:nvPr>
        </p:nvSpPr>
        <p:spPr>
          <a:xfrm>
            <a:off x="457200" y="1600200"/>
            <a:ext cx="8229600" cy="4876800"/>
          </a:xfrm>
        </p:spPr>
        <p:txBody>
          <a:bodyPr>
            <a:normAutofit lnSpcReduction="10000"/>
          </a:bodyPr>
          <a:lstStyle/>
          <a:p>
            <a:r>
              <a:rPr lang="en-US" dirty="0" smtClean="0"/>
              <a:t>Step 1: (Already completed as homework.) Do a cold read of the document.</a:t>
            </a:r>
          </a:p>
          <a:p>
            <a:r>
              <a:rPr lang="en-US" dirty="0" smtClean="0"/>
              <a:t>Step 2: Nominate one person to read each sentence of the document aloud. Annotate for all four areas of the guide as you read with all group members participating.</a:t>
            </a:r>
          </a:p>
          <a:p>
            <a:r>
              <a:rPr lang="en-US" dirty="0" smtClean="0"/>
              <a:t>Step 3: Go back and annotate further after you have read through the entire document.</a:t>
            </a:r>
          </a:p>
          <a:p>
            <a:r>
              <a:rPr lang="en-US" dirty="0" smtClean="0"/>
              <a:t>Step 4: Answer the questions that follow the document.</a:t>
            </a:r>
            <a:endParaRPr lang="en-US" dirty="0"/>
          </a:p>
        </p:txBody>
      </p:sp>
    </p:spTree>
    <p:extLst>
      <p:ext uri="{BB962C8B-B14F-4D97-AF65-F5344CB8AC3E}">
        <p14:creationId xmlns:p14="http://schemas.microsoft.com/office/powerpoint/2010/main" val="208486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Post-Annotation Discussion</a:t>
            </a:r>
            <a:endParaRPr lang="en-US" dirty="0"/>
          </a:p>
        </p:txBody>
      </p:sp>
      <p:sp>
        <p:nvSpPr>
          <p:cNvPr id="3" name="Content Placeholder 2"/>
          <p:cNvSpPr>
            <a:spLocks noGrp="1"/>
          </p:cNvSpPr>
          <p:nvPr>
            <p:ph idx="1"/>
          </p:nvPr>
        </p:nvSpPr>
        <p:spPr>
          <a:xfrm>
            <a:off x="457200" y="1600200"/>
            <a:ext cx="8229600" cy="5029200"/>
          </a:xfrm>
        </p:spPr>
        <p:txBody>
          <a:bodyPr/>
          <a:lstStyle/>
          <a:p>
            <a:r>
              <a:rPr lang="en-US" sz="3800" dirty="0" smtClean="0"/>
              <a:t>How does </a:t>
            </a:r>
            <a:r>
              <a:rPr lang="en-US" sz="3800" dirty="0" err="1" smtClean="0"/>
              <a:t>Lochner</a:t>
            </a:r>
            <a:r>
              <a:rPr lang="en-US" sz="3800" dirty="0" smtClean="0"/>
              <a:t> address the question: </a:t>
            </a:r>
            <a:r>
              <a:rPr lang="en-US" sz="3800" dirty="0" smtClean="0">
                <a:solidFill>
                  <a:schemeClr val="accent5">
                    <a:lumMod val="50000"/>
                  </a:schemeClr>
                </a:solidFill>
              </a:rPr>
              <a:t>Did the 14</a:t>
            </a:r>
            <a:r>
              <a:rPr lang="en-US" sz="3800" baseline="30000" dirty="0" smtClean="0">
                <a:solidFill>
                  <a:schemeClr val="accent5">
                    <a:lumMod val="50000"/>
                  </a:schemeClr>
                </a:solidFill>
              </a:rPr>
              <a:t>th</a:t>
            </a:r>
            <a:r>
              <a:rPr lang="en-US" sz="3800" dirty="0" smtClean="0">
                <a:solidFill>
                  <a:schemeClr val="accent5">
                    <a:lumMod val="50000"/>
                  </a:schemeClr>
                </a:solidFill>
              </a:rPr>
              <a:t> Amendment end federalism as it was known?</a:t>
            </a:r>
          </a:p>
          <a:p>
            <a:r>
              <a:rPr lang="en-US" sz="3800" dirty="0" smtClean="0"/>
              <a:t>How did the Supreme Court grapple with the question: </a:t>
            </a:r>
            <a:r>
              <a:rPr lang="en-US" sz="3800" i="1" dirty="0" smtClean="0">
                <a:solidFill>
                  <a:schemeClr val="accent5">
                    <a:lumMod val="50000"/>
                  </a:schemeClr>
                </a:solidFill>
              </a:rPr>
              <a:t>How broadly should the 14</a:t>
            </a:r>
            <a:r>
              <a:rPr lang="en-US" sz="3800" i="1" baseline="30000" dirty="0" smtClean="0">
                <a:solidFill>
                  <a:schemeClr val="accent5">
                    <a:lumMod val="50000"/>
                  </a:schemeClr>
                </a:solidFill>
              </a:rPr>
              <a:t>th</a:t>
            </a:r>
            <a:r>
              <a:rPr lang="en-US" sz="3800" i="1" dirty="0" smtClean="0">
                <a:solidFill>
                  <a:schemeClr val="accent5">
                    <a:lumMod val="50000"/>
                  </a:schemeClr>
                </a:solidFill>
              </a:rPr>
              <a:t> Amendment be applied?</a:t>
            </a:r>
          </a:p>
          <a:p>
            <a:r>
              <a:rPr lang="en-US" sz="3800" dirty="0" smtClean="0"/>
              <a:t>How does annotation force you deep into a document?</a:t>
            </a:r>
          </a:p>
          <a:p>
            <a:endParaRPr lang="en-US" dirty="0"/>
          </a:p>
        </p:txBody>
      </p:sp>
    </p:spTree>
    <p:extLst>
      <p:ext uri="{BB962C8B-B14F-4D97-AF65-F5344CB8AC3E}">
        <p14:creationId xmlns:p14="http://schemas.microsoft.com/office/powerpoint/2010/main" val="25274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Lochner</a:t>
            </a:r>
            <a:r>
              <a:rPr lang="en-US" dirty="0" smtClean="0"/>
              <a:t> Summary</a:t>
            </a:r>
            <a:endParaRPr lang="en-US" dirty="0"/>
          </a:p>
        </p:txBody>
      </p:sp>
      <p:sp>
        <p:nvSpPr>
          <p:cNvPr id="3" name="Content Placeholder 2"/>
          <p:cNvSpPr>
            <a:spLocks noGrp="1"/>
          </p:cNvSpPr>
          <p:nvPr>
            <p:ph idx="1"/>
          </p:nvPr>
        </p:nvSpPr>
        <p:spPr/>
        <p:txBody>
          <a:bodyPr>
            <a:normAutofit/>
          </a:bodyPr>
          <a:lstStyle/>
          <a:p>
            <a:r>
              <a:rPr lang="en-US" dirty="0" smtClean="0"/>
              <a:t>Enshrines “freedom of contract” as a means to fight economic regulation</a:t>
            </a:r>
          </a:p>
          <a:p>
            <a:r>
              <a:rPr lang="en-US" dirty="0" smtClean="0"/>
              <a:t>Solidifies “substantive due process”</a:t>
            </a:r>
            <a:endParaRPr lang="en-US" dirty="0"/>
          </a:p>
        </p:txBody>
      </p:sp>
    </p:spTree>
    <p:extLst>
      <p:ext uri="{BB962C8B-B14F-4D97-AF65-F5344CB8AC3E}">
        <p14:creationId xmlns:p14="http://schemas.microsoft.com/office/powerpoint/2010/main" val="3360283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a:t>
            </a:r>
            <a:r>
              <a:rPr lang="en-US" smtClean="0"/>
              <a:t>Due Process</a:t>
            </a:r>
            <a:endParaRPr lang="en-US"/>
          </a:p>
        </p:txBody>
      </p:sp>
      <p:sp>
        <p:nvSpPr>
          <p:cNvPr id="3" name="Content Placeholder 2"/>
          <p:cNvSpPr>
            <a:spLocks noGrp="1"/>
          </p:cNvSpPr>
          <p:nvPr>
            <p:ph idx="1"/>
          </p:nvPr>
        </p:nvSpPr>
        <p:spPr/>
        <p:txBody>
          <a:bodyPr>
            <a:normAutofit fontScale="77500" lnSpcReduction="20000"/>
          </a:bodyPr>
          <a:lstStyle/>
          <a:p>
            <a:r>
              <a:rPr lang="en-US" dirty="0"/>
              <a:t>Substantive due process is the idea that the due process clause of the Fourteenth Amendment regulates not only the procedures due a citizen, before revoking a right (procedural due process</a:t>
            </a:r>
            <a:r>
              <a:rPr lang="en-US" dirty="0" smtClean="0"/>
              <a:t>), </a:t>
            </a:r>
            <a:r>
              <a:rPr lang="en-US" dirty="0"/>
              <a:t>but also what rights may be revoked at all. </a:t>
            </a:r>
          </a:p>
          <a:p>
            <a:r>
              <a:rPr lang="en-US" dirty="0"/>
              <a:t>It has become a legal theory tied uniquely in the area of fundamental rights jurisprudence - or, the protection of certain inalienable, yet undefined constitutional rights. </a:t>
            </a:r>
            <a:endParaRPr lang="en-US" dirty="0" smtClean="0"/>
          </a:p>
          <a:p>
            <a:r>
              <a:rPr lang="en-US" dirty="0" smtClean="0"/>
              <a:t>Antonin </a:t>
            </a:r>
            <a:r>
              <a:rPr lang="en-US" dirty="0"/>
              <a:t>Scalia sharply dissents from almost all cases upholding substantive due process, believing that there are no fundamental rights if they are not defined by the constitution, or discoverable from American history. </a:t>
            </a:r>
          </a:p>
          <a:p>
            <a:endParaRPr lang="en-US" dirty="0"/>
          </a:p>
        </p:txBody>
      </p:sp>
    </p:spTree>
    <p:extLst>
      <p:ext uri="{BB962C8B-B14F-4D97-AF65-F5344CB8AC3E}">
        <p14:creationId xmlns:p14="http://schemas.microsoft.com/office/powerpoint/2010/main" val="294103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Fourteenth Amendment at the Turn of the Century</a:t>
            </a:r>
            <a:endParaRPr lang="en-US" dirty="0"/>
          </a:p>
        </p:txBody>
      </p:sp>
      <p:sp>
        <p:nvSpPr>
          <p:cNvPr id="3" name="Content Placeholder 2"/>
          <p:cNvSpPr>
            <a:spLocks noGrp="1"/>
          </p:cNvSpPr>
          <p:nvPr>
            <p:ph idx="1"/>
          </p:nvPr>
        </p:nvSpPr>
        <p:spPr/>
        <p:txBody>
          <a:bodyPr>
            <a:normAutofit lnSpcReduction="10000"/>
          </a:bodyPr>
          <a:lstStyle/>
          <a:p>
            <a:r>
              <a:rPr lang="en-US" dirty="0" smtClean="0"/>
              <a:t>By 1900, the Supreme Court had</a:t>
            </a:r>
          </a:p>
          <a:p>
            <a:pPr lvl="1"/>
            <a:r>
              <a:rPr lang="en-US" dirty="0" smtClean="0"/>
              <a:t>Initiated examination of the meaning the section 1 of the Amendment in the </a:t>
            </a:r>
            <a:r>
              <a:rPr lang="en-US" i="1" dirty="0" smtClean="0"/>
              <a:t>Slaughterhouse </a:t>
            </a:r>
            <a:r>
              <a:rPr lang="en-US" dirty="0" smtClean="0"/>
              <a:t> cases;</a:t>
            </a:r>
          </a:p>
          <a:p>
            <a:pPr lvl="1"/>
            <a:r>
              <a:rPr lang="en-US" dirty="0" smtClean="0"/>
              <a:t>Ruled that it didn’t protect basic civil rights of freedmen from state actions in the </a:t>
            </a:r>
            <a:r>
              <a:rPr lang="en-US" i="1" dirty="0" smtClean="0"/>
              <a:t>Civil Rights Cases</a:t>
            </a:r>
            <a:r>
              <a:rPr lang="en-US" dirty="0" smtClean="0"/>
              <a:t>;</a:t>
            </a:r>
          </a:p>
          <a:p>
            <a:pPr lvl="1"/>
            <a:r>
              <a:rPr lang="en-US" dirty="0" smtClean="0"/>
              <a:t>Enshrined the concept of corporate personhood in </a:t>
            </a:r>
            <a:r>
              <a:rPr lang="en-US" i="1" dirty="0" smtClean="0"/>
              <a:t>Santa Clara</a:t>
            </a:r>
            <a:r>
              <a:rPr lang="en-US" dirty="0" smtClean="0"/>
              <a:t>; </a:t>
            </a:r>
          </a:p>
          <a:p>
            <a:pPr lvl="1"/>
            <a:r>
              <a:rPr lang="en-US" dirty="0" smtClean="0"/>
              <a:t>Upheld racial segregation in </a:t>
            </a:r>
            <a:r>
              <a:rPr lang="en-US" i="1" dirty="0" err="1" smtClean="0"/>
              <a:t>Plessy</a:t>
            </a:r>
            <a:r>
              <a:rPr lang="en-US" i="1" dirty="0" smtClean="0"/>
              <a:t> v. Ferguson</a:t>
            </a:r>
            <a:r>
              <a:rPr lang="en-US" dirty="0" smtClean="0"/>
              <a:t>; and </a:t>
            </a:r>
          </a:p>
          <a:p>
            <a:pPr lvl="1"/>
            <a:r>
              <a:rPr lang="en-US" dirty="0" smtClean="0"/>
              <a:t>Limited government regulation of business in </a:t>
            </a:r>
            <a:r>
              <a:rPr lang="en-US" i="1" dirty="0" err="1" smtClean="0"/>
              <a:t>Allgeyer</a:t>
            </a:r>
            <a:r>
              <a:rPr lang="en-US" i="1" dirty="0" smtClean="0"/>
              <a:t> v. Louisiana</a:t>
            </a:r>
            <a:endParaRPr lang="en-US" dirty="0" smtClean="0"/>
          </a:p>
          <a:p>
            <a:r>
              <a:rPr lang="en-US" dirty="0" smtClean="0"/>
              <a:t>Within the next decade, two landmark cases would refine the meaning of section one:</a:t>
            </a:r>
          </a:p>
          <a:p>
            <a:pPr lvl="1"/>
            <a:r>
              <a:rPr lang="en-US" i="1" dirty="0" err="1" smtClean="0"/>
              <a:t>Lochner</a:t>
            </a:r>
            <a:r>
              <a:rPr lang="en-US" i="1" dirty="0" smtClean="0"/>
              <a:t> v. New York</a:t>
            </a:r>
            <a:r>
              <a:rPr lang="en-US" dirty="0" smtClean="0"/>
              <a:t>, narrowing the ability of states to regulate business; and</a:t>
            </a:r>
          </a:p>
          <a:p>
            <a:pPr lvl="1"/>
            <a:r>
              <a:rPr lang="en-US" i="1" dirty="0" smtClean="0"/>
              <a:t>Muller v. Oregon</a:t>
            </a:r>
            <a:r>
              <a:rPr lang="en-US" dirty="0" smtClean="0"/>
              <a:t>, allowing the regulation for work for women in ways that are today troubling</a:t>
            </a:r>
            <a:endParaRPr lang="en-US" i="1" dirty="0" smtClean="0"/>
          </a:p>
          <a:p>
            <a:pPr lvl="1"/>
            <a:endParaRPr lang="en-US" dirty="0" smtClean="0"/>
          </a:p>
        </p:txBody>
      </p:sp>
    </p:spTree>
    <p:extLst>
      <p:ext uri="{BB962C8B-B14F-4D97-AF65-F5344CB8AC3E}">
        <p14:creationId xmlns:p14="http://schemas.microsoft.com/office/powerpoint/2010/main" val="3943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Laws for Women</a:t>
            </a:r>
            <a:endParaRPr lang="en-US" dirty="0"/>
          </a:p>
        </p:txBody>
      </p:sp>
      <p:sp>
        <p:nvSpPr>
          <p:cNvPr id="3" name="Content Placeholder 2"/>
          <p:cNvSpPr>
            <a:spLocks noGrp="1"/>
          </p:cNvSpPr>
          <p:nvPr>
            <p:ph idx="1"/>
          </p:nvPr>
        </p:nvSpPr>
        <p:spPr/>
        <p:txBody>
          <a:bodyPr/>
          <a:lstStyle/>
          <a:p>
            <a:pPr marL="174056" indent="-174056">
              <a:buFont typeface="Arial"/>
              <a:buChar char="•"/>
            </a:pPr>
            <a:r>
              <a:rPr lang="en-US" dirty="0" smtClean="0"/>
              <a:t>In 1900</a:t>
            </a:r>
            <a:r>
              <a:rPr lang="en-US" dirty="0"/>
              <a:t>, 5 million women earned wages – ¼ in manufacturing, where they constituted 17% of manufacturing employees</a:t>
            </a:r>
          </a:p>
          <a:p>
            <a:pPr marL="174056" indent="-174056">
              <a:buFont typeface="Arial"/>
              <a:buChar char="•"/>
            </a:pPr>
            <a:r>
              <a:rPr lang="en-US" dirty="0"/>
              <a:t>Women were </a:t>
            </a:r>
            <a:r>
              <a:rPr lang="en-US" dirty="0" smtClean="0"/>
              <a:t>dominant </a:t>
            </a:r>
            <a:r>
              <a:rPr lang="en-US" dirty="0"/>
              <a:t>in clothing, textile, and food production, and were majority in cotton mills, garment shops, canning plants, and commercial laundries</a:t>
            </a:r>
          </a:p>
          <a:p>
            <a:pPr marL="638205" lvl="1" indent="-174056">
              <a:buFont typeface="Arial"/>
              <a:buChar char="•"/>
            </a:pPr>
            <a:r>
              <a:rPr lang="en-US" dirty="0"/>
              <a:t>Women industry were mostly (not exclusively) young, single, and either immigrants or daughters of </a:t>
            </a:r>
            <a:r>
              <a:rPr lang="en-US" dirty="0" smtClean="0"/>
              <a:t>immigrants</a:t>
            </a:r>
          </a:p>
          <a:p>
            <a:pPr marL="341025" indent="-174056">
              <a:buFont typeface="Arial"/>
              <a:buChar char="•"/>
            </a:pPr>
            <a:r>
              <a:rPr lang="en-US" dirty="0"/>
              <a:t>Reformers hoped to use an “entering wedge” strategy – to use </a:t>
            </a:r>
            <a:r>
              <a:rPr lang="en-US" dirty="0" smtClean="0"/>
              <a:t>child </a:t>
            </a:r>
            <a:r>
              <a:rPr lang="en-US" dirty="0"/>
              <a:t>and women’s protection laws to begin the process of spreading the laws to incrementally larger groups</a:t>
            </a:r>
          </a:p>
          <a:p>
            <a:pPr marL="341025" indent="-174056">
              <a:buFont typeface="Arial"/>
              <a:buChar char="•"/>
            </a:pPr>
            <a:endParaRPr lang="en-US" dirty="0"/>
          </a:p>
        </p:txBody>
      </p:sp>
    </p:spTree>
    <p:extLst>
      <p:ext uri="{BB962C8B-B14F-4D97-AF65-F5344CB8AC3E}">
        <p14:creationId xmlns:p14="http://schemas.microsoft.com/office/powerpoint/2010/main" val="14103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Kelley and the Progressive Fight for Protective Laws</a:t>
            </a:r>
            <a:endParaRPr lang="en-US" dirty="0"/>
          </a:p>
        </p:txBody>
      </p:sp>
      <p:sp>
        <p:nvSpPr>
          <p:cNvPr id="3" name="Content Placeholder 2"/>
          <p:cNvSpPr>
            <a:spLocks noGrp="1"/>
          </p:cNvSpPr>
          <p:nvPr>
            <p:ph idx="1"/>
          </p:nvPr>
        </p:nvSpPr>
        <p:spPr>
          <a:xfrm>
            <a:off x="457200" y="2303040"/>
            <a:ext cx="7620000" cy="4097760"/>
          </a:xfrm>
        </p:spPr>
        <p:txBody>
          <a:bodyPr>
            <a:normAutofit lnSpcReduction="10000"/>
          </a:bodyPr>
          <a:lstStyle/>
          <a:p>
            <a:pPr marL="174056" indent="-174056">
              <a:buFont typeface="Arial"/>
              <a:buChar char="•"/>
            </a:pPr>
            <a:r>
              <a:rPr lang="en-US" dirty="0"/>
              <a:t>In 1900, the average industrial work week was 57 </a:t>
            </a:r>
            <a:r>
              <a:rPr lang="en-US" dirty="0" smtClean="0"/>
              <a:t>hours</a:t>
            </a:r>
          </a:p>
          <a:p>
            <a:pPr marL="174056" indent="-174056">
              <a:buFont typeface="Arial"/>
              <a:buChar char="•"/>
            </a:pPr>
            <a:r>
              <a:rPr lang="en-US" dirty="0" smtClean="0"/>
              <a:t>In the 1890s</a:t>
            </a:r>
            <a:r>
              <a:rPr lang="en-US" dirty="0"/>
              <a:t>, Kelley drafted and promoted a law that banned child labor and provided an 8-hour day/48 hour week for women and teenagers in workshops and factories</a:t>
            </a:r>
          </a:p>
          <a:p>
            <a:pPr marL="174056" indent="-174056">
              <a:buFont typeface="Arial"/>
              <a:buChar char="•"/>
            </a:pPr>
            <a:r>
              <a:rPr lang="en-US" dirty="0"/>
              <a:t>Law was passed in IL in 1893; Kelley led the team that enforced it. </a:t>
            </a:r>
          </a:p>
          <a:p>
            <a:pPr marL="174056" indent="-174056">
              <a:buFont typeface="Arial"/>
              <a:buChar char="•"/>
            </a:pPr>
            <a:r>
              <a:rPr lang="en-US" dirty="0" smtClean="0"/>
              <a:t>IL </a:t>
            </a:r>
            <a:r>
              <a:rPr lang="en-US" dirty="0"/>
              <a:t>court overturned the law in 1895, but other states passed </a:t>
            </a:r>
            <a:r>
              <a:rPr lang="en-US" dirty="0" smtClean="0"/>
              <a:t>them</a:t>
            </a:r>
          </a:p>
          <a:p>
            <a:pPr marL="174056" indent="-174056">
              <a:buFont typeface="Arial"/>
              <a:buChar char="•"/>
            </a:pPr>
            <a:r>
              <a:rPr lang="en-US" dirty="0"/>
              <a:t>B</a:t>
            </a:r>
            <a:r>
              <a:rPr lang="en-US" dirty="0" smtClean="0"/>
              <a:t>y 1908, </a:t>
            </a:r>
            <a:r>
              <a:rPr lang="en-US" dirty="0"/>
              <a:t>20 states had maximum hour laws for women, mostly 10-hour limit</a:t>
            </a:r>
          </a:p>
          <a:p>
            <a:pPr marL="174056" indent="-174056">
              <a:buFont typeface="Arial"/>
              <a:buChar char="•"/>
            </a:pPr>
            <a:r>
              <a:rPr lang="en-US" dirty="0" smtClean="0"/>
              <a:t>Maximum </a:t>
            </a:r>
            <a:r>
              <a:rPr lang="en-US" dirty="0"/>
              <a:t>hour laws </a:t>
            </a:r>
            <a:r>
              <a:rPr lang="en-US" dirty="0" smtClean="0"/>
              <a:t>came to the Supreme Court in 1908  in </a:t>
            </a:r>
            <a:r>
              <a:rPr lang="en-US" i="1" dirty="0" smtClean="0"/>
              <a:t>Muller </a:t>
            </a:r>
            <a:r>
              <a:rPr lang="en-US" i="1" dirty="0"/>
              <a:t>v. Oregon</a:t>
            </a:r>
          </a:p>
          <a:p>
            <a:endParaRPr lang="en-US" dirty="0"/>
          </a:p>
        </p:txBody>
      </p:sp>
    </p:spTree>
    <p:extLst>
      <p:ext uri="{BB962C8B-B14F-4D97-AF65-F5344CB8AC3E}">
        <p14:creationId xmlns:p14="http://schemas.microsoft.com/office/powerpoint/2010/main" val="15954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Emma </a:t>
            </a:r>
            <a:r>
              <a:rPr lang="en-US" dirty="0" err="1" smtClean="0"/>
              <a:t>Gotcher</a:t>
            </a:r>
            <a:r>
              <a:rPr lang="en-US" dirty="0" smtClean="0"/>
              <a:t> and the Grand Laundry</a:t>
            </a:r>
            <a:endParaRPr lang="en-US" dirty="0"/>
          </a:p>
        </p:txBody>
      </p:sp>
      <p:pic>
        <p:nvPicPr>
          <p:cNvPr id="7" name="Content Placeholder 6" descr="Screen Shot 2012-01-16 at 4.18.35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28" b="-553"/>
          <a:stretch/>
        </p:blipFill>
        <p:spPr>
          <a:xfrm>
            <a:off x="468186" y="1621834"/>
            <a:ext cx="7609014" cy="2572851"/>
          </a:xfrm>
        </p:spPr>
      </p:pic>
    </p:spTree>
    <p:extLst>
      <p:ext uri="{BB962C8B-B14F-4D97-AF65-F5344CB8AC3E}">
        <p14:creationId xmlns:p14="http://schemas.microsoft.com/office/powerpoint/2010/main" val="647423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Muller v. </a:t>
            </a:r>
            <a:r>
              <a:rPr lang="en-US" i="1" smtClean="0"/>
              <a:t>Oregon</a:t>
            </a:r>
            <a:r>
              <a:rPr lang="en-US" smtClean="0"/>
              <a:t> 1908</a:t>
            </a:r>
            <a:endParaRPr lang="en-US" i="1"/>
          </a:p>
        </p:txBody>
      </p:sp>
      <p:sp>
        <p:nvSpPr>
          <p:cNvPr id="3" name="Content Placeholder 2"/>
          <p:cNvSpPr>
            <a:spLocks noGrp="1"/>
          </p:cNvSpPr>
          <p:nvPr>
            <p:ph sz="half" idx="1"/>
          </p:nvPr>
        </p:nvSpPr>
        <p:spPr/>
        <p:txBody>
          <a:bodyPr/>
          <a:lstStyle/>
          <a:p>
            <a:r>
              <a:rPr lang="en-US" dirty="0" smtClean="0"/>
              <a:t>Brandies Brief</a:t>
            </a:r>
          </a:p>
          <a:p>
            <a:pPr lvl="1"/>
            <a:r>
              <a:rPr lang="en-US" dirty="0" smtClean="0"/>
              <a:t>Social science evidence used in a legal argument, asking Court to consider more than legal precedent and logic</a:t>
            </a:r>
          </a:p>
        </p:txBody>
      </p:sp>
      <p:pic>
        <p:nvPicPr>
          <p:cNvPr id="5" name="Content Placeholder 5" descr="Scan.jpeg"/>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49000" contrast="25000"/>
                    </a14:imgEffect>
                  </a14:imgLayer>
                </a14:imgProps>
              </a:ext>
              <a:ext uri="{28A0092B-C50C-407E-A947-70E740481C1C}">
                <a14:useLocalDpi xmlns:a14="http://schemas.microsoft.com/office/drawing/2010/main" val="0"/>
              </a:ext>
            </a:extLst>
          </a:blip>
          <a:srcRect t="5257" r="29911" b="46868"/>
          <a:stretch/>
        </p:blipFill>
        <p:spPr>
          <a:xfrm rot="16200000">
            <a:off x="4277095" y="1678696"/>
            <a:ext cx="4337304" cy="3608303"/>
          </a:xfrm>
        </p:spPr>
      </p:pic>
    </p:spTree>
    <p:extLst>
      <p:ext uri="{BB962C8B-B14F-4D97-AF65-F5344CB8AC3E}">
        <p14:creationId xmlns:p14="http://schemas.microsoft.com/office/powerpoint/2010/main" val="194096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ief3.pdf"/>
          <p:cNvPicPr>
            <a:picLocks noChangeAspect="1"/>
          </p:cNvPicPr>
          <p:nvPr/>
        </p:nvPicPr>
        <p:blipFill rotWithShape="1">
          <a:blip r:embed="rId2">
            <a:extLst>
              <a:ext uri="{28A0092B-C50C-407E-A947-70E740481C1C}">
                <a14:useLocalDpi xmlns:a14="http://schemas.microsoft.com/office/drawing/2010/main" val="0"/>
              </a:ext>
            </a:extLst>
          </a:blip>
          <a:srcRect l="4357" t="6666" r="7800" b="13889"/>
          <a:stretch/>
        </p:blipFill>
        <p:spPr>
          <a:xfrm>
            <a:off x="764663" y="169636"/>
            <a:ext cx="7693537" cy="6548664"/>
          </a:xfrm>
          <a:prstGeom prst="rect">
            <a:avLst/>
          </a:prstGeom>
        </p:spPr>
      </p:pic>
    </p:spTree>
    <p:extLst>
      <p:ext uri="{BB962C8B-B14F-4D97-AF65-F5344CB8AC3E}">
        <p14:creationId xmlns:p14="http://schemas.microsoft.com/office/powerpoint/2010/main" val="183040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ief3.pdf"/>
          <p:cNvPicPr>
            <a:picLocks noChangeAspect="1"/>
          </p:cNvPicPr>
          <p:nvPr/>
        </p:nvPicPr>
        <p:blipFill rotWithShape="1">
          <a:blip r:embed="rId2">
            <a:extLst>
              <a:ext uri="{28A0092B-C50C-407E-A947-70E740481C1C}">
                <a14:useLocalDpi xmlns:a14="http://schemas.microsoft.com/office/drawing/2010/main" val="0"/>
              </a:ext>
            </a:extLst>
          </a:blip>
          <a:srcRect l="4356" t="30338" r="52317" b="13889"/>
          <a:stretch/>
        </p:blipFill>
        <p:spPr>
          <a:xfrm>
            <a:off x="1513963" y="0"/>
            <a:ext cx="5686937" cy="6890020"/>
          </a:xfrm>
          <a:prstGeom prst="rect">
            <a:avLst/>
          </a:prstGeom>
        </p:spPr>
      </p:pic>
    </p:spTree>
    <p:extLst>
      <p:ext uri="{BB962C8B-B14F-4D97-AF65-F5344CB8AC3E}">
        <p14:creationId xmlns:p14="http://schemas.microsoft.com/office/powerpoint/2010/main" val="2128779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ief3.pdf"/>
          <p:cNvPicPr>
            <a:picLocks noChangeAspect="1"/>
          </p:cNvPicPr>
          <p:nvPr/>
        </p:nvPicPr>
        <p:blipFill rotWithShape="1">
          <a:blip r:embed="rId2">
            <a:extLst>
              <a:ext uri="{28A0092B-C50C-407E-A947-70E740481C1C}">
                <a14:useLocalDpi xmlns:a14="http://schemas.microsoft.com/office/drawing/2010/main" val="0"/>
              </a:ext>
            </a:extLst>
          </a:blip>
          <a:srcRect l="49713" t="11233" r="7800" b="18049"/>
          <a:stretch/>
        </p:blipFill>
        <p:spPr>
          <a:xfrm>
            <a:off x="2336800" y="-1"/>
            <a:ext cx="4394200" cy="6883747"/>
          </a:xfrm>
          <a:prstGeom prst="rect">
            <a:avLst/>
          </a:prstGeom>
        </p:spPr>
      </p:pic>
    </p:spTree>
    <p:extLst>
      <p:ext uri="{BB962C8B-B14F-4D97-AF65-F5344CB8AC3E}">
        <p14:creationId xmlns:p14="http://schemas.microsoft.com/office/powerpoint/2010/main" val="1819443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ief3.pdf"/>
          <p:cNvPicPr>
            <a:picLocks noChangeAspect="1"/>
          </p:cNvPicPr>
          <p:nvPr/>
        </p:nvPicPr>
        <p:blipFill rotWithShape="1">
          <a:blip r:embed="rId2">
            <a:extLst>
              <a:ext uri="{28A0092B-C50C-407E-A947-70E740481C1C}">
                <a14:useLocalDpi xmlns:a14="http://schemas.microsoft.com/office/drawing/2010/main" val="0"/>
              </a:ext>
            </a:extLst>
          </a:blip>
          <a:srcRect l="49099" t="53766" r="8414" b="18049"/>
          <a:stretch/>
        </p:blipFill>
        <p:spPr>
          <a:xfrm>
            <a:off x="0" y="177800"/>
            <a:ext cx="9133088" cy="5702300"/>
          </a:xfrm>
          <a:prstGeom prst="rect">
            <a:avLst/>
          </a:prstGeom>
        </p:spPr>
      </p:pic>
    </p:spTree>
    <p:extLst>
      <p:ext uri="{BB962C8B-B14F-4D97-AF65-F5344CB8AC3E}">
        <p14:creationId xmlns:p14="http://schemas.microsoft.com/office/powerpoint/2010/main" val="981477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Muller v. Oregon</a:t>
            </a:r>
            <a:endParaRPr lang="en-US" i="1" dirty="0"/>
          </a:p>
        </p:txBody>
      </p:sp>
      <p:sp>
        <p:nvSpPr>
          <p:cNvPr id="3" name="Content Placeholder 2"/>
          <p:cNvSpPr>
            <a:spLocks noGrp="1"/>
          </p:cNvSpPr>
          <p:nvPr>
            <p:ph sz="half" idx="1"/>
          </p:nvPr>
        </p:nvSpPr>
        <p:spPr/>
        <p:txBody>
          <a:bodyPr/>
          <a:lstStyle/>
          <a:p>
            <a:r>
              <a:rPr lang="en-US" dirty="0"/>
              <a:t>Court upheld maximum hour laws for women</a:t>
            </a:r>
          </a:p>
          <a:p>
            <a:pPr lvl="1"/>
            <a:r>
              <a:rPr lang="en-US" dirty="0"/>
              <a:t>Victory against concept of “freedom of contract”</a:t>
            </a:r>
          </a:p>
          <a:p>
            <a:pPr lvl="1"/>
            <a:r>
              <a:rPr lang="en-US" dirty="0"/>
              <a:t>But at what cost?</a:t>
            </a:r>
          </a:p>
          <a:p>
            <a:pPr marL="114300" indent="0">
              <a:buNone/>
            </a:pPr>
            <a:endParaRPr lang="en-US" dirty="0"/>
          </a:p>
        </p:txBody>
      </p:sp>
      <p:pic>
        <p:nvPicPr>
          <p:cNvPr id="7" name="Content Placeholder 6" descr="Screen Shot 2012-01-16 at 4.18.35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6630" r="36630"/>
          <a:stretch/>
        </p:blipFill>
        <p:spPr/>
      </p:pic>
    </p:spTree>
    <p:extLst>
      <p:ext uri="{BB962C8B-B14F-4D97-AF65-F5344CB8AC3E}">
        <p14:creationId xmlns:p14="http://schemas.microsoft.com/office/powerpoint/2010/main" val="1075048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West Coast Hotel v. Parrish</a:t>
            </a:r>
            <a:r>
              <a:rPr lang="en-US" dirty="0" smtClean="0"/>
              <a:t>, 1937</a:t>
            </a:r>
            <a:endParaRPr lang="en-US" i="1" dirty="0"/>
          </a:p>
        </p:txBody>
      </p:sp>
      <p:sp>
        <p:nvSpPr>
          <p:cNvPr id="3" name="Content Placeholder 2"/>
          <p:cNvSpPr>
            <a:spLocks noGrp="1"/>
          </p:cNvSpPr>
          <p:nvPr>
            <p:ph sz="half" idx="1"/>
          </p:nvPr>
        </p:nvSpPr>
        <p:spPr/>
        <p:txBody>
          <a:bodyPr/>
          <a:lstStyle/>
          <a:p>
            <a:r>
              <a:rPr lang="en-US" dirty="0" smtClean="0"/>
              <a:t>Ended the </a:t>
            </a:r>
            <a:r>
              <a:rPr lang="en-US" i="1" dirty="0" err="1" smtClean="0"/>
              <a:t>Lochner</a:t>
            </a:r>
            <a:r>
              <a:rPr lang="en-US" dirty="0"/>
              <a:t> </a:t>
            </a:r>
            <a:r>
              <a:rPr lang="en-US" dirty="0" smtClean="0"/>
              <a:t>era of the use of “freedom of contract” to restrict economic regulation.</a:t>
            </a:r>
            <a:endParaRPr lang="en-US" dirty="0"/>
          </a:p>
        </p:txBody>
      </p:sp>
      <p:pic>
        <p:nvPicPr>
          <p:cNvPr id="5" name="Content Placeholder 4"/>
          <p:cNvPicPr>
            <a:picLocks noGrp="1" noChangeAspect="1"/>
          </p:cNvPicPr>
          <p:nvPr>
            <p:ph sz="half" idx="2"/>
          </p:nvPr>
        </p:nvPicPr>
        <p:blipFill>
          <a:blip r:embed="rId3"/>
          <a:srcRect l="18830" r="18830"/>
          <a:stretch>
            <a:fillRect/>
          </a:stretch>
        </p:blipFill>
        <p:spPr/>
      </p:pic>
    </p:spTree>
    <p:extLst>
      <p:ext uri="{BB962C8B-B14F-4D97-AF65-F5344CB8AC3E}">
        <p14:creationId xmlns:p14="http://schemas.microsoft.com/office/powerpoint/2010/main" val="2550369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Fourteenth Amendment</a:t>
            </a:r>
            <a:endParaRPr lang="en-US" dirty="0"/>
          </a:p>
        </p:txBody>
      </p:sp>
      <p:sp>
        <p:nvSpPr>
          <p:cNvPr id="3" name="Content Placeholder 2"/>
          <p:cNvSpPr>
            <a:spLocks noGrp="1"/>
          </p:cNvSpPr>
          <p:nvPr>
            <p:ph idx="1"/>
          </p:nvPr>
        </p:nvSpPr>
        <p:spPr/>
        <p:txBody>
          <a:bodyPr/>
          <a:lstStyle/>
          <a:p>
            <a:r>
              <a:rPr lang="en-US" dirty="0" smtClean="0"/>
              <a:t>More recently, the Fourteenth Amendment has been central to </a:t>
            </a:r>
          </a:p>
          <a:p>
            <a:pPr lvl="1"/>
            <a:r>
              <a:rPr lang="en-US" i="1" dirty="0" smtClean="0"/>
              <a:t>Brown v. Board of Education </a:t>
            </a:r>
            <a:r>
              <a:rPr lang="en-US" dirty="0" smtClean="0"/>
              <a:t>(1954);</a:t>
            </a:r>
          </a:p>
          <a:p>
            <a:pPr lvl="1"/>
            <a:r>
              <a:rPr lang="en-US" i="1" dirty="0" smtClean="0"/>
              <a:t>Roe v. Wade;</a:t>
            </a:r>
          </a:p>
          <a:p>
            <a:pPr lvl="1"/>
            <a:r>
              <a:rPr lang="en-US" i="1" dirty="0" smtClean="0"/>
              <a:t>University of California Regents v. Bakke</a:t>
            </a:r>
            <a:r>
              <a:rPr lang="en-US" dirty="0" smtClean="0"/>
              <a:t>;</a:t>
            </a:r>
          </a:p>
          <a:p>
            <a:pPr lvl="1"/>
            <a:r>
              <a:rPr lang="en-US" i="1" dirty="0" smtClean="0"/>
              <a:t>Lawrence v. Texas</a:t>
            </a:r>
            <a:r>
              <a:rPr lang="en-US" dirty="0" smtClean="0"/>
              <a:t> (protecting consensual sex); </a:t>
            </a:r>
          </a:p>
          <a:p>
            <a:pPr lvl="1"/>
            <a:r>
              <a:rPr lang="en-US" i="1" dirty="0" smtClean="0"/>
              <a:t>Citizen’s United v. FEC </a:t>
            </a:r>
            <a:r>
              <a:rPr lang="en-US" dirty="0" smtClean="0"/>
              <a:t>(2010); and</a:t>
            </a:r>
          </a:p>
          <a:p>
            <a:pPr lvl="1"/>
            <a:r>
              <a:rPr lang="en-US" dirty="0" smtClean="0"/>
              <a:t>Virtually every case involving civil rights or equality before the law</a:t>
            </a:r>
          </a:p>
        </p:txBody>
      </p:sp>
    </p:spTree>
    <p:extLst>
      <p:ext uri="{BB962C8B-B14F-4D97-AF65-F5344CB8AC3E}">
        <p14:creationId xmlns:p14="http://schemas.microsoft.com/office/powerpoint/2010/main" val="52338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Opening Discussion</a:t>
            </a:r>
            <a:endParaRPr lang="en-US" dirty="0"/>
          </a:p>
        </p:txBody>
      </p:sp>
      <p:sp>
        <p:nvSpPr>
          <p:cNvPr id="3" name="Content Placeholder 2"/>
          <p:cNvSpPr>
            <a:spLocks noGrp="1"/>
          </p:cNvSpPr>
          <p:nvPr>
            <p:ph idx="1"/>
          </p:nvPr>
        </p:nvSpPr>
        <p:spPr/>
        <p:txBody>
          <a:bodyPr/>
          <a:lstStyle/>
          <a:p>
            <a:pPr marL="114300" indent="0">
              <a:buNone/>
            </a:pPr>
            <a:r>
              <a:rPr lang="en-US" dirty="0" smtClean="0"/>
              <a:t>Let’s begin with a quick look at the text of the Fourteenth Amendment</a:t>
            </a:r>
          </a:p>
          <a:p>
            <a:pPr lvl="1"/>
            <a:r>
              <a:rPr lang="en-US" dirty="0" smtClean="0"/>
              <a:t>Find a partner (or two)</a:t>
            </a:r>
          </a:p>
          <a:p>
            <a:pPr lvl="1"/>
            <a:r>
              <a:rPr lang="en-US" b="1" dirty="0" smtClean="0"/>
              <a:t>Using a layman’s knowledge only, boil down each section to its essentials – one or two simple sentences</a:t>
            </a:r>
          </a:p>
          <a:p>
            <a:r>
              <a:rPr lang="en-US" b="1" dirty="0" smtClean="0"/>
              <a:t>Then focus on section one</a:t>
            </a:r>
          </a:p>
          <a:p>
            <a:pPr lvl="1"/>
            <a:r>
              <a:rPr lang="en-US" dirty="0"/>
              <a:t>What</a:t>
            </a:r>
            <a:r>
              <a:rPr lang="en-US" i="1" dirty="0"/>
              <a:t> </a:t>
            </a:r>
            <a:r>
              <a:rPr lang="en-US" i="1" dirty="0" smtClean="0"/>
              <a:t>appears </a:t>
            </a:r>
            <a:r>
              <a:rPr lang="en-US" dirty="0" smtClean="0"/>
              <a:t>to be the </a:t>
            </a:r>
            <a:r>
              <a:rPr lang="en-US" dirty="0"/>
              <a:t>intent of the creators of the amendment? </a:t>
            </a:r>
          </a:p>
          <a:p>
            <a:pPr lvl="1"/>
            <a:r>
              <a:rPr lang="en-US" dirty="0"/>
              <a:t>Did it create </a:t>
            </a:r>
            <a:r>
              <a:rPr lang="en-US" dirty="0" smtClean="0"/>
              <a:t>rights?</a:t>
            </a:r>
            <a:endParaRPr lang="en-US" dirty="0"/>
          </a:p>
          <a:p>
            <a:pPr lvl="1"/>
            <a:r>
              <a:rPr lang="en-US" dirty="0"/>
              <a:t>Did the 14</a:t>
            </a:r>
            <a:r>
              <a:rPr lang="en-US" baseline="30000" dirty="0"/>
              <a:t>th</a:t>
            </a:r>
            <a:r>
              <a:rPr lang="en-US" dirty="0"/>
              <a:t> Amendment end federalism as it was known</a:t>
            </a:r>
            <a:r>
              <a:rPr lang="en-US" dirty="0" smtClean="0"/>
              <a:t>?</a:t>
            </a:r>
          </a:p>
          <a:p>
            <a:endParaRPr lang="en-US" b="1" dirty="0" smtClean="0"/>
          </a:p>
          <a:p>
            <a:pPr lvl="1"/>
            <a:endParaRPr lang="en-US" dirty="0"/>
          </a:p>
          <a:p>
            <a:pPr lvl="1"/>
            <a:endParaRPr lang="en-US" dirty="0"/>
          </a:p>
        </p:txBody>
      </p:sp>
    </p:spTree>
    <p:extLst>
      <p:ext uri="{BB962C8B-B14F-4D97-AF65-F5344CB8AC3E}">
        <p14:creationId xmlns:p14="http://schemas.microsoft.com/office/powerpoint/2010/main" val="330059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3308" y="0"/>
            <a:ext cx="7911234" cy="1417638"/>
          </a:xfrm>
        </p:spPr>
        <p:txBody>
          <a:bodyPr/>
          <a:lstStyle/>
          <a:p>
            <a:r>
              <a:rPr lang="en-US" dirty="0" smtClean="0"/>
              <a:t>The Fourteenth Amendment</a:t>
            </a:r>
            <a:endParaRPr lang="en-US" dirty="0"/>
          </a:p>
        </p:txBody>
      </p:sp>
      <p:sp>
        <p:nvSpPr>
          <p:cNvPr id="3" name="Content Placeholder 2"/>
          <p:cNvSpPr>
            <a:spLocks noGrp="1"/>
          </p:cNvSpPr>
          <p:nvPr>
            <p:ph idx="1"/>
          </p:nvPr>
        </p:nvSpPr>
        <p:spPr>
          <a:xfrm>
            <a:off x="457199" y="1102659"/>
            <a:ext cx="8187343" cy="5516082"/>
          </a:xfrm>
        </p:spPr>
        <p:txBody>
          <a:bodyPr>
            <a:normAutofit fontScale="62500" lnSpcReduction="20000"/>
          </a:bodyPr>
          <a:lstStyle/>
          <a:p>
            <a:r>
              <a:rPr lang="en-US" b="1" dirty="0"/>
              <a:t>Section 1.</a:t>
            </a:r>
            <a:r>
              <a:rPr lang="en-US" dirty="0"/>
              <a: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endParaRPr lang="en-US" dirty="0" smtClean="0"/>
          </a:p>
          <a:p>
            <a:r>
              <a:rPr lang="en-US" b="1" dirty="0"/>
              <a:t>Section 2.</a:t>
            </a:r>
            <a:r>
              <a:rPr lang="en-US" dirty="0"/>
              <a:t> Representatives shall be apportioned among the several States according to their respective numbers, counting the whole number of persons in each State, excluding Indians not taxed. 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p>
          <a:p>
            <a:r>
              <a:rPr lang="en-US" b="1" dirty="0"/>
              <a:t>Section 3.</a:t>
            </a:r>
            <a:r>
              <a:rPr lang="en-US" dirty="0"/>
              <a:t> No person shall be a Senator or Representative in Congress, or elector of President and Vice 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p>
          <a:p>
            <a:r>
              <a:rPr lang="en-US" b="1" dirty="0"/>
              <a:t>Section 4.</a:t>
            </a:r>
            <a:r>
              <a:rPr lang="en-US" dirty="0"/>
              <a:t> 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p>
          <a:p>
            <a:r>
              <a:rPr lang="en-US" b="1" dirty="0" smtClean="0"/>
              <a:t>Section </a:t>
            </a:r>
            <a:r>
              <a:rPr lang="en-US" b="1" dirty="0"/>
              <a:t>5.</a:t>
            </a:r>
            <a:r>
              <a:rPr lang="en-US" dirty="0"/>
              <a:t> The Congress shall have power to enforce, by appropriate legislation, the provisions of this article.</a:t>
            </a:r>
          </a:p>
        </p:txBody>
      </p:sp>
    </p:spTree>
    <p:extLst>
      <p:ext uri="{BB962C8B-B14F-4D97-AF65-F5344CB8AC3E}">
        <p14:creationId xmlns:p14="http://schemas.microsoft.com/office/powerpoint/2010/main" val="152555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Fourteenth Amendment</a:t>
            </a:r>
            <a:endParaRPr lang="en-US" dirty="0"/>
          </a:p>
        </p:txBody>
      </p:sp>
      <p:sp>
        <p:nvSpPr>
          <p:cNvPr id="3" name="Content Placeholder 2"/>
          <p:cNvSpPr>
            <a:spLocks noGrp="1"/>
          </p:cNvSpPr>
          <p:nvPr>
            <p:ph idx="1"/>
          </p:nvPr>
        </p:nvSpPr>
        <p:spPr/>
        <p:txBody>
          <a:bodyPr/>
          <a:lstStyle/>
          <a:p>
            <a:r>
              <a:rPr lang="en-US" b="1" dirty="0"/>
              <a:t>Section 1.</a:t>
            </a:r>
            <a:r>
              <a:rPr lang="en-US" dirty="0"/>
              <a:t> All persons born or naturalized in the United States, and subject to the jurisdiction thereof, are citizens of the United States and of the State wherein they reside. </a:t>
            </a:r>
            <a:r>
              <a:rPr lang="en-US" b="1" dirty="0"/>
              <a:t>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endParaRPr lang="en-US" b="1" dirty="0" smtClean="0"/>
          </a:p>
          <a:p>
            <a:r>
              <a:rPr lang="en-US" b="1" dirty="0"/>
              <a:t>Section 5.</a:t>
            </a:r>
            <a:r>
              <a:rPr lang="en-US" dirty="0"/>
              <a:t> The Congress shall have power to enforce, by appropriate legislation, the provisions of this article.</a:t>
            </a:r>
          </a:p>
        </p:txBody>
      </p:sp>
    </p:spTree>
    <p:extLst>
      <p:ext uri="{BB962C8B-B14F-4D97-AF65-F5344CB8AC3E}">
        <p14:creationId xmlns:p14="http://schemas.microsoft.com/office/powerpoint/2010/main" val="14596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First Version </a:t>
            </a:r>
            <a:r>
              <a:rPr lang="en-US" dirty="0"/>
              <a:t>of the </a:t>
            </a:r>
            <a:r>
              <a:rPr lang="en-US" dirty="0" smtClean="0"/>
              <a:t>Amendment </a:t>
            </a:r>
            <a:endParaRPr lang="en-US" dirty="0"/>
          </a:p>
        </p:txBody>
      </p:sp>
      <p:sp>
        <p:nvSpPr>
          <p:cNvPr id="3" name="Content Placeholder 2"/>
          <p:cNvSpPr>
            <a:spLocks noGrp="1"/>
          </p:cNvSpPr>
          <p:nvPr>
            <p:ph idx="1"/>
          </p:nvPr>
        </p:nvSpPr>
        <p:spPr/>
        <p:txBody>
          <a:bodyPr/>
          <a:lstStyle/>
          <a:p>
            <a:r>
              <a:rPr lang="en-US" dirty="0" smtClean="0"/>
              <a:t>“Congress shall have the power to make all laws necessary and proper to secure to all citizens of the United States, in every State, the same political rights and privileges; and to all persons in every State equal protection in the enjoyment of life, liberty, and property.” </a:t>
            </a:r>
          </a:p>
          <a:p>
            <a:r>
              <a:rPr lang="en-US" dirty="0" smtClean="0"/>
              <a:t>Compare this to the final version – does this change your view of the meaning of that section?</a:t>
            </a:r>
          </a:p>
        </p:txBody>
      </p:sp>
    </p:spTree>
    <p:extLst>
      <p:ext uri="{BB962C8B-B14F-4D97-AF65-F5344CB8AC3E}">
        <p14:creationId xmlns:p14="http://schemas.microsoft.com/office/powerpoint/2010/main" val="228747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34589"/>
          <a:stretch/>
        </p:blipFill>
        <p:spPr>
          <a:xfrm>
            <a:off x="0" y="497541"/>
            <a:ext cx="8370449" cy="3047348"/>
          </a:xfrm>
          <a:ln>
            <a:solidFill>
              <a:srgbClr val="629DD1"/>
            </a:solidFill>
          </a:ln>
        </p:spPr>
      </p:pic>
      <p:sp>
        <p:nvSpPr>
          <p:cNvPr id="5" name="Rectangle 4"/>
          <p:cNvSpPr/>
          <p:nvPr/>
        </p:nvSpPr>
        <p:spPr>
          <a:xfrm>
            <a:off x="134472" y="4531659"/>
            <a:ext cx="3603810" cy="1477328"/>
          </a:xfrm>
          <a:prstGeom prst="rect">
            <a:avLst/>
          </a:prstGeom>
        </p:spPr>
        <p:txBody>
          <a:bodyPr wrap="square">
            <a:spAutoFit/>
          </a:bodyPr>
          <a:lstStyle/>
          <a:p>
            <a:r>
              <a:rPr lang="en-US" dirty="0"/>
              <a:t>William E. Nelson, </a:t>
            </a:r>
            <a:r>
              <a:rPr lang="en-US" i="1" dirty="0"/>
              <a:t>The Fourteenth Amendment: From Political Principle to Judicial Doctrine</a:t>
            </a:r>
            <a:r>
              <a:rPr lang="en-US" dirty="0"/>
              <a:t> (Cambridge, Mass.: Harvard University Press, 1988)</a:t>
            </a:r>
          </a:p>
        </p:txBody>
      </p:sp>
      <p:pic>
        <p:nvPicPr>
          <p:cNvPr id="6" name="Content Placeholder 6"/>
          <p:cNvPicPr>
            <a:picLocks noChangeAspect="1"/>
          </p:cNvPicPr>
          <p:nvPr/>
        </p:nvPicPr>
        <p:blipFill>
          <a:blip r:embed="rId4"/>
          <a:srcRect t="10827" b="10827"/>
          <a:stretch>
            <a:fillRect/>
          </a:stretch>
        </p:blipFill>
        <p:spPr>
          <a:xfrm>
            <a:off x="4128247" y="4176192"/>
            <a:ext cx="1743634" cy="218826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151" y="4176192"/>
            <a:ext cx="19240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3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2543</TotalTime>
  <Words>6319</Words>
  <Application>Microsoft Office PowerPoint</Application>
  <PresentationFormat>On-screen Show (4:3)</PresentationFormat>
  <Paragraphs>350</Paragraphs>
  <Slides>39</Slides>
  <Notes>18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Adjacency</vt:lpstr>
      <vt:lpstr>Office Theme</vt:lpstr>
      <vt:lpstr>The Strange Career of the Fourteenth Amendment</vt:lpstr>
      <vt:lpstr>PowerPoint Presentation</vt:lpstr>
      <vt:lpstr>The Fourteenth Amendment at the Turn of the Century</vt:lpstr>
      <vt:lpstr>The Fourteenth Amendment</vt:lpstr>
      <vt:lpstr>An Opening Discussion</vt:lpstr>
      <vt:lpstr>The Fourteenth Amendment</vt:lpstr>
      <vt:lpstr>The Fourteenth Amendment</vt:lpstr>
      <vt:lpstr>The First Version of the Amendment </vt:lpstr>
      <vt:lpstr>PowerPoint Presentation</vt:lpstr>
      <vt:lpstr>Context: the Fourteenth Amendment</vt:lpstr>
      <vt:lpstr>The Question of Intent</vt:lpstr>
      <vt:lpstr>Two events in 1873-74 changed everything </vt:lpstr>
      <vt:lpstr>Slaughter-House Cases</vt:lpstr>
      <vt:lpstr>Slaughter-House Cases  Ruling</vt:lpstr>
      <vt:lpstr>Slaughterhouse and Freedom of Contract</vt:lpstr>
      <vt:lpstr>Theories of Corporate Personhood</vt:lpstr>
      <vt:lpstr>Santa Clara County v. Southern Pacific Railroad Co.  (1886) </vt:lpstr>
      <vt:lpstr>Industrialization</vt:lpstr>
      <vt:lpstr>Industry: the changing nature of work</vt:lpstr>
      <vt:lpstr>Urbanization</vt:lpstr>
      <vt:lpstr>The Fight for “Protective” Laws</vt:lpstr>
      <vt:lpstr>Lochner v. New York (1905)</vt:lpstr>
      <vt:lpstr>A Close Look at Lochner v. New York</vt:lpstr>
      <vt:lpstr>Annotation Guide</vt:lpstr>
      <vt:lpstr>Important Notes</vt:lpstr>
      <vt:lpstr>Steps in Annotating (25 minutes)</vt:lpstr>
      <vt:lpstr>Post-Annotation Discussion</vt:lpstr>
      <vt:lpstr>Lochner Summary</vt:lpstr>
      <vt:lpstr>Substantive Due Process</vt:lpstr>
      <vt:lpstr>“Protective” Laws for Women</vt:lpstr>
      <vt:lpstr>Florence Kelley and the Progressive Fight for Protective Laws</vt:lpstr>
      <vt:lpstr>Emma Gotcher and the Grand Laundry</vt:lpstr>
      <vt:lpstr>Muller v. Oregon 1908</vt:lpstr>
      <vt:lpstr>PowerPoint Presentation</vt:lpstr>
      <vt:lpstr>PowerPoint Presentation</vt:lpstr>
      <vt:lpstr>PowerPoint Presentation</vt:lpstr>
      <vt:lpstr>PowerPoint Presentation</vt:lpstr>
      <vt:lpstr>Muller v. Oregon</vt:lpstr>
      <vt:lpstr>West Coast Hotel v. Parrish, 1937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Reid</dc:creator>
  <cp:lastModifiedBy>Orr, Angela</cp:lastModifiedBy>
  <cp:revision>87</cp:revision>
  <cp:lastPrinted>2012-01-19T19:45:16Z</cp:lastPrinted>
  <dcterms:created xsi:type="dcterms:W3CDTF">2012-01-06T20:28:48Z</dcterms:created>
  <dcterms:modified xsi:type="dcterms:W3CDTF">2012-01-21T22:02:51Z</dcterms:modified>
</cp:coreProperties>
</file>