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rr, Angela" initials="OA" lastIdx="0" clrIdx="0">
    <p:extLst>
      <p:ext uri="{19B8F6BF-5375-455C-9EA6-DF929625EA0E}">
        <p15:presenceInfo xmlns:p15="http://schemas.microsoft.com/office/powerpoint/2012/main" userId="S-1-5-21-3031243810-1567314905-2332474600-917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9" d="100"/>
          <a:sy n="89" d="100"/>
        </p:scale>
        <p:origin x="235"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C62998-314B-4470-AB06-12412F87D0D0}" type="datetimeFigureOut">
              <a:rPr lang="en-US" smtClean="0"/>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263AC-F82F-486A-AD76-FAD7A8B3A140}" type="slidenum">
              <a:rPr lang="en-US" smtClean="0"/>
              <a:t>‹#›</a:t>
            </a:fld>
            <a:endParaRPr lang="en-US"/>
          </a:p>
        </p:txBody>
      </p:sp>
    </p:spTree>
    <p:extLst>
      <p:ext uri="{BB962C8B-B14F-4D97-AF65-F5344CB8AC3E}">
        <p14:creationId xmlns:p14="http://schemas.microsoft.com/office/powerpoint/2010/main" val="1691746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C62998-314B-4470-AB06-12412F87D0D0}" type="datetimeFigureOut">
              <a:rPr lang="en-US" smtClean="0"/>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263AC-F82F-486A-AD76-FAD7A8B3A140}" type="slidenum">
              <a:rPr lang="en-US" smtClean="0"/>
              <a:t>‹#›</a:t>
            </a:fld>
            <a:endParaRPr lang="en-US"/>
          </a:p>
        </p:txBody>
      </p:sp>
    </p:spTree>
    <p:extLst>
      <p:ext uri="{BB962C8B-B14F-4D97-AF65-F5344CB8AC3E}">
        <p14:creationId xmlns:p14="http://schemas.microsoft.com/office/powerpoint/2010/main" val="4276971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C62998-314B-4470-AB06-12412F87D0D0}" type="datetimeFigureOut">
              <a:rPr lang="en-US" smtClean="0"/>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263AC-F82F-486A-AD76-FAD7A8B3A140}" type="slidenum">
              <a:rPr lang="en-US" smtClean="0"/>
              <a:t>‹#›</a:t>
            </a:fld>
            <a:endParaRPr lang="en-US"/>
          </a:p>
        </p:txBody>
      </p:sp>
    </p:spTree>
    <p:extLst>
      <p:ext uri="{BB962C8B-B14F-4D97-AF65-F5344CB8AC3E}">
        <p14:creationId xmlns:p14="http://schemas.microsoft.com/office/powerpoint/2010/main" val="4184995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C62998-314B-4470-AB06-12412F87D0D0}" type="datetimeFigureOut">
              <a:rPr lang="en-US" smtClean="0"/>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263AC-F82F-486A-AD76-FAD7A8B3A140}" type="slidenum">
              <a:rPr lang="en-US" smtClean="0"/>
              <a:t>‹#›</a:t>
            </a:fld>
            <a:endParaRPr lang="en-US"/>
          </a:p>
        </p:txBody>
      </p:sp>
    </p:spTree>
    <p:extLst>
      <p:ext uri="{BB962C8B-B14F-4D97-AF65-F5344CB8AC3E}">
        <p14:creationId xmlns:p14="http://schemas.microsoft.com/office/powerpoint/2010/main" val="1592428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C62998-314B-4470-AB06-12412F87D0D0}" type="datetimeFigureOut">
              <a:rPr lang="en-US" smtClean="0"/>
              <a:t>11/25/2014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5263AC-F82F-486A-AD76-FAD7A8B3A140}" type="slidenum">
              <a:rPr lang="en-US" smtClean="0"/>
              <a:t>‹#›</a:t>
            </a:fld>
            <a:endParaRPr lang="en-US"/>
          </a:p>
        </p:txBody>
      </p:sp>
    </p:spTree>
    <p:extLst>
      <p:ext uri="{BB962C8B-B14F-4D97-AF65-F5344CB8AC3E}">
        <p14:creationId xmlns:p14="http://schemas.microsoft.com/office/powerpoint/2010/main" val="1261549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FC62998-314B-4470-AB06-12412F87D0D0}" type="datetimeFigureOut">
              <a:rPr lang="en-US" smtClean="0"/>
              <a:t>11/25/2014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263AC-F82F-486A-AD76-FAD7A8B3A140}" type="slidenum">
              <a:rPr lang="en-US" smtClean="0"/>
              <a:t>‹#›</a:t>
            </a:fld>
            <a:endParaRPr lang="en-US"/>
          </a:p>
        </p:txBody>
      </p:sp>
    </p:spTree>
    <p:extLst>
      <p:ext uri="{BB962C8B-B14F-4D97-AF65-F5344CB8AC3E}">
        <p14:creationId xmlns:p14="http://schemas.microsoft.com/office/powerpoint/2010/main" val="120953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C62998-314B-4470-AB06-12412F87D0D0}" type="datetimeFigureOut">
              <a:rPr lang="en-US" smtClean="0"/>
              <a:t>11/25/2014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5263AC-F82F-486A-AD76-FAD7A8B3A140}" type="slidenum">
              <a:rPr lang="en-US" smtClean="0"/>
              <a:t>‹#›</a:t>
            </a:fld>
            <a:endParaRPr lang="en-US"/>
          </a:p>
        </p:txBody>
      </p:sp>
    </p:spTree>
    <p:extLst>
      <p:ext uri="{BB962C8B-B14F-4D97-AF65-F5344CB8AC3E}">
        <p14:creationId xmlns:p14="http://schemas.microsoft.com/office/powerpoint/2010/main" val="735061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C62998-314B-4470-AB06-12412F87D0D0}" type="datetimeFigureOut">
              <a:rPr lang="en-US" smtClean="0"/>
              <a:t>11/25/2014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5263AC-F82F-486A-AD76-FAD7A8B3A140}" type="slidenum">
              <a:rPr lang="en-US" smtClean="0"/>
              <a:t>‹#›</a:t>
            </a:fld>
            <a:endParaRPr lang="en-US"/>
          </a:p>
        </p:txBody>
      </p:sp>
    </p:spTree>
    <p:extLst>
      <p:ext uri="{BB962C8B-B14F-4D97-AF65-F5344CB8AC3E}">
        <p14:creationId xmlns:p14="http://schemas.microsoft.com/office/powerpoint/2010/main" val="259727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62998-314B-4470-AB06-12412F87D0D0}" type="datetimeFigureOut">
              <a:rPr lang="en-US" smtClean="0"/>
              <a:t>11/25/2014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5263AC-F82F-486A-AD76-FAD7A8B3A140}" type="slidenum">
              <a:rPr lang="en-US" smtClean="0"/>
              <a:t>‹#›</a:t>
            </a:fld>
            <a:endParaRPr lang="en-US"/>
          </a:p>
        </p:txBody>
      </p:sp>
    </p:spTree>
    <p:extLst>
      <p:ext uri="{BB962C8B-B14F-4D97-AF65-F5344CB8AC3E}">
        <p14:creationId xmlns:p14="http://schemas.microsoft.com/office/powerpoint/2010/main" val="1839853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62998-314B-4470-AB06-12412F87D0D0}" type="datetimeFigureOut">
              <a:rPr lang="en-US" smtClean="0"/>
              <a:t>11/25/2014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263AC-F82F-486A-AD76-FAD7A8B3A140}" type="slidenum">
              <a:rPr lang="en-US" smtClean="0"/>
              <a:t>‹#›</a:t>
            </a:fld>
            <a:endParaRPr lang="en-US"/>
          </a:p>
        </p:txBody>
      </p:sp>
    </p:spTree>
    <p:extLst>
      <p:ext uri="{BB962C8B-B14F-4D97-AF65-F5344CB8AC3E}">
        <p14:creationId xmlns:p14="http://schemas.microsoft.com/office/powerpoint/2010/main" val="2841418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C62998-314B-4470-AB06-12412F87D0D0}" type="datetimeFigureOut">
              <a:rPr lang="en-US" smtClean="0"/>
              <a:t>11/25/2014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5263AC-F82F-486A-AD76-FAD7A8B3A140}" type="slidenum">
              <a:rPr lang="en-US" smtClean="0"/>
              <a:t>‹#›</a:t>
            </a:fld>
            <a:endParaRPr lang="en-US"/>
          </a:p>
        </p:txBody>
      </p:sp>
    </p:spTree>
    <p:extLst>
      <p:ext uri="{BB962C8B-B14F-4D97-AF65-F5344CB8AC3E}">
        <p14:creationId xmlns:p14="http://schemas.microsoft.com/office/powerpoint/2010/main" val="2136876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C62998-314B-4470-AB06-12412F87D0D0}" type="datetimeFigureOut">
              <a:rPr lang="en-US" smtClean="0"/>
              <a:t>11/25/2014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5263AC-F82F-486A-AD76-FAD7A8B3A140}" type="slidenum">
              <a:rPr lang="en-US" smtClean="0"/>
              <a:t>‹#›</a:t>
            </a:fld>
            <a:endParaRPr lang="en-US"/>
          </a:p>
        </p:txBody>
      </p:sp>
    </p:spTree>
    <p:extLst>
      <p:ext uri="{BB962C8B-B14F-4D97-AF65-F5344CB8AC3E}">
        <p14:creationId xmlns:p14="http://schemas.microsoft.com/office/powerpoint/2010/main" val="11433914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r="16065" b="53621"/>
          <a:stretch/>
        </p:blipFill>
        <p:spPr>
          <a:xfrm>
            <a:off x="1224643" y="-43124"/>
            <a:ext cx="8360228" cy="3210867"/>
          </a:xfrm>
          <a:prstGeom prst="rect">
            <a:avLst/>
          </a:prstGeom>
        </p:spPr>
      </p:pic>
      <p:sp>
        <p:nvSpPr>
          <p:cNvPr id="5" name="TextBox 4"/>
          <p:cNvSpPr txBox="1"/>
          <p:nvPr/>
        </p:nvSpPr>
        <p:spPr>
          <a:xfrm>
            <a:off x="3755571" y="3673929"/>
            <a:ext cx="7609115" cy="267765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dirty="0" smtClean="0"/>
              <a:t>Describe what you see in this image.  List as many details as possible.</a:t>
            </a:r>
          </a:p>
          <a:p>
            <a:endParaRPr lang="en-US" sz="2800" dirty="0"/>
          </a:p>
          <a:p>
            <a:r>
              <a:rPr lang="en-US" sz="2800" dirty="0" smtClean="0"/>
              <a:t>What words would you use to describe this place?</a:t>
            </a:r>
          </a:p>
          <a:p>
            <a:endParaRPr lang="en-US" sz="2800" dirty="0"/>
          </a:p>
          <a:p>
            <a:r>
              <a:rPr lang="en-US" sz="2800" dirty="0" smtClean="0"/>
              <a:t>What words would you use to describe the sky?</a:t>
            </a:r>
          </a:p>
        </p:txBody>
      </p:sp>
    </p:spTree>
    <p:extLst>
      <p:ext uri="{BB962C8B-B14F-4D97-AF65-F5344CB8AC3E}">
        <p14:creationId xmlns:p14="http://schemas.microsoft.com/office/powerpoint/2010/main" val="2743622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1" r="85246" b="-390"/>
          <a:stretch/>
        </p:blipFill>
        <p:spPr>
          <a:xfrm>
            <a:off x="1224643" y="-43124"/>
            <a:ext cx="1469571" cy="6950110"/>
          </a:xfrm>
          <a:prstGeom prst="rect">
            <a:avLst/>
          </a:prstGeom>
        </p:spPr>
      </p:pic>
      <p:sp>
        <p:nvSpPr>
          <p:cNvPr id="2" name="TextBox 1"/>
          <p:cNvSpPr txBox="1"/>
          <p:nvPr/>
        </p:nvSpPr>
        <p:spPr>
          <a:xfrm>
            <a:off x="4702629" y="738886"/>
            <a:ext cx="5796643" cy="510909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800" dirty="0" smtClean="0"/>
              <a:t>What new details do you see in this picture?</a:t>
            </a:r>
          </a:p>
          <a:p>
            <a:endParaRPr lang="en-US" sz="2800" dirty="0"/>
          </a:p>
          <a:p>
            <a:r>
              <a:rPr lang="en-US" sz="2800" dirty="0" smtClean="0"/>
              <a:t>What more do we know about the place?</a:t>
            </a:r>
          </a:p>
          <a:p>
            <a:endParaRPr lang="en-US" sz="2800" dirty="0"/>
          </a:p>
          <a:p>
            <a:r>
              <a:rPr lang="en-US" sz="2800" dirty="0" smtClean="0"/>
              <a:t>What activities are the people engaged in?</a:t>
            </a:r>
          </a:p>
          <a:p>
            <a:endParaRPr lang="en-US" sz="2800" dirty="0"/>
          </a:p>
          <a:p>
            <a:r>
              <a:rPr lang="en-US" sz="2800" dirty="0" smtClean="0"/>
              <a:t>Does this represent a modern or historical time period? </a:t>
            </a:r>
            <a:endParaRPr lang="en-US" dirty="0"/>
          </a:p>
          <a:p>
            <a:endParaRPr lang="en-US" dirty="0"/>
          </a:p>
        </p:txBody>
      </p:sp>
    </p:spTree>
    <p:extLst>
      <p:ext uri="{BB962C8B-B14F-4D97-AF65-F5344CB8AC3E}">
        <p14:creationId xmlns:p14="http://schemas.microsoft.com/office/powerpoint/2010/main" val="1384284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1" r="59180" b="-1806"/>
          <a:stretch/>
        </p:blipFill>
        <p:spPr>
          <a:xfrm>
            <a:off x="1224643" y="-43125"/>
            <a:ext cx="4065814" cy="7048081"/>
          </a:xfrm>
          <a:prstGeom prst="rect">
            <a:avLst/>
          </a:prstGeom>
        </p:spPr>
      </p:pic>
      <p:sp>
        <p:nvSpPr>
          <p:cNvPr id="2" name="TextBox 1"/>
          <p:cNvSpPr txBox="1"/>
          <p:nvPr/>
        </p:nvSpPr>
        <p:spPr>
          <a:xfrm>
            <a:off x="7086600" y="1224642"/>
            <a:ext cx="3118757" cy="310854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800" dirty="0" smtClean="0"/>
              <a:t>What do you notice about the new people introduced?</a:t>
            </a:r>
          </a:p>
          <a:p>
            <a:endParaRPr lang="en-US" sz="2800" dirty="0"/>
          </a:p>
          <a:p>
            <a:r>
              <a:rPr lang="en-US" sz="2800" dirty="0" smtClean="0"/>
              <a:t>What activity do they seem to be involved in?</a:t>
            </a:r>
            <a:endParaRPr lang="en-US" sz="2800" dirty="0"/>
          </a:p>
        </p:txBody>
      </p:sp>
    </p:spTree>
    <p:extLst>
      <p:ext uri="{BB962C8B-B14F-4D97-AF65-F5344CB8AC3E}">
        <p14:creationId xmlns:p14="http://schemas.microsoft.com/office/powerpoint/2010/main" val="63081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1" r="48525" b="-2749"/>
          <a:stretch/>
        </p:blipFill>
        <p:spPr>
          <a:xfrm>
            <a:off x="1224643" y="-43125"/>
            <a:ext cx="5127171" cy="7113395"/>
          </a:xfrm>
          <a:prstGeom prst="rect">
            <a:avLst/>
          </a:prstGeom>
        </p:spPr>
      </p:pic>
      <p:sp>
        <p:nvSpPr>
          <p:cNvPr id="2" name="TextBox 1"/>
          <p:cNvSpPr txBox="1"/>
          <p:nvPr/>
        </p:nvSpPr>
        <p:spPr>
          <a:xfrm>
            <a:off x="7511142" y="1845128"/>
            <a:ext cx="3755572" cy="397031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a:t>H</a:t>
            </a:r>
            <a:r>
              <a:rPr lang="en-US" sz="2800" dirty="0" smtClean="0"/>
              <a:t>ow has new evidence in this image changed or enlarged your perspective of what is happening?</a:t>
            </a:r>
          </a:p>
          <a:p>
            <a:endParaRPr lang="en-US" sz="2800" dirty="0"/>
          </a:p>
          <a:p>
            <a:r>
              <a:rPr lang="en-US" sz="2800" dirty="0" smtClean="0"/>
              <a:t>What does the position of the man in the green vest make you think?</a:t>
            </a:r>
            <a:endParaRPr lang="en-US" sz="2800" dirty="0"/>
          </a:p>
        </p:txBody>
      </p:sp>
    </p:spTree>
    <p:extLst>
      <p:ext uri="{BB962C8B-B14F-4D97-AF65-F5344CB8AC3E}">
        <p14:creationId xmlns:p14="http://schemas.microsoft.com/office/powerpoint/2010/main" val="2777207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77377" t="151" b="-1"/>
          <a:stretch/>
        </p:blipFill>
        <p:spPr>
          <a:xfrm>
            <a:off x="8931729" y="-32658"/>
            <a:ext cx="2253342" cy="6912625"/>
          </a:xfrm>
          <a:prstGeom prst="rect">
            <a:avLst/>
          </a:prstGeom>
        </p:spPr>
      </p:pic>
      <p:sp>
        <p:nvSpPr>
          <p:cNvPr id="2" name="TextBox 1"/>
          <p:cNvSpPr txBox="1"/>
          <p:nvPr/>
        </p:nvSpPr>
        <p:spPr>
          <a:xfrm>
            <a:off x="1959429" y="1747156"/>
            <a:ext cx="5110842"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800" dirty="0" smtClean="0"/>
              <a:t>What details do you notice in this image?</a:t>
            </a:r>
          </a:p>
          <a:p>
            <a:endParaRPr lang="en-US" sz="2800" dirty="0"/>
          </a:p>
          <a:p>
            <a:r>
              <a:rPr lang="en-US" sz="2800" dirty="0" smtClean="0"/>
              <a:t>How does this new piece of the image differ from the previous pieces?  (Setting? People?)</a:t>
            </a:r>
            <a:endParaRPr lang="en-US" sz="2800" dirty="0"/>
          </a:p>
        </p:txBody>
      </p:sp>
    </p:spTree>
    <p:extLst>
      <p:ext uri="{BB962C8B-B14F-4D97-AF65-F5344CB8AC3E}">
        <p14:creationId xmlns:p14="http://schemas.microsoft.com/office/powerpoint/2010/main" val="36352971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64098" r="656" b="-1098"/>
          <a:stretch/>
        </p:blipFill>
        <p:spPr>
          <a:xfrm>
            <a:off x="7609113" y="-43124"/>
            <a:ext cx="3510643" cy="6999095"/>
          </a:xfrm>
          <a:prstGeom prst="rect">
            <a:avLst/>
          </a:prstGeom>
        </p:spPr>
      </p:pic>
      <p:sp>
        <p:nvSpPr>
          <p:cNvPr id="2" name="TextBox 1"/>
          <p:cNvSpPr txBox="1"/>
          <p:nvPr/>
        </p:nvSpPr>
        <p:spPr>
          <a:xfrm>
            <a:off x="1943100" y="1518556"/>
            <a:ext cx="3657600" cy="440120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800" dirty="0" smtClean="0"/>
              <a:t>What details do you now notice?</a:t>
            </a:r>
          </a:p>
          <a:p>
            <a:endParaRPr lang="en-US" sz="2800" dirty="0"/>
          </a:p>
          <a:p>
            <a:r>
              <a:rPr lang="en-US" sz="2800" dirty="0" smtClean="0"/>
              <a:t>What do you think is happening?</a:t>
            </a:r>
          </a:p>
          <a:p>
            <a:endParaRPr lang="en-US" sz="2800" dirty="0"/>
          </a:p>
          <a:p>
            <a:r>
              <a:rPr lang="en-US" sz="2800" dirty="0" smtClean="0"/>
              <a:t>How does the kneeling man in red differ from the kneeling man in the green vest?</a:t>
            </a:r>
            <a:endParaRPr lang="en-US" sz="2800" dirty="0"/>
          </a:p>
        </p:txBody>
      </p:sp>
    </p:spTree>
    <p:extLst>
      <p:ext uri="{BB962C8B-B14F-4D97-AF65-F5344CB8AC3E}">
        <p14:creationId xmlns:p14="http://schemas.microsoft.com/office/powerpoint/2010/main" val="6691608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960428" cy="6923092"/>
          </a:xfrm>
          <a:prstGeom prst="rect">
            <a:avLst/>
          </a:prstGeom>
        </p:spPr>
      </p:pic>
      <p:sp>
        <p:nvSpPr>
          <p:cNvPr id="2" name="TextBox 1"/>
          <p:cNvSpPr txBox="1"/>
          <p:nvPr/>
        </p:nvSpPr>
        <p:spPr>
          <a:xfrm>
            <a:off x="10156371" y="1975756"/>
            <a:ext cx="1872343" cy="2677656"/>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800" dirty="0" smtClean="0"/>
              <a:t>In silence, take one minute to read this image closely.</a:t>
            </a:r>
            <a:endParaRPr lang="en-US" sz="2800" dirty="0"/>
          </a:p>
        </p:txBody>
      </p:sp>
    </p:spTree>
    <p:extLst>
      <p:ext uri="{BB962C8B-B14F-4D97-AF65-F5344CB8AC3E}">
        <p14:creationId xmlns:p14="http://schemas.microsoft.com/office/powerpoint/2010/main" val="31004332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31572" y="0"/>
            <a:ext cx="9960428" cy="6923092"/>
          </a:xfrm>
          <a:prstGeom prst="rect">
            <a:avLst/>
          </a:prstGeom>
        </p:spPr>
      </p:pic>
      <p:sp>
        <p:nvSpPr>
          <p:cNvPr id="2" name="TextBox 1"/>
          <p:cNvSpPr txBox="1"/>
          <p:nvPr/>
        </p:nvSpPr>
        <p:spPr>
          <a:xfrm>
            <a:off x="244930" y="914400"/>
            <a:ext cx="1779814" cy="507831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Now that the whole image has been revealed, write a strong claim about what it represents.  Back up your claim with at least four details (evidence) from the image and explain how each piece of evidence helps you make your claim (reasoning).</a:t>
            </a:r>
            <a:endParaRPr lang="en-US" dirty="0"/>
          </a:p>
        </p:txBody>
      </p:sp>
    </p:spTree>
    <p:extLst>
      <p:ext uri="{BB962C8B-B14F-4D97-AF65-F5344CB8AC3E}">
        <p14:creationId xmlns:p14="http://schemas.microsoft.com/office/powerpoint/2010/main" val="1773401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900" b="1" i="1" cap="all" dirty="0"/>
              <a:t>PENN'S TREATY WITH THE INDIANS </a:t>
            </a:r>
            <a:r>
              <a:rPr lang="en-US" b="1" cap="all" dirty="0" smtClean="0"/>
              <a:t/>
            </a:r>
            <a:br>
              <a:rPr lang="en-US" b="1" cap="all" dirty="0" smtClean="0"/>
            </a:br>
            <a:r>
              <a:rPr lang="en-US" b="1" cap="all" dirty="0" smtClean="0"/>
              <a:t>BY </a:t>
            </a:r>
            <a:r>
              <a:rPr lang="en-US" b="1" cap="all" dirty="0"/>
              <a:t>BENJAMIN </a:t>
            </a:r>
            <a:r>
              <a:rPr lang="en-US" b="1" cap="all" dirty="0" smtClean="0"/>
              <a:t>WEST (1771-72)</a:t>
            </a:r>
            <a:r>
              <a:rPr lang="en-US" b="1" cap="all" dirty="0"/>
              <a:t/>
            </a:r>
            <a:br>
              <a:rPr lang="en-US" b="1" cap="all" dirty="0"/>
            </a:br>
            <a:endParaRPr lang="en-US" dirty="0"/>
          </a:p>
        </p:txBody>
      </p:sp>
      <p:sp>
        <p:nvSpPr>
          <p:cNvPr id="3" name="Content Placeholder 2"/>
          <p:cNvSpPr>
            <a:spLocks noGrp="1"/>
          </p:cNvSpPr>
          <p:nvPr>
            <p:ph idx="1"/>
          </p:nvPr>
        </p:nvSpPr>
        <p:spPr>
          <a:xfrm>
            <a:off x="838200" y="1825625"/>
            <a:ext cx="10515600" cy="4656818"/>
          </a:xfrm>
        </p:spPr>
        <p:txBody>
          <a:bodyPr>
            <a:noAutofit/>
          </a:bodyPr>
          <a:lstStyle/>
          <a:p>
            <a:pPr marL="0" indent="0">
              <a:buNone/>
            </a:pPr>
            <a:r>
              <a:rPr lang="en-US" sz="3200" dirty="0"/>
              <a:t>Commissioned </a:t>
            </a:r>
            <a:r>
              <a:rPr lang="en-US" sz="3200" dirty="0" smtClean="0"/>
              <a:t>(paid for) by </a:t>
            </a:r>
            <a:r>
              <a:rPr lang="en-US" sz="3200" dirty="0"/>
              <a:t>Thomas Penn, son of Pennsylvania’s founder, this painting depicts a legendary meeting between William Penn and members of the </a:t>
            </a:r>
            <a:r>
              <a:rPr lang="en-US" sz="3200" dirty="0" err="1"/>
              <a:t>Lenni</a:t>
            </a:r>
            <a:r>
              <a:rPr lang="en-US" sz="3200" dirty="0"/>
              <a:t> </a:t>
            </a:r>
            <a:r>
              <a:rPr lang="en-US" sz="3200" dirty="0" err="1"/>
              <a:t>Lanape</a:t>
            </a:r>
            <a:r>
              <a:rPr lang="en-US" sz="3200" dirty="0"/>
              <a:t> tribe at </a:t>
            </a:r>
            <a:r>
              <a:rPr lang="en-US" sz="3200" dirty="0" err="1"/>
              <a:t>Shackamaxon</a:t>
            </a:r>
            <a:r>
              <a:rPr lang="en-US" sz="3200" dirty="0"/>
              <a:t> on the Delaware River.  Honoring </a:t>
            </a:r>
            <a:r>
              <a:rPr lang="en-US" sz="3200" dirty="0" smtClean="0"/>
              <a:t>Quaker </a:t>
            </a:r>
            <a:r>
              <a:rPr lang="en-US" sz="3200" dirty="0"/>
              <a:t>heritage, West </a:t>
            </a:r>
            <a:r>
              <a:rPr lang="en-US" sz="3200" dirty="0" smtClean="0"/>
              <a:t>conveyed </a:t>
            </a:r>
            <a:r>
              <a:rPr lang="en-US" sz="3200" dirty="0"/>
              <a:t>visual and political harmony.  By depicting the three factions that shaped Pennsylvania for most of the eighteenth century—Indians, Quakers, and merchants—united in the act of settlement, West invented a powerful image of peace.  Although the scene is </a:t>
            </a:r>
            <a:r>
              <a:rPr lang="en-US" sz="3200" dirty="0" smtClean="0"/>
              <a:t>allegorical (symbolic/metaphorical) </a:t>
            </a:r>
            <a:r>
              <a:rPr lang="en-US" sz="3200" dirty="0"/>
              <a:t>rather than historical, the image has become an icon of American </a:t>
            </a:r>
            <a:r>
              <a:rPr lang="en-US" sz="3200" dirty="0" smtClean="0"/>
              <a:t>history</a:t>
            </a:r>
            <a:r>
              <a:rPr lang="en-US" sz="3200" dirty="0"/>
              <a:t>.</a:t>
            </a:r>
          </a:p>
        </p:txBody>
      </p:sp>
    </p:spTree>
    <p:extLst>
      <p:ext uri="{BB962C8B-B14F-4D97-AF65-F5344CB8AC3E}">
        <p14:creationId xmlns:p14="http://schemas.microsoft.com/office/powerpoint/2010/main" val="1920133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17265</TotalTime>
  <Words>285</Words>
  <Application>Microsoft Office PowerPoint</Application>
  <PresentationFormat>Widescreen</PresentationFormat>
  <Paragraphs>30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PENN'S TREATY WITH THE INDIANS  BY BENJAMIN WEST (1771-72) </vt:lpstr>
    </vt:vector>
  </TitlesOfParts>
  <Company>Washoe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Orr, Angela</dc:creator>
  <cp:lastModifiedBy>Anderson, Katie</cp:lastModifiedBy>
  <cp:revision>4</cp:revision>
  <dcterms:created xsi:type="dcterms:W3CDTF">2014-08-15T16:12:52Z</dcterms:created>
  <dcterms:modified xsi:type="dcterms:W3CDTF">2014-11-25T21:16:48Z</dcterms:modified>
</cp:coreProperties>
</file>