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63" r:id="rId3"/>
    <p:sldId id="267" r:id="rId4"/>
    <p:sldId id="256" r:id="rId5"/>
    <p:sldId id="257" r:id="rId6"/>
    <p:sldId id="258" r:id="rId7"/>
    <p:sldId id="259" r:id="rId8"/>
    <p:sldId id="265" r:id="rId9"/>
    <p:sldId id="262"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43DF1E-DD6D-4232-9CCE-CCB81EDA1706}"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FD477-0887-47F3-97F6-CAD17291E0A0}" type="slidenum">
              <a:rPr lang="en-US" smtClean="0"/>
              <a:t>‹#›</a:t>
            </a:fld>
            <a:endParaRPr lang="en-US"/>
          </a:p>
        </p:txBody>
      </p:sp>
    </p:spTree>
    <p:extLst>
      <p:ext uri="{BB962C8B-B14F-4D97-AF65-F5344CB8AC3E}">
        <p14:creationId xmlns:p14="http://schemas.microsoft.com/office/powerpoint/2010/main" val="2880298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43DF1E-DD6D-4232-9CCE-CCB81EDA1706}"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FD477-0887-47F3-97F6-CAD17291E0A0}" type="slidenum">
              <a:rPr lang="en-US" smtClean="0"/>
              <a:t>‹#›</a:t>
            </a:fld>
            <a:endParaRPr lang="en-US"/>
          </a:p>
        </p:txBody>
      </p:sp>
    </p:spTree>
    <p:extLst>
      <p:ext uri="{BB962C8B-B14F-4D97-AF65-F5344CB8AC3E}">
        <p14:creationId xmlns:p14="http://schemas.microsoft.com/office/powerpoint/2010/main" val="3227696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43DF1E-DD6D-4232-9CCE-CCB81EDA1706}"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FD477-0887-47F3-97F6-CAD17291E0A0}" type="slidenum">
              <a:rPr lang="en-US" smtClean="0"/>
              <a:t>‹#›</a:t>
            </a:fld>
            <a:endParaRPr lang="en-US"/>
          </a:p>
        </p:txBody>
      </p:sp>
    </p:spTree>
    <p:extLst>
      <p:ext uri="{BB962C8B-B14F-4D97-AF65-F5344CB8AC3E}">
        <p14:creationId xmlns:p14="http://schemas.microsoft.com/office/powerpoint/2010/main" val="2896525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43DF1E-DD6D-4232-9CCE-CCB81EDA1706}"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FD477-0887-47F3-97F6-CAD17291E0A0}" type="slidenum">
              <a:rPr lang="en-US" smtClean="0"/>
              <a:t>‹#›</a:t>
            </a:fld>
            <a:endParaRPr lang="en-US"/>
          </a:p>
        </p:txBody>
      </p:sp>
    </p:spTree>
    <p:extLst>
      <p:ext uri="{BB962C8B-B14F-4D97-AF65-F5344CB8AC3E}">
        <p14:creationId xmlns:p14="http://schemas.microsoft.com/office/powerpoint/2010/main" val="298161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43DF1E-DD6D-4232-9CCE-CCB81EDA1706}"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FD477-0887-47F3-97F6-CAD17291E0A0}" type="slidenum">
              <a:rPr lang="en-US" smtClean="0"/>
              <a:t>‹#›</a:t>
            </a:fld>
            <a:endParaRPr lang="en-US"/>
          </a:p>
        </p:txBody>
      </p:sp>
    </p:spTree>
    <p:extLst>
      <p:ext uri="{BB962C8B-B14F-4D97-AF65-F5344CB8AC3E}">
        <p14:creationId xmlns:p14="http://schemas.microsoft.com/office/powerpoint/2010/main" val="3391771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43DF1E-DD6D-4232-9CCE-CCB81EDA1706}"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FD477-0887-47F3-97F6-CAD17291E0A0}" type="slidenum">
              <a:rPr lang="en-US" smtClean="0"/>
              <a:t>‹#›</a:t>
            </a:fld>
            <a:endParaRPr lang="en-US"/>
          </a:p>
        </p:txBody>
      </p:sp>
    </p:spTree>
    <p:extLst>
      <p:ext uri="{BB962C8B-B14F-4D97-AF65-F5344CB8AC3E}">
        <p14:creationId xmlns:p14="http://schemas.microsoft.com/office/powerpoint/2010/main" val="1366439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43DF1E-DD6D-4232-9CCE-CCB81EDA1706}" type="datetimeFigureOut">
              <a:rPr lang="en-US" smtClean="0"/>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0FD477-0887-47F3-97F6-CAD17291E0A0}" type="slidenum">
              <a:rPr lang="en-US" smtClean="0"/>
              <a:t>‹#›</a:t>
            </a:fld>
            <a:endParaRPr lang="en-US"/>
          </a:p>
        </p:txBody>
      </p:sp>
    </p:spTree>
    <p:extLst>
      <p:ext uri="{BB962C8B-B14F-4D97-AF65-F5344CB8AC3E}">
        <p14:creationId xmlns:p14="http://schemas.microsoft.com/office/powerpoint/2010/main" val="160801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43DF1E-DD6D-4232-9CCE-CCB81EDA1706}"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0FD477-0887-47F3-97F6-CAD17291E0A0}" type="slidenum">
              <a:rPr lang="en-US" smtClean="0"/>
              <a:t>‹#›</a:t>
            </a:fld>
            <a:endParaRPr lang="en-US"/>
          </a:p>
        </p:txBody>
      </p:sp>
    </p:spTree>
    <p:extLst>
      <p:ext uri="{BB962C8B-B14F-4D97-AF65-F5344CB8AC3E}">
        <p14:creationId xmlns:p14="http://schemas.microsoft.com/office/powerpoint/2010/main" val="398751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3DF1E-DD6D-4232-9CCE-CCB81EDA1706}"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0FD477-0887-47F3-97F6-CAD17291E0A0}" type="slidenum">
              <a:rPr lang="en-US" smtClean="0"/>
              <a:t>‹#›</a:t>
            </a:fld>
            <a:endParaRPr lang="en-US"/>
          </a:p>
        </p:txBody>
      </p:sp>
    </p:spTree>
    <p:extLst>
      <p:ext uri="{BB962C8B-B14F-4D97-AF65-F5344CB8AC3E}">
        <p14:creationId xmlns:p14="http://schemas.microsoft.com/office/powerpoint/2010/main" val="375877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B43DF1E-DD6D-4232-9CCE-CCB81EDA1706}"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FD477-0887-47F3-97F6-CAD17291E0A0}" type="slidenum">
              <a:rPr lang="en-US" smtClean="0"/>
              <a:t>‹#›</a:t>
            </a:fld>
            <a:endParaRPr lang="en-US"/>
          </a:p>
        </p:txBody>
      </p:sp>
    </p:spTree>
    <p:extLst>
      <p:ext uri="{BB962C8B-B14F-4D97-AF65-F5344CB8AC3E}">
        <p14:creationId xmlns:p14="http://schemas.microsoft.com/office/powerpoint/2010/main" val="1786644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B43DF1E-DD6D-4232-9CCE-CCB81EDA1706}"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FD477-0887-47F3-97F6-CAD17291E0A0}" type="slidenum">
              <a:rPr lang="en-US" smtClean="0"/>
              <a:t>‹#›</a:t>
            </a:fld>
            <a:endParaRPr lang="en-US"/>
          </a:p>
        </p:txBody>
      </p:sp>
    </p:spTree>
    <p:extLst>
      <p:ext uri="{BB962C8B-B14F-4D97-AF65-F5344CB8AC3E}">
        <p14:creationId xmlns:p14="http://schemas.microsoft.com/office/powerpoint/2010/main" val="340583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3DF1E-DD6D-4232-9CCE-CCB81EDA1706}" type="datetimeFigureOut">
              <a:rPr lang="en-US" smtClean="0"/>
              <a:t>2/22/2018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0FD477-0887-47F3-97F6-CAD17291E0A0}" type="slidenum">
              <a:rPr lang="en-US" smtClean="0"/>
              <a:t>‹#›</a:t>
            </a:fld>
            <a:endParaRPr lang="en-US"/>
          </a:p>
        </p:txBody>
      </p:sp>
    </p:spTree>
    <p:extLst>
      <p:ext uri="{BB962C8B-B14F-4D97-AF65-F5344CB8AC3E}">
        <p14:creationId xmlns:p14="http://schemas.microsoft.com/office/powerpoint/2010/main" val="38254996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Zoom In</a:t>
            </a:r>
            <a:endParaRPr lang="en-US" dirty="0"/>
          </a:p>
        </p:txBody>
      </p:sp>
      <p:sp>
        <p:nvSpPr>
          <p:cNvPr id="3" name="Subtitle 2"/>
          <p:cNvSpPr>
            <a:spLocks noGrp="1"/>
          </p:cNvSpPr>
          <p:nvPr>
            <p:ph type="subTitle" idx="1"/>
          </p:nvPr>
        </p:nvSpPr>
        <p:spPr/>
        <p:txBody>
          <a:bodyPr/>
          <a:lstStyle/>
          <a:p>
            <a:r>
              <a:rPr lang="en-US" dirty="0" smtClean="0"/>
              <a:t>Domain 11 Frontier Explorers</a:t>
            </a:r>
          </a:p>
          <a:p>
            <a:r>
              <a:rPr lang="en-US" dirty="0" smtClean="0"/>
              <a:t>Core Knowledge</a:t>
            </a:r>
          </a:p>
          <a:p>
            <a:r>
              <a:rPr lang="en-US" dirty="0" smtClean="0"/>
              <a:t>1</a:t>
            </a:r>
            <a:r>
              <a:rPr lang="en-US" baseline="30000" dirty="0" smtClean="0"/>
              <a:t>st</a:t>
            </a:r>
            <a:r>
              <a:rPr lang="en-US" dirty="0" smtClean="0"/>
              <a:t> grade</a:t>
            </a:r>
            <a:endParaRPr lang="en-US" dirty="0"/>
          </a:p>
        </p:txBody>
      </p:sp>
    </p:spTree>
    <p:extLst>
      <p:ext uri="{BB962C8B-B14F-4D97-AF65-F5344CB8AC3E}">
        <p14:creationId xmlns:p14="http://schemas.microsoft.com/office/powerpoint/2010/main" val="3777500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770" y="483079"/>
            <a:ext cx="2648309" cy="5078313"/>
          </a:xfrm>
          <a:prstGeom prst="rect">
            <a:avLst/>
          </a:prstGeom>
          <a:noFill/>
        </p:spPr>
        <p:txBody>
          <a:bodyPr wrap="square" rtlCol="0">
            <a:spAutoFit/>
          </a:bodyPr>
          <a:lstStyle/>
          <a:p>
            <a:r>
              <a:rPr lang="en-US" sz="2400" dirty="0" smtClean="0"/>
              <a:t>This photograph shows Native Americans offering food to the European settlers in the 1600s. The Native Americans helped the Europeans survive when they first arrived in America.  </a:t>
            </a:r>
            <a:r>
              <a:rPr lang="en-US" sz="1400" dirty="0" smtClean="0"/>
              <a:t>(Frontier Explorers Tell it Again! Read-Aloud Anthology Core Knowledge Language Arts, pg.17)</a:t>
            </a:r>
          </a:p>
          <a:p>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3465" y="258618"/>
            <a:ext cx="8420293" cy="5440334"/>
          </a:xfrm>
          <a:prstGeom prst="rect">
            <a:avLst/>
          </a:prstGeom>
        </p:spPr>
      </p:pic>
    </p:spTree>
    <p:extLst>
      <p:ext uri="{BB962C8B-B14F-4D97-AF65-F5344CB8AC3E}">
        <p14:creationId xmlns:p14="http://schemas.microsoft.com/office/powerpoint/2010/main" val="781461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lgerian" panose="04020705040A02060702" pitchFamily="82" charset="0"/>
              </a:rPr>
              <a:t>Zoom-In </a:t>
            </a:r>
            <a:endParaRPr lang="en-US" dirty="0">
              <a:latin typeface="Algerian" panose="04020705040A02060702" pitchFamily="82" charset="0"/>
            </a:endParaRPr>
          </a:p>
        </p:txBody>
      </p:sp>
      <p:sp>
        <p:nvSpPr>
          <p:cNvPr id="3" name="Content Placeholder 2"/>
          <p:cNvSpPr>
            <a:spLocks noGrp="1"/>
          </p:cNvSpPr>
          <p:nvPr>
            <p:ph idx="1"/>
          </p:nvPr>
        </p:nvSpPr>
        <p:spPr/>
        <p:txBody>
          <a:bodyPr>
            <a:normAutofit fontScale="92500" lnSpcReduction="10000"/>
          </a:bodyPr>
          <a:lstStyle/>
          <a:p>
            <a:r>
              <a:rPr lang="en-US" dirty="0" smtClean="0"/>
              <a:t>This Zoom-In is designed as a supplement to Domain 11 Frontier Explorers (Core Knowledge) for first grade</a:t>
            </a:r>
          </a:p>
          <a:p>
            <a:endParaRPr lang="en-US" dirty="0" smtClean="0"/>
          </a:p>
          <a:p>
            <a:r>
              <a:rPr lang="en-US" dirty="0" smtClean="0"/>
              <a:t>The purpose is to get students to think more critically about what they observe and have rich conversation based on those observations</a:t>
            </a:r>
          </a:p>
          <a:p>
            <a:pPr marL="0" indent="0">
              <a:buNone/>
            </a:pPr>
            <a:endParaRPr lang="en-US" dirty="0" smtClean="0"/>
          </a:p>
          <a:p>
            <a:r>
              <a:rPr lang="en-US" dirty="0" smtClean="0"/>
              <a:t>The expectation is that students will use evidence from each picture to support their thinking, students should have some different perspectives and this will foster those rich conversations</a:t>
            </a:r>
          </a:p>
          <a:p>
            <a:endParaRPr lang="en-US" dirty="0"/>
          </a:p>
          <a:p>
            <a:r>
              <a:rPr lang="en-US" dirty="0" smtClean="0"/>
              <a:t>This is a hook to the unit, students should not have seen this picture before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7206">
            <a:off x="2742209" y="1539"/>
            <a:ext cx="1466479" cy="1875094"/>
          </a:xfrm>
          <a:prstGeom prst="rect">
            <a:avLst/>
          </a:prstGeom>
        </p:spPr>
      </p:pic>
    </p:spTree>
    <p:extLst>
      <p:ext uri="{BB962C8B-B14F-4D97-AF65-F5344CB8AC3E}">
        <p14:creationId xmlns:p14="http://schemas.microsoft.com/office/powerpoint/2010/main" val="511822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teacher information only</a:t>
            </a:r>
            <a:endParaRPr lang="en-US" dirty="0"/>
          </a:p>
        </p:txBody>
      </p:sp>
      <p:sp>
        <p:nvSpPr>
          <p:cNvPr id="3" name="Content Placeholder 2"/>
          <p:cNvSpPr>
            <a:spLocks noGrp="1"/>
          </p:cNvSpPr>
          <p:nvPr>
            <p:ph idx="1"/>
          </p:nvPr>
        </p:nvSpPr>
        <p:spPr/>
        <p:txBody>
          <a:bodyPr/>
          <a:lstStyle/>
          <a:p>
            <a:r>
              <a:rPr lang="en-US" dirty="0" smtClean="0"/>
              <a:t>Do not say this to the students</a:t>
            </a:r>
          </a:p>
          <a:p>
            <a:pPr marL="0" indent="0">
              <a:buNone/>
            </a:pPr>
            <a:r>
              <a:rPr lang="en-US" dirty="0" smtClean="0"/>
              <a:t> </a:t>
            </a:r>
          </a:p>
          <a:p>
            <a:r>
              <a:rPr lang="en-US" dirty="0" smtClean="0"/>
              <a:t>This is a primary source document depicting the Native Americans helping the Europeans survive in the 1600s at one of the settlements. This occurred early on before more Europeans came and fights erupted over the land.</a:t>
            </a:r>
          </a:p>
          <a:p>
            <a:endParaRPr lang="en-US" dirty="0"/>
          </a:p>
        </p:txBody>
      </p:sp>
    </p:spTree>
    <p:extLst>
      <p:ext uri="{BB962C8B-B14F-4D97-AF65-F5344CB8AC3E}">
        <p14:creationId xmlns:p14="http://schemas.microsoft.com/office/powerpoint/2010/main" val="1999203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19" t="1" r="90" b="81325"/>
          <a:stretch/>
        </p:blipFill>
        <p:spPr>
          <a:xfrm>
            <a:off x="1173018" y="249383"/>
            <a:ext cx="10097193" cy="1219199"/>
          </a:xfrm>
          <a:prstGeom prst="rect">
            <a:avLst/>
          </a:prstGeom>
        </p:spPr>
      </p:pic>
      <p:sp>
        <p:nvSpPr>
          <p:cNvPr id="6" name="TextBox 5"/>
          <p:cNvSpPr txBox="1"/>
          <p:nvPr/>
        </p:nvSpPr>
        <p:spPr>
          <a:xfrm>
            <a:off x="663459" y="2539609"/>
            <a:ext cx="7212168" cy="1569660"/>
          </a:xfrm>
          <a:prstGeom prst="rect">
            <a:avLst/>
          </a:prstGeom>
          <a:noFill/>
        </p:spPr>
        <p:txBody>
          <a:bodyPr wrap="square" rtlCol="0">
            <a:spAutoFit/>
          </a:bodyPr>
          <a:lstStyle/>
          <a:p>
            <a:pPr marL="342900" indent="-342900">
              <a:buAutoNum type="arabicPeriod"/>
            </a:pPr>
            <a:r>
              <a:rPr lang="en-US" sz="2400" dirty="0" smtClean="0"/>
              <a:t>What do you see in this image? </a:t>
            </a:r>
          </a:p>
          <a:p>
            <a:pPr marL="342900" indent="-342900">
              <a:buAutoNum type="arabicPeriod"/>
            </a:pPr>
            <a:r>
              <a:rPr lang="en-US" sz="2400" dirty="0" smtClean="0"/>
              <a:t>What type of source do you think this is? (Painting, Photograph, other)</a:t>
            </a:r>
          </a:p>
          <a:p>
            <a:pPr marL="342900" indent="-342900">
              <a:buAutoNum type="arabicPeriod"/>
            </a:pPr>
            <a:r>
              <a:rPr lang="en-US" sz="2400" dirty="0" smtClean="0"/>
              <a:t>Are the colors Vibrant or dull?</a:t>
            </a:r>
          </a:p>
        </p:txBody>
      </p:sp>
    </p:spTree>
    <p:extLst>
      <p:ext uri="{BB962C8B-B14F-4D97-AF65-F5344CB8AC3E}">
        <p14:creationId xmlns:p14="http://schemas.microsoft.com/office/powerpoint/2010/main" val="3075887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64188" y="1721710"/>
            <a:ext cx="6116128" cy="2215991"/>
          </a:xfrm>
          <a:prstGeom prst="rect">
            <a:avLst/>
          </a:prstGeom>
          <a:noFill/>
        </p:spPr>
        <p:txBody>
          <a:bodyPr wrap="square" rtlCol="0">
            <a:spAutoFit/>
          </a:bodyPr>
          <a:lstStyle/>
          <a:p>
            <a:endParaRPr lang="en-US" dirty="0" smtClean="0"/>
          </a:p>
          <a:p>
            <a:pPr marL="457200" indent="-457200">
              <a:buFont typeface="+mj-lt"/>
              <a:buAutoNum type="arabicPeriod"/>
            </a:pPr>
            <a:r>
              <a:rPr lang="en-US" sz="2400" dirty="0" smtClean="0"/>
              <a:t>Who do you think the people in the image are? </a:t>
            </a:r>
          </a:p>
          <a:p>
            <a:pPr marL="457200" indent="-457200">
              <a:buFont typeface="+mj-lt"/>
              <a:buAutoNum type="arabicPeriod"/>
            </a:pPr>
            <a:r>
              <a:rPr lang="en-US" sz="2400" dirty="0" smtClean="0"/>
              <a:t>What makes you think that? </a:t>
            </a:r>
          </a:p>
          <a:p>
            <a:pPr marL="457200" indent="-457200">
              <a:buFont typeface="+mj-lt"/>
              <a:buAutoNum type="arabicPeriod"/>
            </a:pPr>
            <a:r>
              <a:rPr lang="en-US" sz="2400" dirty="0" smtClean="0"/>
              <a:t>What do you think the arrow is pointing to? Why do you think that?</a:t>
            </a:r>
            <a:endParaRPr lang="en-US" sz="2400" dirty="0"/>
          </a:p>
        </p:txBody>
      </p:sp>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r="58996" b="61801"/>
          <a:stretch/>
        </p:blipFill>
        <p:spPr>
          <a:xfrm>
            <a:off x="1174737" y="249382"/>
            <a:ext cx="3452681" cy="2078182"/>
          </a:xfrm>
          <a:prstGeom prst="rect">
            <a:avLst/>
          </a:prstGeom>
        </p:spPr>
      </p:pic>
      <p:sp>
        <p:nvSpPr>
          <p:cNvPr id="7" name="Right Arrow 6"/>
          <p:cNvSpPr/>
          <p:nvPr/>
        </p:nvSpPr>
        <p:spPr>
          <a:xfrm>
            <a:off x="295564" y="988291"/>
            <a:ext cx="1025236" cy="6557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4980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26035" y="254345"/>
            <a:ext cx="4424220" cy="3416320"/>
          </a:xfrm>
          <a:prstGeom prst="rect">
            <a:avLst/>
          </a:prstGeom>
          <a:noFill/>
        </p:spPr>
        <p:txBody>
          <a:bodyPr wrap="square" rtlCol="0">
            <a:spAutoFit/>
          </a:bodyPr>
          <a:lstStyle/>
          <a:p>
            <a:pPr marL="457200" indent="-457200">
              <a:buFont typeface="+mj-lt"/>
              <a:buAutoNum type="arabicPeriod"/>
            </a:pPr>
            <a:r>
              <a:rPr lang="en-US" sz="2400" dirty="0" smtClean="0"/>
              <a:t>Discuss with a partner, what details were added to the pictures?</a:t>
            </a:r>
          </a:p>
          <a:p>
            <a:pPr marL="457200" indent="-457200">
              <a:buFont typeface="+mj-lt"/>
              <a:buAutoNum type="arabicPeriod"/>
            </a:pPr>
            <a:r>
              <a:rPr lang="en-US" sz="2400" dirty="0" smtClean="0"/>
              <a:t>What do you think the people are doing? Explain your reasoning.</a:t>
            </a:r>
          </a:p>
          <a:p>
            <a:pPr marL="457200" indent="-457200">
              <a:buFont typeface="+mj-lt"/>
              <a:buAutoNum type="arabicPeriod"/>
            </a:pPr>
            <a:r>
              <a:rPr lang="en-US" sz="2400" dirty="0" smtClean="0"/>
              <a:t>What time of year do you think it is? What evidence supports your thinking?</a:t>
            </a:r>
            <a:endParaRPr lang="en-US" sz="2400" dirty="0"/>
          </a:p>
        </p:txBody>
      </p:sp>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r="49562" b="943"/>
          <a:stretch/>
        </p:blipFill>
        <p:spPr>
          <a:xfrm>
            <a:off x="2791100" y="254346"/>
            <a:ext cx="4247009" cy="5389072"/>
          </a:xfrm>
          <a:prstGeom prst="rect">
            <a:avLst/>
          </a:prstGeom>
        </p:spPr>
      </p:pic>
    </p:spTree>
    <p:extLst>
      <p:ext uri="{BB962C8B-B14F-4D97-AF65-F5344CB8AC3E}">
        <p14:creationId xmlns:p14="http://schemas.microsoft.com/office/powerpoint/2010/main" val="2557886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50520" y="684537"/>
            <a:ext cx="3512171" cy="1569660"/>
          </a:xfrm>
          <a:prstGeom prst="rect">
            <a:avLst/>
          </a:prstGeom>
          <a:noFill/>
        </p:spPr>
        <p:txBody>
          <a:bodyPr wrap="square" rtlCol="0">
            <a:spAutoFit/>
          </a:bodyPr>
          <a:lstStyle/>
          <a:p>
            <a:pPr marL="457200" indent="-457200">
              <a:buFont typeface="+mj-lt"/>
              <a:buAutoNum type="arabicPeriod"/>
            </a:pPr>
            <a:r>
              <a:rPr lang="en-US" sz="2400" dirty="0" smtClean="0"/>
              <a:t>Using three details from the image make a claim about what you think </a:t>
            </a:r>
            <a:r>
              <a:rPr lang="en-US" sz="2400" smtClean="0"/>
              <a:t>is happening?</a:t>
            </a:r>
            <a:endParaRPr lang="en-US" sz="2400" dirty="0"/>
          </a:p>
        </p:txBody>
      </p:sp>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t="1" r="29822" b="-158"/>
          <a:stretch/>
        </p:blipFill>
        <p:spPr>
          <a:xfrm>
            <a:off x="1516482" y="184726"/>
            <a:ext cx="6380609" cy="5883565"/>
          </a:xfrm>
          <a:prstGeom prst="rect">
            <a:avLst/>
          </a:prstGeom>
        </p:spPr>
      </p:pic>
    </p:spTree>
    <p:extLst>
      <p:ext uri="{BB962C8B-B14F-4D97-AF65-F5344CB8AC3E}">
        <p14:creationId xmlns:p14="http://schemas.microsoft.com/office/powerpoint/2010/main" val="100433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47200" y="619619"/>
            <a:ext cx="2554725" cy="4893647"/>
          </a:xfrm>
          <a:prstGeom prst="rect">
            <a:avLst/>
          </a:prstGeom>
          <a:noFill/>
        </p:spPr>
        <p:txBody>
          <a:bodyPr wrap="square" rtlCol="0">
            <a:spAutoFit/>
          </a:bodyPr>
          <a:lstStyle/>
          <a:p>
            <a:pPr marL="457200" indent="-457200">
              <a:buFont typeface="+mj-lt"/>
              <a:buAutoNum type="arabicPeriod"/>
            </a:pPr>
            <a:r>
              <a:rPr lang="en-US" sz="2400" dirty="0" smtClean="0"/>
              <a:t>What else do you notice about this picture?</a:t>
            </a:r>
          </a:p>
          <a:p>
            <a:pPr marL="457200" indent="-457200">
              <a:buFont typeface="+mj-lt"/>
              <a:buAutoNum type="arabicPeriod"/>
            </a:pPr>
            <a:r>
              <a:rPr lang="en-US" sz="2400" dirty="0" smtClean="0"/>
              <a:t>What do you think the wood represents? What evidence from the picture supports your thinking?</a:t>
            </a:r>
            <a:endParaRPr lang="en-US" sz="2400" dirty="0"/>
          </a:p>
          <a:p>
            <a:pPr marL="457200" indent="-457200">
              <a:buFont typeface="+mj-lt"/>
              <a:buAutoNum type="arabicPeriod"/>
            </a:pPr>
            <a:endParaRPr lang="en-US" sz="2400"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573" y="277090"/>
            <a:ext cx="8934755" cy="5772727"/>
          </a:xfrm>
          <a:prstGeom prst="rect">
            <a:avLst/>
          </a:prstGeom>
        </p:spPr>
      </p:pic>
      <p:sp>
        <p:nvSpPr>
          <p:cNvPr id="6" name="Rectangle 5"/>
          <p:cNvSpPr/>
          <p:nvPr/>
        </p:nvSpPr>
        <p:spPr>
          <a:xfrm>
            <a:off x="6363855" y="2623127"/>
            <a:ext cx="2840473" cy="34266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329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85336"/>
            <a:ext cx="3148642" cy="5262979"/>
          </a:xfrm>
          <a:prstGeom prst="rect">
            <a:avLst/>
          </a:prstGeom>
          <a:noFill/>
        </p:spPr>
        <p:txBody>
          <a:bodyPr wrap="square" rtlCol="0">
            <a:spAutoFit/>
          </a:bodyPr>
          <a:lstStyle/>
          <a:p>
            <a:pPr marL="457200" indent="-457200">
              <a:buFont typeface="+mj-lt"/>
              <a:buAutoNum type="arabicPeriod"/>
            </a:pPr>
            <a:r>
              <a:rPr lang="en-US" sz="2400" dirty="0" smtClean="0"/>
              <a:t>Turn to a partner and tell them 3 details about the image.</a:t>
            </a:r>
          </a:p>
          <a:p>
            <a:pPr marL="457200" indent="-457200">
              <a:buFont typeface="+mj-lt"/>
              <a:buAutoNum type="arabicPeriod"/>
            </a:pPr>
            <a:r>
              <a:rPr lang="en-US" sz="2400" dirty="0" smtClean="0"/>
              <a:t>What emotions are the people in this image feeling? How do you know?</a:t>
            </a:r>
          </a:p>
          <a:p>
            <a:pPr marL="457200" indent="-457200">
              <a:buFont typeface="+mj-lt"/>
              <a:buAutoNum type="arabicPeriod"/>
            </a:pPr>
            <a:r>
              <a:rPr lang="en-US" sz="2400" dirty="0" smtClean="0"/>
              <a:t>Who do you think these two groups of people are? Why do you think that?</a:t>
            </a:r>
          </a:p>
          <a:p>
            <a:endParaRPr lang="en-US" sz="2400" dirty="0" smtClean="0"/>
          </a:p>
          <a:p>
            <a:endParaRPr lang="en-US" sz="24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8642" y="286327"/>
            <a:ext cx="8420293" cy="5440334"/>
          </a:xfrm>
          <a:prstGeom prst="rect">
            <a:avLst/>
          </a:prstGeom>
        </p:spPr>
      </p:pic>
    </p:spTree>
    <p:extLst>
      <p:ext uri="{BB962C8B-B14F-4D97-AF65-F5344CB8AC3E}">
        <p14:creationId xmlns:p14="http://schemas.microsoft.com/office/powerpoint/2010/main" val="39335648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197</TotalTime>
  <Words>386</Words>
  <Application>Microsoft Office PowerPoint</Application>
  <PresentationFormat>Widescreen</PresentationFormat>
  <Paragraphs>33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Algerian</vt:lpstr>
      <vt:lpstr>Arial</vt:lpstr>
      <vt:lpstr>Calibri</vt:lpstr>
      <vt:lpstr>Calibri Light</vt:lpstr>
      <vt:lpstr>Office Theme</vt:lpstr>
      <vt:lpstr>Zoom In</vt:lpstr>
      <vt:lpstr>Zoom-In </vt:lpstr>
      <vt:lpstr>For teacher information only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Washoe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Bowles, Diana</dc:creator>
  <cp:lastModifiedBy>Anderson, Katie</cp:lastModifiedBy>
  <cp:revision>20</cp:revision>
  <dcterms:created xsi:type="dcterms:W3CDTF">2016-04-14T19:48:43Z</dcterms:created>
  <dcterms:modified xsi:type="dcterms:W3CDTF">2018-02-22T22:16:44Z</dcterms:modified>
</cp:coreProperties>
</file>